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97" r:id="rId4"/>
    <p:sldId id="263" r:id="rId5"/>
    <p:sldId id="280" r:id="rId6"/>
    <p:sldId id="299" r:id="rId7"/>
    <p:sldId id="298" r:id="rId8"/>
    <p:sldId id="284" r:id="rId9"/>
    <p:sldId id="265" r:id="rId10"/>
    <p:sldId id="282" r:id="rId11"/>
    <p:sldId id="290" r:id="rId12"/>
    <p:sldId id="262" r:id="rId13"/>
    <p:sldId id="272" r:id="rId14"/>
    <p:sldId id="281" r:id="rId15"/>
    <p:sldId id="288" r:id="rId16"/>
    <p:sldId id="274" r:id="rId17"/>
    <p:sldId id="28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1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8C767-8CF9-43EB-802E-7E7B943E0F68}" type="datetimeFigureOut">
              <a:rPr lang="cs-CZ" smtClean="0"/>
              <a:t>4.9.2014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D5D9-FCDF-4BAF-B7DA-6AC2689833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63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 automatické</a:t>
            </a:r>
          </a:p>
          <a:p>
            <a:r>
              <a:rPr lang="cs-CZ" dirty="0" smtClean="0"/>
              <a:t>obrázek volumetrie výpotku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07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Ale nic,</a:t>
            </a:r>
            <a:r>
              <a:rPr lang="cs-CZ" baseline="0" dirty="0" smtClean="0"/>
              <a:t> co by se nedalo překonat!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775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PET ložisko non-</a:t>
            </a:r>
            <a:r>
              <a:rPr lang="cs-CZ" dirty="0" err="1" smtClean="0"/>
              <a:t>avidní</a:t>
            </a:r>
            <a:r>
              <a:rPr lang="cs-CZ" dirty="0" smtClean="0"/>
              <a:t> 4/2013 i 10/2013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27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</a:t>
            </a:r>
            <a:r>
              <a:rPr lang="cs-CZ" dirty="0" err="1" smtClean="0"/>
              <a:t>pet</a:t>
            </a:r>
            <a:r>
              <a:rPr lang="cs-CZ" dirty="0" smtClean="0"/>
              <a:t> svítí až 4/2014</a:t>
            </a:r>
          </a:p>
          <a:p>
            <a:endParaRPr lang="cs-CZ" dirty="0" smtClean="0"/>
          </a:p>
          <a:p>
            <a:r>
              <a:rPr lang="cs-CZ" dirty="0" err="1" smtClean="0"/>
              <a:t>Všetci</a:t>
            </a:r>
            <a:r>
              <a:rPr lang="cs-CZ" dirty="0" smtClean="0"/>
              <a:t> si </a:t>
            </a:r>
            <a:r>
              <a:rPr lang="cs-CZ" dirty="0" err="1" smtClean="0"/>
              <a:t>musia</a:t>
            </a:r>
            <a:r>
              <a:rPr lang="cs-CZ" dirty="0" smtClean="0"/>
              <a:t> </a:t>
            </a:r>
            <a:r>
              <a:rPr lang="cs-CZ" dirty="0" err="1" smtClean="0"/>
              <a:t>mysliet</a:t>
            </a:r>
            <a:r>
              <a:rPr lang="cs-CZ" dirty="0" smtClean="0"/>
              <a:t> že </a:t>
            </a:r>
            <a:r>
              <a:rPr lang="cs-CZ" dirty="0" err="1" smtClean="0"/>
              <a:t>volumetria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musí </a:t>
            </a:r>
            <a:r>
              <a:rPr lang="cs-CZ" dirty="0" err="1" smtClean="0"/>
              <a:t>použivat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45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Subjektivita je </a:t>
            </a:r>
            <a:r>
              <a:rPr lang="cs-CZ" dirty="0" err="1" smtClean="0"/>
              <a:t>stjná</a:t>
            </a:r>
            <a:r>
              <a:rPr lang="cs-CZ" dirty="0" smtClean="0"/>
              <a:t> </a:t>
            </a:r>
            <a:r>
              <a:rPr lang="cs-CZ" dirty="0" err="1" smtClean="0"/>
              <a:t>jao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kritérïí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využívajhící</a:t>
            </a:r>
            <a:r>
              <a:rPr lang="cs-CZ" baseline="0" dirty="0" smtClean="0"/>
              <a:t> jeden nebo dva </a:t>
            </a:r>
            <a:r>
              <a:rPr lang="cs-CZ" baseline="0" dirty="0" err="1" smtClean="0"/>
              <a:t>rozmery</a:t>
            </a:r>
            <a:r>
              <a:rPr lang="cs-CZ" baseline="0" dirty="0" smtClean="0"/>
              <a:t>, odchylka a ¨</a:t>
            </a:r>
            <a:r>
              <a:rPr lang="cs-CZ" baseline="0" dirty="0" err="1" smtClean="0"/>
              <a:t>interobserver</a:t>
            </a:r>
            <a:r>
              <a:rPr lang="cs-CZ" baseline="0" dirty="0" smtClean="0"/>
              <a:t> variabilita je menší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87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Provedení: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Manuálně označíme kousek vybrané tkáně. Algoritmus programu vybírá okrsky stejné </a:t>
            </a:r>
            <a:r>
              <a:rPr lang="cs-CZ" baseline="0" dirty="0" err="1" smtClean="0"/>
              <a:t>denzity</a:t>
            </a:r>
            <a:r>
              <a:rPr lang="cs-CZ" baseline="0" dirty="0" smtClean="0"/>
              <a:t>. Pracujeme ve 3 rovinách, automatická kalkulačka vypočítá objem námi označené léze.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6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Takto vypadá finální výsledek volumetrie HCC.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JH, et al. Size determination and response assessment of liver metastases with computed tomography—Comparison of RECIST and volumetric algorithms.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19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 volumetrických </a:t>
            </a:r>
            <a:r>
              <a:rPr lang="cs-CZ" dirty="0" err="1" smtClean="0"/>
              <a:t>kriteriích</a:t>
            </a:r>
            <a:r>
              <a:rPr lang="cs-CZ" baseline="0" dirty="0" smtClean="0"/>
              <a:t> není jednoznačně stanovená jedna hodnota </a:t>
            </a:r>
            <a:r>
              <a:rPr lang="cs-CZ" baseline="0" dirty="0" err="1" smtClean="0"/>
              <a:t>cut-off</a:t>
            </a:r>
            <a:r>
              <a:rPr lang="cs-CZ" baseline="0" dirty="0" smtClean="0"/>
              <a:t> kvůli diskrepanci mezi WHO a RECIST.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50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doplnit RECIST a </a:t>
            </a:r>
            <a:r>
              <a:rPr lang="cs-CZ" dirty="0" err="1" smtClean="0"/>
              <a:t>mRECIST</a:t>
            </a:r>
            <a:r>
              <a:rPr lang="cs-CZ" dirty="0" smtClean="0"/>
              <a:t> hodnocení</a:t>
            </a:r>
          </a:p>
          <a:p>
            <a:r>
              <a:rPr lang="cs-CZ" dirty="0" smtClean="0"/>
              <a:t>přidat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slide</a:t>
            </a:r>
            <a:r>
              <a:rPr lang="cs-CZ" baseline="0" dirty="0" smtClean="0"/>
              <a:t> </a:t>
            </a:r>
            <a:r>
              <a:rPr lang="cs-CZ" baseline="0" smtClean="0"/>
              <a:t>do přednášky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3CB05-86CA-443B-A220-BB570B6A6D5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2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Větší reprodukovatelnost: Chyba při lineárním měření</a:t>
            </a:r>
            <a:r>
              <a:rPr lang="cs-CZ" baseline="0" dirty="0" smtClean="0"/>
              <a:t> může vést k chybnému </a:t>
            </a:r>
            <a:r>
              <a:rPr lang="cs-CZ" baseline="0" dirty="0" smtClean="0"/>
              <a:t>hodnocení odpovědi </a:t>
            </a:r>
            <a:r>
              <a:rPr lang="cs-CZ" baseline="0" dirty="0" smtClean="0"/>
              <a:t>– jediný rozměr, který máme. u volumetrie </a:t>
            </a:r>
            <a:r>
              <a:rPr lang="cs-CZ" baseline="0" dirty="0" err="1" smtClean="0"/>
              <a:t>zachrani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dalsi</a:t>
            </a:r>
            <a:r>
              <a:rPr lang="cs-CZ" baseline="0" dirty="0" smtClean="0"/>
              <a:t> dva </a:t>
            </a:r>
            <a:r>
              <a:rPr lang="cs-CZ" baseline="0" dirty="0" err="1" smtClean="0"/>
              <a:t>rozmery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09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Všimněte si, že podle</a:t>
            </a:r>
            <a:r>
              <a:rPr lang="cs-CZ" baseline="0" dirty="0" smtClean="0"/>
              <a:t> RECIST kritérií by došlo k minimální regresi – tumor se v nejdelším rozměru moc nezmenšil. Vidíme však, že převážnou část tumoru zaujímá </a:t>
            </a:r>
            <a:r>
              <a:rPr lang="cs-CZ" baseline="0" dirty="0" err="1" smtClean="0"/>
              <a:t>lipiodol</a:t>
            </a:r>
            <a:r>
              <a:rPr lang="cs-CZ" baseline="0" dirty="0" smtClean="0"/>
              <a:t>, jsou v něm také centrální nekrózy.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39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D5D9-FCDF-4BAF-B7DA-6AC26898335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22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D6C6D6-A662-4EDC-B1D2-ACABE6B8C1C9}" type="datetimeFigureOut">
              <a:rPr lang="cs-CZ" smtClean="0"/>
              <a:pPr/>
              <a:t>4.9.2014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4CB5B5-2FE6-43AF-AA62-C907EB44B5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4419600" cy="14538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Volumetrické hodnocení, </a:t>
            </a:r>
            <a:br>
              <a:rPr lang="cs-CZ" sz="3100" dirty="0" smtClean="0"/>
            </a:br>
            <a:r>
              <a:rPr lang="cs-CZ" sz="3100" dirty="0" err="1" smtClean="0"/>
              <a:t>doubling</a:t>
            </a:r>
            <a:r>
              <a:rPr lang="cs-CZ" sz="3100" dirty="0" smtClean="0"/>
              <a:t> </a:t>
            </a:r>
            <a:r>
              <a:rPr lang="cs-CZ" sz="3100" dirty="0" err="1" smtClean="0"/>
              <a:t>time</a:t>
            </a:r>
            <a:r>
              <a:rPr lang="cs-CZ" sz="3100" dirty="0" smtClean="0"/>
              <a:t>.</a:t>
            </a: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4419600" cy="957066"/>
          </a:xfrm>
        </p:spPr>
        <p:txBody>
          <a:bodyPr>
            <a:normAutofit fontScale="55000" lnSpcReduction="20000"/>
          </a:bodyPr>
          <a:lstStyle/>
          <a:p>
            <a:r>
              <a:rPr lang="cs-CZ" sz="2900" dirty="0" smtClean="0"/>
              <a:t>Monika Staňková</a:t>
            </a:r>
          </a:p>
          <a:p>
            <a:r>
              <a:rPr lang="cs-CZ" sz="2900" dirty="0" smtClean="0"/>
              <a:t>Tomáš </a:t>
            </a:r>
            <a:r>
              <a:rPr lang="cs-CZ" sz="2900" dirty="0" err="1" smtClean="0"/>
              <a:t>Andrašina</a:t>
            </a:r>
            <a:endParaRPr lang="cs-CZ" sz="2900" dirty="0" smtClean="0"/>
          </a:p>
          <a:p>
            <a:endParaRPr lang="cs-CZ" dirty="0" smtClean="0"/>
          </a:p>
          <a:p>
            <a:r>
              <a:rPr lang="cs-CZ" dirty="0" smtClean="0"/>
              <a:t>FN Brno</a:t>
            </a:r>
            <a:endParaRPr lang="cs-CZ" dirty="0"/>
          </a:p>
        </p:txBody>
      </p:sp>
      <p:pic>
        <p:nvPicPr>
          <p:cNvPr id="4" name="Picture 3" descr="rub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104104"/>
            <a:ext cx="3384376" cy="36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785395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Před  terapií: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RECIST: 99 mm</a:t>
            </a:r>
          </a:p>
          <a:p>
            <a:r>
              <a:rPr lang="cs-CZ" dirty="0" err="1" smtClean="0">
                <a:solidFill>
                  <a:srgbClr val="FFFF00"/>
                </a:solidFill>
              </a:rPr>
              <a:t>mRECIST</a:t>
            </a:r>
            <a:r>
              <a:rPr lang="cs-CZ" dirty="0" smtClean="0">
                <a:solidFill>
                  <a:srgbClr val="FFFF00"/>
                </a:solidFill>
              </a:rPr>
              <a:t>: 99 mm</a:t>
            </a:r>
          </a:p>
          <a:p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Volumetrie: 386,3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cm3 </a:t>
            </a:r>
          </a:p>
          <a:p>
            <a:pPr marL="0" indent="0">
              <a:buNone/>
            </a:pPr>
            <a:endParaRPr lang="cs-CZ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cs-CZ" b="1" u="sng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cs-CZ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 terapii: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RECIST: 114 mm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(115%, SD)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rgbClr val="FFFF00"/>
                </a:solidFill>
              </a:rPr>
              <a:t>mRECIST</a:t>
            </a:r>
            <a:r>
              <a:rPr lang="cs-CZ" dirty="0" smtClean="0">
                <a:solidFill>
                  <a:srgbClr val="FFFF00"/>
                </a:solidFill>
              </a:rPr>
              <a:t>: 75 mm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</a:rPr>
              <a:t>(76%, SD)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19"/>
          <p:cNvCxnSpPr/>
          <p:nvPr/>
        </p:nvCxnSpPr>
        <p:spPr>
          <a:xfrm>
            <a:off x="4770411" y="2924944"/>
            <a:ext cx="0" cy="16408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 flipV="1">
            <a:off x="4283968" y="3645024"/>
            <a:ext cx="468052" cy="82044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2" t="25332" r="30632" b="15026"/>
          <a:stretch/>
        </p:blipFill>
        <p:spPr bwMode="auto">
          <a:xfrm>
            <a:off x="3923928" y="1904211"/>
            <a:ext cx="4295044" cy="368234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4932040" y="27809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932040" y="2780928"/>
            <a:ext cx="0" cy="12743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932040" y="27809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004048" y="405524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04048" y="2780928"/>
            <a:ext cx="0" cy="127431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525" y="2021011"/>
            <a:ext cx="5081602" cy="3794445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</p:pic>
      <p:cxnSp>
        <p:nvCxnSpPr>
          <p:cNvPr id="18" name="Přímá spojnice 17"/>
          <p:cNvCxnSpPr/>
          <p:nvPr/>
        </p:nvCxnSpPr>
        <p:spPr>
          <a:xfrm flipV="1">
            <a:off x="4752020" y="2924944"/>
            <a:ext cx="0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283968" y="3695328"/>
            <a:ext cx="486443" cy="87049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5925"/>
            <a:ext cx="1080120" cy="120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5"/>
                </a:solidFill>
              </a:rPr>
              <a:t>Volumetrie: 98 cm </a:t>
            </a:r>
            <a:br>
              <a:rPr lang="cs-CZ" dirty="0" smtClean="0">
                <a:solidFill>
                  <a:schemeClr val="accent5"/>
                </a:solidFill>
              </a:rPr>
            </a:br>
            <a:r>
              <a:rPr lang="cs-CZ" dirty="0" smtClean="0">
                <a:solidFill>
                  <a:schemeClr val="accent5"/>
                </a:solidFill>
              </a:rPr>
              <a:t>- 76% PR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5" name="jtudy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  <p:extLst>
      <p:ext uri="{BB962C8B-B14F-4D97-AF65-F5344CB8AC3E}">
        <p14:creationId xmlns:p14="http://schemas.microsoft.com/office/powerpoint/2010/main" val="13177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Nutnost speciálního softwaru</a:t>
            </a:r>
          </a:p>
          <a:p>
            <a:r>
              <a:rPr lang="cs-CZ" sz="3200" dirty="0"/>
              <a:t>Časově </a:t>
            </a:r>
            <a:r>
              <a:rPr lang="cs-CZ" sz="3200" dirty="0" smtClean="0"/>
              <a:t>náročné</a:t>
            </a:r>
          </a:p>
          <a:p>
            <a:r>
              <a:rPr lang="cs-CZ" sz="3200" dirty="0" smtClean="0"/>
              <a:t>Malé léze velmi obtížně měřitelné</a:t>
            </a:r>
          </a:p>
          <a:p>
            <a:r>
              <a:rPr lang="cs-CZ" sz="3200" dirty="0" smtClean="0"/>
              <a:t>Nádory s dlouhým </a:t>
            </a:r>
            <a:r>
              <a:rPr lang="cs-CZ" sz="3200" dirty="0" err="1" smtClean="0"/>
              <a:t>doubling</a:t>
            </a:r>
            <a:r>
              <a:rPr lang="cs-CZ" sz="3200" dirty="0" smtClean="0"/>
              <a:t> </a:t>
            </a:r>
            <a:r>
              <a:rPr lang="cs-CZ" sz="3200" dirty="0" err="1" smtClean="0"/>
              <a:t>time</a:t>
            </a:r>
            <a:endParaRPr lang="cs-CZ" sz="32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8928" r="6027" b="16071"/>
          <a:stretch/>
        </p:blipFill>
        <p:spPr>
          <a:xfrm>
            <a:off x="2574911" y="3895602"/>
            <a:ext cx="3149218" cy="28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Doubling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 smtClean="0"/>
              <a:t>Časová jednotka, za kterou nádor </a:t>
            </a:r>
            <a:r>
              <a:rPr lang="cs-CZ" sz="2600" dirty="0" smtClean="0">
                <a:solidFill>
                  <a:srgbClr val="FFFF00"/>
                </a:solidFill>
              </a:rPr>
              <a:t>zdvojnásobí svůj objem</a:t>
            </a:r>
          </a:p>
          <a:p>
            <a:r>
              <a:rPr lang="cs-CZ" sz="2600" dirty="0" smtClean="0"/>
              <a:t>Záleží vždy na typu a diferencovanosti konkrétního tumoru</a:t>
            </a:r>
          </a:p>
          <a:p>
            <a:r>
              <a:rPr lang="cs-CZ" sz="2600" dirty="0" smtClean="0">
                <a:solidFill>
                  <a:srgbClr val="FFFF00"/>
                </a:solidFill>
              </a:rPr>
              <a:t>HCC – medián 4-6 </a:t>
            </a:r>
            <a:r>
              <a:rPr lang="cs-CZ" sz="2600" dirty="0" err="1" smtClean="0">
                <a:solidFill>
                  <a:srgbClr val="FFFF00"/>
                </a:solidFill>
              </a:rPr>
              <a:t>měs</a:t>
            </a:r>
            <a:r>
              <a:rPr lang="cs-CZ" sz="26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cs-CZ" sz="2600" dirty="0" smtClean="0"/>
              <a:t>Renální ca. – medián 15 – 18 </a:t>
            </a:r>
            <a:r>
              <a:rPr lang="cs-CZ" sz="2600" dirty="0" err="1" smtClean="0"/>
              <a:t>měs</a:t>
            </a:r>
            <a:r>
              <a:rPr lang="cs-CZ" sz="2600" dirty="0" smtClean="0"/>
              <a:t>.</a:t>
            </a:r>
            <a:endParaRPr lang="cs-CZ" dirty="0"/>
          </a:p>
          <a:p>
            <a:endParaRPr lang="cs-CZ" dirty="0" smtClean="0"/>
          </a:p>
          <a:p>
            <a:r>
              <a:rPr lang="cs-CZ" sz="3900" dirty="0" smtClean="0">
                <a:solidFill>
                  <a:srgbClr val="FFFF00"/>
                </a:solidFill>
              </a:rPr>
              <a:t>Pro nádory s dlouhým </a:t>
            </a:r>
            <a:r>
              <a:rPr lang="cs-CZ" sz="3900" dirty="0" err="1" smtClean="0">
                <a:solidFill>
                  <a:srgbClr val="FFFF00"/>
                </a:solidFill>
              </a:rPr>
              <a:t>doubling</a:t>
            </a:r>
            <a:r>
              <a:rPr lang="cs-CZ" sz="3900" dirty="0" smtClean="0">
                <a:solidFill>
                  <a:srgbClr val="FFFF00"/>
                </a:solidFill>
              </a:rPr>
              <a:t> </a:t>
            </a:r>
            <a:r>
              <a:rPr lang="cs-CZ" sz="3900" dirty="0" err="1" smtClean="0">
                <a:solidFill>
                  <a:srgbClr val="FFFF00"/>
                </a:solidFill>
              </a:rPr>
              <a:t>time</a:t>
            </a:r>
            <a:r>
              <a:rPr lang="cs-CZ" sz="3900" dirty="0" smtClean="0">
                <a:solidFill>
                  <a:srgbClr val="FFFF00"/>
                </a:solidFill>
              </a:rPr>
              <a:t> nemusí výsledek SD (</a:t>
            </a:r>
            <a:r>
              <a:rPr lang="cs-CZ" sz="3900" dirty="0" err="1" smtClean="0">
                <a:solidFill>
                  <a:srgbClr val="FFFF00"/>
                </a:solidFill>
              </a:rPr>
              <a:t>stable</a:t>
            </a:r>
            <a:r>
              <a:rPr lang="cs-CZ" sz="3900" dirty="0" smtClean="0">
                <a:solidFill>
                  <a:srgbClr val="FFFF00"/>
                </a:solidFill>
              </a:rPr>
              <a:t> </a:t>
            </a:r>
            <a:r>
              <a:rPr lang="cs-CZ" sz="3900" dirty="0" err="1" smtClean="0">
                <a:solidFill>
                  <a:srgbClr val="FFFF00"/>
                </a:solidFill>
              </a:rPr>
              <a:t>disease</a:t>
            </a:r>
            <a:r>
              <a:rPr lang="cs-CZ" sz="3900" dirty="0" smtClean="0">
                <a:solidFill>
                  <a:srgbClr val="FFFF00"/>
                </a:solidFill>
              </a:rPr>
              <a:t>) znamenat terapeutický úspěch!!!</a:t>
            </a:r>
            <a:endParaRPr lang="cs-CZ" sz="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Doubling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Stanovení </a:t>
            </a:r>
            <a:r>
              <a:rPr lang="cs-CZ" dirty="0" err="1" smtClean="0"/>
              <a:t>doubling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může též pomoci při odlišování </a:t>
            </a:r>
            <a:r>
              <a:rPr lang="cs-CZ" dirty="0" smtClean="0">
                <a:solidFill>
                  <a:srgbClr val="FFFF00"/>
                </a:solidFill>
              </a:rPr>
              <a:t>benigních lézí od maligních</a:t>
            </a:r>
          </a:p>
          <a:p>
            <a:r>
              <a:rPr lang="cs-CZ" dirty="0" smtClean="0"/>
              <a:t>Př. – plicní uzly nejasné povahy:</a:t>
            </a:r>
          </a:p>
          <a:p>
            <a:r>
              <a:rPr lang="cs-CZ" i="1" dirty="0" smtClean="0"/>
              <a:t>Sledování po 6 měsících: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6" y="3356992"/>
            <a:ext cx="84089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7" y="4669679"/>
            <a:ext cx="8717607" cy="1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3620"/>
            <a:ext cx="7607233" cy="33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7"/>
            <a:ext cx="8676456" cy="98126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8012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/>
              <a:t>off</a:t>
            </a:r>
            <a:r>
              <a:rPr lang="cs-CZ" dirty="0"/>
              <a:t>: </a:t>
            </a:r>
            <a:r>
              <a:rPr lang="cs-CZ" dirty="0" err="1" smtClean="0"/>
              <a:t>Doubling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= 400 dní</a:t>
            </a:r>
          </a:p>
          <a:p>
            <a:endParaRPr lang="cs-CZ" sz="1000" dirty="0" smtClean="0"/>
          </a:p>
          <a:p>
            <a:r>
              <a:rPr lang="cs-CZ" sz="1000" dirty="0" err="1" smtClean="0"/>
              <a:t>Heuvelmans</a:t>
            </a:r>
            <a:r>
              <a:rPr lang="cs-CZ" sz="1000" dirty="0" smtClean="0"/>
              <a:t> MA, </a:t>
            </a:r>
            <a:r>
              <a:rPr lang="cs-CZ" sz="1000" dirty="0" err="1"/>
              <a:t>Oudkerk</a:t>
            </a:r>
            <a:r>
              <a:rPr lang="cs-CZ" sz="1000" dirty="0"/>
              <a:t> M, de </a:t>
            </a:r>
            <a:r>
              <a:rPr lang="cs-CZ" sz="1000" dirty="0" err="1"/>
              <a:t>Bock</a:t>
            </a:r>
            <a:r>
              <a:rPr lang="cs-CZ" sz="1000" dirty="0"/>
              <a:t> GH, de </a:t>
            </a:r>
            <a:r>
              <a:rPr lang="cs-CZ" sz="1000" dirty="0" err="1"/>
              <a:t>Koning</a:t>
            </a:r>
            <a:r>
              <a:rPr lang="cs-CZ" sz="1000" dirty="0"/>
              <a:t> HJ, </a:t>
            </a:r>
            <a:r>
              <a:rPr lang="cs-CZ" sz="1000" dirty="0" err="1"/>
              <a:t>Xie</a:t>
            </a:r>
            <a:r>
              <a:rPr lang="cs-CZ" sz="1000" dirty="0"/>
              <a:t> X, van </a:t>
            </a:r>
            <a:r>
              <a:rPr lang="cs-CZ" sz="1000" dirty="0" err="1"/>
              <a:t>Ooijen</a:t>
            </a:r>
            <a:r>
              <a:rPr lang="cs-CZ" sz="1000" dirty="0"/>
              <a:t> PM, </a:t>
            </a:r>
            <a:r>
              <a:rPr lang="cs-CZ" sz="1000" dirty="0" err="1"/>
              <a:t>Greuter</a:t>
            </a:r>
            <a:r>
              <a:rPr lang="cs-CZ" sz="1000" dirty="0"/>
              <a:t> MJ, de </a:t>
            </a:r>
            <a:r>
              <a:rPr lang="cs-CZ" sz="1000" dirty="0" err="1"/>
              <a:t>Jong</a:t>
            </a:r>
            <a:r>
              <a:rPr lang="cs-CZ" sz="1000" dirty="0"/>
              <a:t> PA, </a:t>
            </a:r>
            <a:r>
              <a:rPr lang="cs-CZ" sz="1000" dirty="0" err="1"/>
              <a:t>Groen</a:t>
            </a:r>
            <a:r>
              <a:rPr lang="cs-CZ" sz="1000" dirty="0"/>
              <a:t> HJ, </a:t>
            </a:r>
            <a:r>
              <a:rPr lang="cs-CZ" sz="1000" dirty="0" err="1"/>
              <a:t>Vliegenthart</a:t>
            </a:r>
            <a:r>
              <a:rPr lang="cs-CZ" sz="1000" dirty="0"/>
              <a:t> R</a:t>
            </a:r>
            <a:r>
              <a:rPr lang="cs-CZ" sz="1000" dirty="0" smtClean="0"/>
              <a:t>.: </a:t>
            </a:r>
            <a:r>
              <a:rPr lang="cs-CZ" sz="1000" dirty="0" err="1" smtClean="0"/>
              <a:t>Optimisation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volume-doubling</a:t>
            </a:r>
            <a:r>
              <a:rPr lang="cs-CZ" sz="1000" dirty="0" smtClean="0"/>
              <a:t> </a:t>
            </a:r>
            <a:r>
              <a:rPr lang="cs-CZ" sz="1000" dirty="0" err="1" smtClean="0"/>
              <a:t>time</a:t>
            </a:r>
            <a:r>
              <a:rPr lang="cs-CZ" sz="1000" dirty="0" smtClean="0"/>
              <a:t> </a:t>
            </a:r>
            <a:r>
              <a:rPr lang="cs-CZ" sz="1000" dirty="0" err="1" smtClean="0"/>
              <a:t>cutoff</a:t>
            </a:r>
            <a:r>
              <a:rPr lang="cs-CZ" sz="1000" dirty="0" smtClean="0"/>
              <a:t> </a:t>
            </a:r>
            <a:r>
              <a:rPr lang="cs-CZ" sz="1000" dirty="0" err="1" smtClean="0"/>
              <a:t>for</a:t>
            </a:r>
            <a:r>
              <a:rPr lang="cs-CZ" sz="1000" dirty="0" smtClean="0"/>
              <a:t> fast </a:t>
            </a:r>
            <a:r>
              <a:rPr lang="cs-CZ" sz="1000" dirty="0" err="1" smtClean="0"/>
              <a:t>growing</a:t>
            </a:r>
            <a:r>
              <a:rPr lang="cs-CZ" sz="1000" dirty="0" smtClean="0"/>
              <a:t> </a:t>
            </a:r>
            <a:r>
              <a:rPr lang="cs-CZ" sz="1000" dirty="0" err="1" smtClean="0"/>
              <a:t>lung</a:t>
            </a:r>
            <a:r>
              <a:rPr lang="cs-CZ" sz="1000" dirty="0" smtClean="0"/>
              <a:t> </a:t>
            </a:r>
            <a:r>
              <a:rPr lang="cs-CZ" sz="1000" dirty="0" err="1" smtClean="0"/>
              <a:t>nodules</a:t>
            </a:r>
            <a:r>
              <a:rPr lang="cs-CZ" sz="1000" dirty="0" smtClean="0"/>
              <a:t> in CT </a:t>
            </a:r>
            <a:r>
              <a:rPr lang="cs-CZ" sz="1000" dirty="0" err="1" smtClean="0"/>
              <a:t>lung</a:t>
            </a:r>
            <a:r>
              <a:rPr lang="cs-CZ" sz="1000" dirty="0" smtClean="0"/>
              <a:t> </a:t>
            </a:r>
            <a:r>
              <a:rPr lang="cs-CZ" sz="1000" dirty="0" err="1" smtClean="0"/>
              <a:t>cancer</a:t>
            </a:r>
            <a:r>
              <a:rPr lang="cs-CZ" sz="1000" dirty="0" smtClean="0"/>
              <a:t> </a:t>
            </a:r>
            <a:r>
              <a:rPr lang="cs-CZ" sz="1000" dirty="0" err="1" smtClean="0"/>
              <a:t>screening</a:t>
            </a:r>
            <a:r>
              <a:rPr lang="cs-CZ" sz="1000" dirty="0" smtClean="0"/>
              <a:t> </a:t>
            </a:r>
            <a:r>
              <a:rPr lang="cs-CZ" sz="1000" dirty="0" err="1" smtClean="0"/>
              <a:t>reduces</a:t>
            </a:r>
            <a:r>
              <a:rPr lang="cs-CZ" sz="1000" dirty="0" smtClean="0"/>
              <a:t> </a:t>
            </a:r>
            <a:r>
              <a:rPr lang="cs-CZ" sz="1000" dirty="0" err="1" smtClean="0"/>
              <a:t>false</a:t>
            </a:r>
            <a:r>
              <a:rPr lang="cs-CZ" sz="1000" dirty="0" smtClean="0"/>
              <a:t>-positive </a:t>
            </a:r>
            <a:r>
              <a:rPr lang="cs-CZ" sz="1000" dirty="0" err="1" smtClean="0"/>
              <a:t>referrals</a:t>
            </a:r>
            <a:r>
              <a:rPr lang="cs-CZ" sz="1000" dirty="0" smtClean="0"/>
              <a:t>. </a:t>
            </a:r>
            <a:r>
              <a:rPr lang="cs-CZ" sz="1000" dirty="0"/>
              <a:t>Eur </a:t>
            </a:r>
            <a:r>
              <a:rPr lang="cs-CZ" sz="1000" dirty="0" err="1" smtClean="0"/>
              <a:t>Radiol</a:t>
            </a:r>
            <a:r>
              <a:rPr lang="cs-CZ" sz="1000" dirty="0" smtClean="0"/>
              <a:t>. </a:t>
            </a:r>
            <a:r>
              <a:rPr lang="cs-CZ" sz="1000" dirty="0"/>
              <a:t>2013 Jul;23(7):1836-45. </a:t>
            </a:r>
            <a:r>
              <a:rPr lang="cs-CZ" sz="1000" dirty="0" err="1"/>
              <a:t>doi</a:t>
            </a:r>
            <a:r>
              <a:rPr lang="cs-CZ" sz="1000" dirty="0"/>
              <a:t>: 10.1007/s00330-013-2799-9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28" y="2564905"/>
            <a:ext cx="3516618" cy="27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6660232" y="3861048"/>
            <a:ext cx="1224136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995936" y="5240440"/>
            <a:ext cx="1368152" cy="7184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9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76664"/>
          </a:xfrm>
          <a:ln w="76200">
            <a:solidFill>
              <a:schemeClr val="accent5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Volumetrie je</a:t>
            </a:r>
            <a:r>
              <a:rPr lang="cs-CZ" sz="4000" dirty="0" smtClean="0">
                <a:solidFill>
                  <a:srgbClr val="FFFF00"/>
                </a:solidFill>
              </a:rPr>
              <a:t> přesná a precizní metoda pro </a:t>
            </a:r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hodnocení léčebné odpovědi tumorů</a:t>
            </a:r>
          </a:p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Aplikovatelná pro hodnocení cytotoxické léčby, hodnocení léčebné odpovědi  </a:t>
            </a:r>
            <a:r>
              <a:rPr lang="cs-CZ" sz="4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vaskularizovaných</a:t>
            </a:r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tumorů, i posouzení výsledků komplexních lézí  intervenčních metod (RFA, </a:t>
            </a:r>
            <a:r>
              <a:rPr lang="cs-CZ" sz="4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chemoembolizace</a:t>
            </a:r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cs-CZ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</a:t>
            </a:r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ůže být pomocným diagnostickým nástrojem (</a:t>
            </a:r>
            <a:r>
              <a:rPr lang="cs-CZ" sz="4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doubling</a:t>
            </a:r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4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time</a:t>
            </a:r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Má </a:t>
            </a:r>
            <a:r>
              <a:rPr lang="cs-CZ" sz="4000" dirty="0" smtClean="0">
                <a:solidFill>
                  <a:srgbClr val="FFFF00"/>
                </a:solidFill>
              </a:rPr>
              <a:t>impakt na přežívání pacientů </a:t>
            </a:r>
          </a:p>
          <a:p>
            <a:pPr marL="0" indent="0">
              <a:buNone/>
            </a:pPr>
            <a:endParaRPr lang="cs-CZ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Jedinou</a:t>
            </a:r>
            <a:r>
              <a:rPr lang="cs-CZ" sz="4000" dirty="0" smtClean="0">
                <a:solidFill>
                  <a:srgbClr val="FFFF00"/>
                </a:solidFill>
              </a:rPr>
              <a:t> </a:t>
            </a:r>
            <a:r>
              <a:rPr lang="cs-CZ" sz="4000" dirty="0" smtClean="0">
                <a:solidFill>
                  <a:srgbClr val="FFFF00"/>
                </a:solidFill>
              </a:rPr>
              <a:t>limitací je </a:t>
            </a:r>
            <a:r>
              <a:rPr lang="cs-CZ" sz="4000" dirty="0" smtClean="0">
                <a:solidFill>
                  <a:srgbClr val="FFFF00"/>
                </a:solidFill>
              </a:rPr>
              <a:t>časová </a:t>
            </a:r>
            <a:r>
              <a:rPr lang="cs-CZ" sz="4000" dirty="0" smtClean="0">
                <a:solidFill>
                  <a:srgbClr val="FFFF00"/>
                </a:solidFill>
              </a:rPr>
              <a:t>náročnost </a:t>
            </a:r>
            <a:r>
              <a:rPr lang="cs-CZ" sz="4000" dirty="0" smtClean="0">
                <a:solidFill>
                  <a:schemeClr val="tx1"/>
                </a:solidFill>
              </a:rPr>
              <a:t>(moderním </a:t>
            </a:r>
            <a:r>
              <a:rPr lang="cs-CZ" sz="4000" dirty="0" err="1" smtClean="0">
                <a:solidFill>
                  <a:schemeClr val="tx1"/>
                </a:solidFill>
              </a:rPr>
              <a:t>postprocesingem</a:t>
            </a:r>
            <a:r>
              <a:rPr lang="cs-CZ" sz="4000" dirty="0" smtClean="0">
                <a:solidFill>
                  <a:schemeClr val="tx1"/>
                </a:solidFill>
              </a:rPr>
              <a:t> již na přijatelné míře)  </a:t>
            </a:r>
            <a:endParaRPr lang="cs-CZ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fontAlgn="base"/>
            <a:endParaRPr lang="cs-CZ" dirty="0" smtClean="0"/>
          </a:p>
          <a:p>
            <a:pPr lvl="0" fontAlgn="base"/>
            <a:r>
              <a:rPr lang="cs-CZ" sz="2900" b="1" dirty="0" smtClean="0"/>
              <a:t>ZDROJE:</a:t>
            </a:r>
            <a:endParaRPr lang="cs-CZ" sz="2900" b="1" dirty="0"/>
          </a:p>
          <a:p>
            <a:pPr lvl="0" fontAlgn="base"/>
            <a:r>
              <a:rPr lang="en-US" dirty="0" err="1" smtClean="0"/>
              <a:t>Bruix</a:t>
            </a:r>
            <a:r>
              <a:rPr lang="en-US" dirty="0" smtClean="0"/>
              <a:t> </a:t>
            </a:r>
            <a:r>
              <a:rPr lang="en-US" dirty="0"/>
              <a:t>J., Sherman M., </a:t>
            </a:r>
            <a:r>
              <a:rPr lang="en-US" dirty="0" err="1"/>
              <a:t>Llovet</a:t>
            </a:r>
            <a:r>
              <a:rPr lang="en-US" dirty="0"/>
              <a:t> J. M., et al.; EASL Panel of Experts on HCC: Clinical management of hepatocellular carcinoma: conclusions of the Barcelona-2000 EASL conference. European Association for the Study of the Liver. J </a:t>
            </a:r>
            <a:r>
              <a:rPr lang="en-US" dirty="0" err="1"/>
              <a:t>Hepatol</a:t>
            </a:r>
            <a:r>
              <a:rPr lang="en-US" dirty="0"/>
              <a:t> 2001; 35:421–430</a:t>
            </a:r>
            <a:endParaRPr lang="cs-CZ" dirty="0"/>
          </a:p>
          <a:p>
            <a:pPr lvl="0" fontAlgn="base"/>
            <a:r>
              <a:rPr lang="en-US" dirty="0"/>
              <a:t>Ray S., </a:t>
            </a:r>
            <a:r>
              <a:rPr lang="en-US" dirty="0" err="1"/>
              <a:t>Hagge</a:t>
            </a:r>
            <a:r>
              <a:rPr lang="en-US" dirty="0"/>
              <a:t> R., Gillen M., et al.: Comparison of two-dimensional and three-dimensional iterative watershed segmentation methods in hepatic tumor </a:t>
            </a:r>
            <a:r>
              <a:rPr lang="en-US" dirty="0" err="1"/>
              <a:t>volumetrics</a:t>
            </a:r>
            <a:r>
              <a:rPr lang="en-US" dirty="0"/>
              <a:t>. Med </a:t>
            </a:r>
            <a:r>
              <a:rPr lang="en-US" dirty="0" err="1"/>
              <a:t>Phys</a:t>
            </a:r>
            <a:r>
              <a:rPr lang="en-US" dirty="0"/>
              <a:t> 2008; 35:5869 –5881</a:t>
            </a:r>
            <a:endParaRPr lang="cs-CZ" dirty="0"/>
          </a:p>
          <a:p>
            <a:pPr lvl="0" fontAlgn="base"/>
            <a:r>
              <a:rPr lang="en-US" dirty="0" err="1"/>
              <a:t>Drever</a:t>
            </a:r>
            <a:r>
              <a:rPr lang="en-US" dirty="0"/>
              <a:t> L., Robinson D. M., McEwan A., et al.: A local contrast based approach to threshold segmentation for PET target volume delineation. Med </a:t>
            </a:r>
            <a:r>
              <a:rPr lang="en-US" dirty="0" err="1"/>
              <a:t>Phys</a:t>
            </a:r>
            <a:r>
              <a:rPr lang="en-US" dirty="0"/>
              <a:t> 2006; 33:1583 –1594</a:t>
            </a:r>
            <a:endParaRPr lang="cs-CZ" dirty="0"/>
          </a:p>
          <a:p>
            <a:pPr lvl="0" fontAlgn="base"/>
            <a:r>
              <a:rPr lang="en-US" dirty="0" err="1"/>
              <a:t>Monsky</a:t>
            </a:r>
            <a:r>
              <a:rPr lang="en-US" dirty="0"/>
              <a:t> W. L., Kim I., </a:t>
            </a:r>
            <a:r>
              <a:rPr lang="en-US" dirty="0" err="1"/>
              <a:t>Loh</a:t>
            </a:r>
            <a:r>
              <a:rPr lang="en-US" dirty="0"/>
              <a:t> S., Li C.-S., </a:t>
            </a:r>
            <a:r>
              <a:rPr lang="en-US" dirty="0" err="1"/>
              <a:t>Greasby</a:t>
            </a:r>
            <a:r>
              <a:rPr lang="en-US" dirty="0"/>
              <a:t> T. A., Deutsch L.-S., </a:t>
            </a:r>
            <a:r>
              <a:rPr lang="en-US" dirty="0" err="1"/>
              <a:t>Badawi</a:t>
            </a:r>
            <a:r>
              <a:rPr lang="en-US" dirty="0"/>
              <a:t> R. D.: </a:t>
            </a:r>
            <a:r>
              <a:rPr lang="en-US" dirty="0" err="1"/>
              <a:t>Semiautomated</a:t>
            </a:r>
            <a:r>
              <a:rPr lang="en-US" dirty="0"/>
              <a:t> Segmentation for Volumetric Analysis of </a:t>
            </a:r>
            <a:r>
              <a:rPr lang="en-US" dirty="0" err="1"/>
              <a:t>Intratumoral</a:t>
            </a:r>
            <a:r>
              <a:rPr lang="en-US" dirty="0"/>
              <a:t> </a:t>
            </a:r>
            <a:r>
              <a:rPr lang="en-US" dirty="0" err="1"/>
              <a:t>Ethiodol</a:t>
            </a:r>
            <a:r>
              <a:rPr lang="en-US" dirty="0"/>
              <a:t> Uptake and Subsequent Tumor Necrosis After Chemoembolization. American Journal of </a:t>
            </a:r>
            <a:r>
              <a:rPr lang="en-US" dirty="0" err="1"/>
              <a:t>Roentgenology</a:t>
            </a:r>
            <a:r>
              <a:rPr lang="en-US" dirty="0"/>
              <a:t>. 2010;195: 1220-1230. </a:t>
            </a:r>
            <a:endParaRPr lang="cs-CZ" dirty="0"/>
          </a:p>
          <a:p>
            <a:pPr lvl="0" fontAlgn="base"/>
            <a:r>
              <a:rPr lang="en-US" dirty="0" err="1"/>
              <a:t>Rothe</a:t>
            </a:r>
            <a:r>
              <a:rPr lang="en-US" dirty="0"/>
              <a:t> J. H., </a:t>
            </a:r>
            <a:r>
              <a:rPr lang="en-US" dirty="0" err="1"/>
              <a:t>Grieser</a:t>
            </a:r>
            <a:r>
              <a:rPr lang="en-US" dirty="0"/>
              <a:t> C., </a:t>
            </a:r>
            <a:r>
              <a:rPr lang="en-US" dirty="0" err="1"/>
              <a:t>Lehmkuhl</a:t>
            </a:r>
            <a:r>
              <a:rPr lang="en-US" dirty="0"/>
              <a:t> L., </a:t>
            </a:r>
            <a:r>
              <a:rPr lang="en-US" dirty="0" err="1"/>
              <a:t>Schnapauff</a:t>
            </a:r>
            <a:r>
              <a:rPr lang="en-US" dirty="0"/>
              <a:t> D., Fernandez C. P., Maurer M. H., </a:t>
            </a:r>
            <a:r>
              <a:rPr lang="en-US" dirty="0" err="1"/>
              <a:t>Mussler</a:t>
            </a:r>
            <a:r>
              <a:rPr lang="en-US" dirty="0"/>
              <a:t> A., Hamm B., </a:t>
            </a:r>
            <a:r>
              <a:rPr lang="en-US" dirty="0" err="1"/>
              <a:t>Denecke</a:t>
            </a:r>
            <a:r>
              <a:rPr lang="en-US" dirty="0"/>
              <a:t> T., Steffen I. G.: Size determination and response assessment of liver metastases with computed tomography--comparison of RECIST and volumetric algorithms.</a:t>
            </a:r>
            <a:endParaRPr lang="cs-CZ" dirty="0"/>
          </a:p>
          <a:p>
            <a:r>
              <a:rPr lang="nl-NL" u="sng" dirty="0"/>
              <a:t>Eur J Radiol.</a:t>
            </a:r>
            <a:r>
              <a:rPr lang="nl-NL" dirty="0"/>
              <a:t> 2013 Nov;82(11):1831-9. </a:t>
            </a:r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Eisenhauer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EA, </a:t>
            </a:r>
            <a:r>
              <a:rPr lang="cs-CZ" dirty="0" err="1">
                <a:solidFill>
                  <a:schemeClr val="tx1"/>
                </a:solidFill>
              </a:rPr>
              <a:t>Therasse</a:t>
            </a:r>
            <a:r>
              <a:rPr lang="cs-CZ" dirty="0">
                <a:solidFill>
                  <a:schemeClr val="tx1"/>
                </a:solidFill>
              </a:rPr>
              <a:t> P, </a:t>
            </a:r>
            <a:r>
              <a:rPr lang="cs-CZ" dirty="0" err="1">
                <a:solidFill>
                  <a:schemeClr val="tx1"/>
                </a:solidFill>
              </a:rPr>
              <a:t>Bogaerts</a:t>
            </a:r>
            <a:r>
              <a:rPr lang="cs-CZ" dirty="0">
                <a:solidFill>
                  <a:schemeClr val="tx1"/>
                </a:solidFill>
              </a:rPr>
              <a:t> J, et al. (2009). New response </a:t>
            </a:r>
            <a:r>
              <a:rPr lang="cs-CZ" dirty="0" err="1">
                <a:solidFill>
                  <a:schemeClr val="tx1"/>
                </a:solidFill>
              </a:rPr>
              <a:t>evaluation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criteria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solid </a:t>
            </a:r>
            <a:r>
              <a:rPr lang="en-US" dirty="0" err="1">
                <a:solidFill>
                  <a:schemeClr val="tx1"/>
                </a:solidFill>
              </a:rPr>
              <a:t>tumours</a:t>
            </a:r>
            <a:r>
              <a:rPr lang="en-US" dirty="0">
                <a:solidFill>
                  <a:schemeClr val="tx1"/>
                </a:solidFill>
              </a:rPr>
              <a:t>: revised RECIST guideline (version 1.1). </a:t>
            </a:r>
            <a:r>
              <a:rPr lang="en-US" dirty="0" err="1">
                <a:solidFill>
                  <a:schemeClr val="tx1"/>
                </a:solidFill>
              </a:rPr>
              <a:t>Eur</a:t>
            </a:r>
            <a:r>
              <a:rPr lang="en-US" dirty="0">
                <a:solidFill>
                  <a:schemeClr val="tx1"/>
                </a:solidFill>
              </a:rPr>
              <a:t> J Cancer. 45:228-247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Rothe</a:t>
            </a:r>
            <a:r>
              <a:rPr lang="en-US" dirty="0">
                <a:solidFill>
                  <a:schemeClr val="tx1"/>
                </a:solidFill>
              </a:rPr>
              <a:t> JH, et al. Size determination and response assessment of liver metastases with computed tomography—Comparison of RECIST and volumetric algorithms. </a:t>
            </a:r>
            <a:r>
              <a:rPr lang="en-US" dirty="0" err="1">
                <a:solidFill>
                  <a:schemeClr val="tx1"/>
                </a:solidFill>
              </a:rPr>
              <a:t>Eur</a:t>
            </a:r>
            <a:r>
              <a:rPr lang="en-US" dirty="0">
                <a:solidFill>
                  <a:schemeClr val="tx1"/>
                </a:solidFill>
              </a:rPr>
              <a:t> J </a:t>
            </a:r>
            <a:r>
              <a:rPr lang="en-US" dirty="0" err="1">
                <a:solidFill>
                  <a:schemeClr val="tx1"/>
                </a:solidFill>
              </a:rPr>
              <a:t>Radiol</a:t>
            </a:r>
            <a:r>
              <a:rPr lang="en-US" dirty="0">
                <a:solidFill>
                  <a:schemeClr val="tx1"/>
                </a:solidFill>
              </a:rPr>
              <a:t> (2012)</a:t>
            </a:r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1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25348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Volumetrie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300" b="1" dirty="0" smtClean="0"/>
              <a:t>Moderní metoda pro posouzení </a:t>
            </a:r>
            <a:r>
              <a:rPr lang="cs-CZ" sz="2300" b="1" dirty="0" smtClean="0">
                <a:solidFill>
                  <a:srgbClr val="FFFF00"/>
                </a:solidFill>
              </a:rPr>
              <a:t>rozměrů i objemu léze</a:t>
            </a:r>
          </a:p>
          <a:p>
            <a:endParaRPr lang="cs-CZ" sz="900" b="1" dirty="0"/>
          </a:p>
          <a:p>
            <a:r>
              <a:rPr lang="cs-CZ" sz="2300" b="1" dirty="0" smtClean="0"/>
              <a:t>Využívá </a:t>
            </a:r>
            <a:r>
              <a:rPr lang="cs-CZ" sz="2300" b="1" dirty="0" smtClean="0">
                <a:solidFill>
                  <a:srgbClr val="FFFF00"/>
                </a:solidFill>
              </a:rPr>
              <a:t>automatický nebo</a:t>
            </a:r>
            <a:r>
              <a:rPr lang="cs-CZ" sz="2300" b="1" dirty="0" smtClean="0"/>
              <a:t> </a:t>
            </a:r>
            <a:r>
              <a:rPr lang="cs-CZ" sz="2300" b="1" dirty="0">
                <a:solidFill>
                  <a:srgbClr val="FFFF00"/>
                </a:solidFill>
              </a:rPr>
              <a:t>poloautomatický software</a:t>
            </a:r>
            <a:r>
              <a:rPr lang="cs-CZ" sz="2300" b="1" dirty="0"/>
              <a:t> pro výpočet objemu </a:t>
            </a:r>
          </a:p>
          <a:p>
            <a:pPr marL="0" indent="0">
              <a:buNone/>
            </a:pPr>
            <a:endParaRPr lang="cs-CZ" sz="900" b="1" dirty="0"/>
          </a:p>
          <a:p>
            <a:r>
              <a:rPr lang="cs-CZ" sz="2300" b="1" dirty="0" smtClean="0"/>
              <a:t>Umožňuje vizualizovat US/CT/MR obraz </a:t>
            </a:r>
            <a:r>
              <a:rPr lang="cs-CZ" sz="2300" b="1" dirty="0" smtClean="0">
                <a:solidFill>
                  <a:srgbClr val="FFFF00"/>
                </a:solidFill>
              </a:rPr>
              <a:t>ve třech rovinách zároveň</a:t>
            </a:r>
          </a:p>
          <a:p>
            <a:pPr marL="0" indent="0">
              <a:buNone/>
            </a:pPr>
            <a:endParaRPr lang="cs-CZ" sz="900" b="1" dirty="0" smtClean="0"/>
          </a:p>
          <a:p>
            <a:r>
              <a:rPr lang="cs-CZ" sz="2300" b="1" dirty="0" smtClean="0"/>
              <a:t>Lze provést </a:t>
            </a:r>
            <a:r>
              <a:rPr lang="cs-CZ" sz="2300" b="1" dirty="0" smtClean="0">
                <a:solidFill>
                  <a:srgbClr val="FFFF00"/>
                </a:solidFill>
              </a:rPr>
              <a:t>3D rekonstrukci </a:t>
            </a:r>
            <a:r>
              <a:rPr lang="cs-CZ" sz="2300" b="1" dirty="0" smtClean="0"/>
              <a:t>manuálně označené tkáně</a:t>
            </a:r>
          </a:p>
          <a:p>
            <a:pPr marL="0" indent="0">
              <a:buNone/>
            </a:pPr>
            <a:endParaRPr lang="cs-CZ" sz="900" b="1" dirty="0" smtClean="0"/>
          </a:p>
          <a:p>
            <a:r>
              <a:rPr lang="cs-CZ" sz="2300" b="1" dirty="0" smtClean="0"/>
              <a:t>Vhodná metoda pro </a:t>
            </a:r>
            <a:r>
              <a:rPr lang="cs-CZ" sz="2300" b="1" dirty="0" smtClean="0">
                <a:solidFill>
                  <a:srgbClr val="FFFF00"/>
                </a:solidFill>
              </a:rPr>
              <a:t>hodnocení </a:t>
            </a:r>
          </a:p>
          <a:p>
            <a:r>
              <a:rPr lang="cs-CZ" sz="2300" b="1" dirty="0" smtClean="0">
                <a:solidFill>
                  <a:srgbClr val="FFFF00"/>
                </a:solidFill>
              </a:rPr>
              <a:t>rozměrů tumorů</a:t>
            </a:r>
            <a:r>
              <a:rPr lang="cs-CZ" sz="2300" b="1" dirty="0" smtClean="0"/>
              <a:t>, především </a:t>
            </a:r>
          </a:p>
          <a:p>
            <a:r>
              <a:rPr lang="cs-CZ" sz="2300" b="1" dirty="0" smtClean="0">
                <a:solidFill>
                  <a:srgbClr val="FFFF00"/>
                </a:solidFill>
              </a:rPr>
              <a:t>efektu terapie</a:t>
            </a:r>
          </a:p>
          <a:p>
            <a:endParaRPr lang="cs-CZ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06" y="4077072"/>
            <a:ext cx="3133226" cy="24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03220" cy="6369571"/>
          </a:xfrm>
        </p:spPr>
      </p:pic>
    </p:spTree>
    <p:extLst>
      <p:ext uri="{BB962C8B-B14F-4D97-AF65-F5344CB8AC3E}">
        <p14:creationId xmlns:p14="http://schemas.microsoft.com/office/powerpoint/2010/main" val="17899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32201" r="70652" b="24389"/>
          <a:stretch/>
        </p:blipFill>
        <p:spPr bwMode="auto">
          <a:xfrm>
            <a:off x="1115616" y="368361"/>
            <a:ext cx="7200800" cy="63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710952"/>
          </a:xfrm>
        </p:spPr>
        <p:txBody>
          <a:bodyPr/>
          <a:lstStyle/>
          <a:p>
            <a:pPr algn="ctr"/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 smtClean="0">
                <a:solidFill>
                  <a:srgbClr val="FFFF00"/>
                </a:solidFill>
              </a:rPr>
              <a:t>Extrapolace RECIST kritérií</a:t>
            </a:r>
            <a:r>
              <a:rPr lang="cs-CZ" sz="3200" dirty="0" smtClean="0"/>
              <a:t>:</a:t>
            </a:r>
          </a:p>
          <a:p>
            <a:r>
              <a:rPr lang="cs-CZ" sz="3200" dirty="0" smtClean="0"/>
              <a:t> - </a:t>
            </a:r>
            <a:r>
              <a:rPr lang="cs-CZ" sz="3200" dirty="0" smtClean="0">
                <a:solidFill>
                  <a:schemeClr val="accent5"/>
                </a:solidFill>
              </a:rPr>
              <a:t>PR</a:t>
            </a:r>
            <a:r>
              <a:rPr lang="cs-CZ" sz="3200" dirty="0" smtClean="0"/>
              <a:t> (</a:t>
            </a:r>
            <a:r>
              <a:rPr lang="cs-CZ" sz="3200" dirty="0" err="1" smtClean="0"/>
              <a:t>partial</a:t>
            </a:r>
            <a:r>
              <a:rPr lang="cs-CZ" sz="3200" dirty="0" smtClean="0"/>
              <a:t> response): Zmenšení všech lézí o více než </a:t>
            </a:r>
            <a:r>
              <a:rPr lang="cs-CZ" sz="3200" dirty="0" smtClean="0">
                <a:solidFill>
                  <a:schemeClr val="accent5"/>
                </a:solidFill>
              </a:rPr>
              <a:t>65%</a:t>
            </a:r>
            <a:r>
              <a:rPr lang="cs-CZ" sz="3200" dirty="0" smtClean="0"/>
              <a:t> a žádné nové léze</a:t>
            </a:r>
          </a:p>
          <a:p>
            <a:endParaRPr lang="cs-CZ" sz="3200" dirty="0" smtClean="0"/>
          </a:p>
          <a:p>
            <a:r>
              <a:rPr lang="cs-CZ" sz="3200" dirty="0" smtClean="0"/>
              <a:t>- Práh pro </a:t>
            </a:r>
            <a:r>
              <a:rPr lang="cs-CZ" sz="3200" dirty="0" smtClean="0">
                <a:solidFill>
                  <a:schemeClr val="accent5"/>
                </a:solidFill>
              </a:rPr>
              <a:t>PD</a:t>
            </a:r>
            <a:r>
              <a:rPr lang="cs-CZ" sz="3200" dirty="0" smtClean="0"/>
              <a:t> (</a:t>
            </a:r>
            <a:r>
              <a:rPr lang="cs-CZ" sz="3200" dirty="0" err="1" smtClean="0"/>
              <a:t>progressive</a:t>
            </a:r>
            <a:r>
              <a:rPr lang="cs-CZ" sz="3200" dirty="0" smtClean="0"/>
              <a:t> </a:t>
            </a:r>
            <a:r>
              <a:rPr lang="cs-CZ" sz="3200" dirty="0" err="1" smtClean="0"/>
              <a:t>disease</a:t>
            </a:r>
            <a:r>
              <a:rPr lang="cs-CZ" sz="3200" dirty="0" smtClean="0"/>
              <a:t>) dle literatury kolísá </a:t>
            </a:r>
            <a:r>
              <a:rPr lang="cs-CZ" sz="3200" dirty="0" smtClean="0">
                <a:solidFill>
                  <a:schemeClr val="accent5"/>
                </a:solidFill>
              </a:rPr>
              <a:t>od 44% do 73%</a:t>
            </a:r>
          </a:p>
          <a:p>
            <a:endParaRPr lang="cs-CZ" sz="32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schemeClr val="tx1"/>
                </a:solidFill>
              </a:rPr>
              <a:t> - </a:t>
            </a:r>
            <a:r>
              <a:rPr lang="en-US" sz="1700" dirty="0" err="1" smtClean="0">
                <a:solidFill>
                  <a:schemeClr val="tx1"/>
                </a:solidFill>
              </a:rPr>
              <a:t>Rothe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JH, et al. Size determination and response assessment of liver metastases with computed tomography—Comparison of RECIST and volumetric algorithms. </a:t>
            </a:r>
            <a:r>
              <a:rPr lang="en-US" sz="1700" dirty="0" err="1">
                <a:solidFill>
                  <a:schemeClr val="tx1"/>
                </a:solidFill>
              </a:rPr>
              <a:t>Eur</a:t>
            </a:r>
            <a:r>
              <a:rPr lang="en-US" sz="1700" dirty="0">
                <a:solidFill>
                  <a:schemeClr val="tx1"/>
                </a:solidFill>
              </a:rPr>
              <a:t> J </a:t>
            </a:r>
            <a:r>
              <a:rPr lang="en-US" sz="1700" dirty="0" err="1">
                <a:solidFill>
                  <a:schemeClr val="tx1"/>
                </a:solidFill>
              </a:rPr>
              <a:t>Radiol</a:t>
            </a:r>
            <a:r>
              <a:rPr lang="en-US" sz="1700" dirty="0">
                <a:solidFill>
                  <a:schemeClr val="tx1"/>
                </a:solidFill>
              </a:rPr>
              <a:t> (2012</a:t>
            </a:r>
            <a:r>
              <a:rPr lang="en-US" sz="1700" dirty="0" smtClean="0">
                <a:solidFill>
                  <a:schemeClr val="tx1"/>
                </a:solidFill>
              </a:rPr>
              <a:t>)</a:t>
            </a:r>
            <a:r>
              <a:rPr lang="cs-CZ" sz="1700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Konsensus </a:t>
            </a:r>
            <a:r>
              <a:rPr lang="cs-CZ" dirty="0"/>
              <a:t>pro jednoznačná kritéria hodnocení stále chybí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9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276872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2.gstatic.com/images?q=tbn:ANd9GcSRnuoZlmQ1uoqrPQumpusgg02jN3ppVfiGo4vvWpol-n_yctHyqw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276872"/>
            <a:ext cx="1042831" cy="1101860"/>
          </a:xfrm>
          <a:prstGeom prst="rect">
            <a:avLst/>
          </a:prstGeom>
          <a:noFill/>
        </p:spPr>
      </p:pic>
      <p:sp>
        <p:nvSpPr>
          <p:cNvPr id="6" name="Ovál 5"/>
          <p:cNvSpPr/>
          <p:nvPr/>
        </p:nvSpPr>
        <p:spPr>
          <a:xfrm>
            <a:off x="7020272" y="1700808"/>
            <a:ext cx="1368152" cy="1296144"/>
          </a:xfrm>
          <a:prstGeom prst="ellipse">
            <a:avLst/>
          </a:prstGeom>
          <a:effectLst>
            <a:innerShdw blurRad="63500" dist="139700" dir="2700000">
              <a:prstClr val="black">
                <a:alpha val="29000"/>
              </a:prstClr>
            </a:inn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9512" y="188640"/>
            <a:ext cx="8820472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Progrese :  RECIST </a:t>
            </a:r>
            <a:r>
              <a:rPr lang="cs-CZ" dirty="0" err="1" smtClean="0"/>
              <a:t>vs</a:t>
            </a:r>
            <a:r>
              <a:rPr lang="cs-CZ" dirty="0" smtClean="0"/>
              <a:t> WHO </a:t>
            </a:r>
            <a:r>
              <a:rPr lang="cs-CZ" dirty="0" err="1" smtClean="0"/>
              <a:t>vs</a:t>
            </a:r>
            <a:r>
              <a:rPr lang="cs-CZ" dirty="0" smtClean="0"/>
              <a:t> volumetrie</a:t>
            </a:r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Progrese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RECIST		</a:t>
            </a:r>
            <a:r>
              <a:rPr lang="cs-CZ" sz="4000" b="1" dirty="0" smtClean="0"/>
              <a:t>+ 20%</a:t>
            </a:r>
            <a:r>
              <a:rPr lang="cs-CZ" dirty="0" smtClean="0"/>
              <a:t>	 </a:t>
            </a:r>
            <a:r>
              <a:rPr lang="cs-CZ" sz="2800" dirty="0" smtClean="0"/>
              <a:t>+ 44%	</a:t>
            </a:r>
            <a:r>
              <a:rPr lang="cs-CZ" sz="4000" b="1" dirty="0" smtClean="0">
                <a:solidFill>
                  <a:srgbClr val="FF0000"/>
                </a:solidFill>
              </a:rPr>
              <a:t>+ 73%</a:t>
            </a:r>
          </a:p>
          <a:p>
            <a:endParaRPr lang="cs-CZ" dirty="0" smtClean="0"/>
          </a:p>
          <a:p>
            <a:r>
              <a:rPr lang="cs-CZ" dirty="0" smtClean="0"/>
              <a:t>WHO		+ √25%	</a:t>
            </a:r>
            <a:r>
              <a:rPr lang="cs-CZ" sz="4000" b="1" dirty="0" smtClean="0"/>
              <a:t>+ 25%</a:t>
            </a:r>
            <a:r>
              <a:rPr lang="cs-CZ" dirty="0" smtClean="0"/>
              <a:t>	</a:t>
            </a:r>
            <a:r>
              <a:rPr lang="cs-CZ" sz="4000" b="1" dirty="0" smtClean="0">
                <a:solidFill>
                  <a:srgbClr val="FF0000"/>
                </a:solidFill>
              </a:rPr>
              <a:t>+ 40%</a:t>
            </a:r>
          </a:p>
          <a:p>
            <a:endParaRPr lang="cs-CZ" dirty="0" smtClean="0"/>
          </a:p>
          <a:p>
            <a:r>
              <a:rPr lang="cs-CZ" dirty="0" smtClean="0"/>
              <a:t>Volumetrie	----		---		44%-73%</a:t>
            </a:r>
            <a:endParaRPr lang="en-US" dirty="0"/>
          </a:p>
        </p:txBody>
      </p:sp>
      <p:sp>
        <p:nvSpPr>
          <p:cNvPr id="9" name="Ovál 8"/>
          <p:cNvSpPr/>
          <p:nvPr/>
        </p:nvSpPr>
        <p:spPr>
          <a:xfrm>
            <a:off x="5148064" y="1700808"/>
            <a:ext cx="1368152" cy="1296144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3203848" y="1700808"/>
            <a:ext cx="1368152" cy="1296144"/>
          </a:xfrm>
          <a:prstGeom prst="ellipse">
            <a:avLst/>
          </a:prstGeom>
          <a:effectLst/>
          <a:scene3d>
            <a:camera prst="isometricOffAxis1Top">
              <a:rot lat="522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Výsledky studie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Retrospektivní studie FN Brno 2002 – 2013, prospektivní studie 2013 – 2014</a:t>
            </a:r>
          </a:p>
          <a:p>
            <a:r>
              <a:rPr lang="cs-CZ" dirty="0" smtClean="0"/>
              <a:t>33 pacientů s dg. HCC, 37 </a:t>
            </a:r>
            <a:r>
              <a:rPr lang="cs-CZ" dirty="0" err="1" smtClean="0"/>
              <a:t>target</a:t>
            </a:r>
            <a:r>
              <a:rPr lang="cs-CZ" dirty="0" smtClean="0"/>
              <a:t> lézí</a:t>
            </a:r>
          </a:p>
          <a:p>
            <a:r>
              <a:rPr lang="cs-CZ" dirty="0" smtClean="0"/>
              <a:t>Léčeni TACE  - efekt terapie?</a:t>
            </a:r>
            <a:endParaRPr lang="cs-CZ" dirty="0"/>
          </a:p>
          <a:p>
            <a:r>
              <a:rPr lang="cs-CZ" dirty="0" smtClean="0"/>
              <a:t>Porovnání objemu léze v CT obraze před zahájením terapie a po </a:t>
            </a:r>
            <a:r>
              <a:rPr lang="cs-CZ" dirty="0" err="1" smtClean="0"/>
              <a:t>chemoembolizaci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01064"/>
              </p:ext>
            </p:extLst>
          </p:nvPr>
        </p:nvGraphicFramePr>
        <p:xfrm>
          <a:off x="539550" y="4653136"/>
          <a:ext cx="82089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PD (+44%)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PD (+73%)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RECIST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mRECIST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Volumetrie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ál 4"/>
          <p:cNvSpPr/>
          <p:nvPr/>
        </p:nvSpPr>
        <p:spPr>
          <a:xfrm>
            <a:off x="3491880" y="4221088"/>
            <a:ext cx="1008112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2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Volumetrie vs. RECIST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Větší</a:t>
            </a:r>
            <a:r>
              <a:rPr lang="cs-CZ" dirty="0"/>
              <a:t> </a:t>
            </a:r>
            <a:r>
              <a:rPr lang="cs-CZ" dirty="0" smtClean="0">
                <a:solidFill>
                  <a:srgbClr val="FFFF00"/>
                </a:solidFill>
              </a:rPr>
              <a:t>reprodukovatelnost  </a:t>
            </a:r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intraobserver</a:t>
            </a:r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difference</a:t>
            </a:r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</a:p>
          <a:p>
            <a:pPr marL="0" indent="0">
              <a:buNone/>
            </a:pPr>
            <a:endParaRPr lang="cs-CZ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 případě</a:t>
            </a:r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</a:rPr>
              <a:t>malého souboru </a:t>
            </a:r>
            <a:r>
              <a:rPr lang="cs-CZ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pacientů  je statisticky </a:t>
            </a:r>
            <a:r>
              <a:rPr lang="cs-CZ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polehlivější metodou v hodnocení odpovědi</a:t>
            </a:r>
          </a:p>
          <a:p>
            <a:endParaRPr lang="cs-CZ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Možnost měřit </a:t>
            </a:r>
            <a:r>
              <a:rPr lang="cs-CZ" dirty="0" smtClean="0">
                <a:solidFill>
                  <a:srgbClr val="FFFF00"/>
                </a:solidFill>
              </a:rPr>
              <a:t>komplexní léze 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 intervencích – odliší nekrózy či </a:t>
            </a:r>
            <a:r>
              <a:rPr lang="cs-CZ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retinovaný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lipiodol</a:t>
            </a:r>
            <a:endParaRPr lang="cs-CZ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Umožňuje </a:t>
            </a:r>
            <a:r>
              <a:rPr lang="cs-CZ" dirty="0" smtClean="0">
                <a:solidFill>
                  <a:srgbClr val="FFFF00"/>
                </a:solidFill>
              </a:rPr>
              <a:t>pružnější reakci 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 úpravu terapie</a:t>
            </a:r>
            <a:endParaRPr lang="cs-CZ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cs-CZ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cs-CZ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cs-CZ" sz="1500" dirty="0" err="1">
                <a:solidFill>
                  <a:schemeClr val="tx1"/>
                </a:solidFill>
              </a:rPr>
              <a:t>Eisenhauer</a:t>
            </a:r>
            <a:r>
              <a:rPr lang="cs-CZ" sz="1500" dirty="0">
                <a:solidFill>
                  <a:schemeClr val="tx1"/>
                </a:solidFill>
              </a:rPr>
              <a:t> EA, </a:t>
            </a:r>
            <a:r>
              <a:rPr lang="cs-CZ" sz="1500" dirty="0" err="1">
                <a:solidFill>
                  <a:schemeClr val="tx1"/>
                </a:solidFill>
              </a:rPr>
              <a:t>Therasse</a:t>
            </a:r>
            <a:r>
              <a:rPr lang="cs-CZ" sz="1500" dirty="0">
                <a:solidFill>
                  <a:schemeClr val="tx1"/>
                </a:solidFill>
              </a:rPr>
              <a:t> P, </a:t>
            </a:r>
            <a:r>
              <a:rPr lang="cs-CZ" sz="1500" dirty="0" err="1">
                <a:solidFill>
                  <a:schemeClr val="tx1"/>
                </a:solidFill>
              </a:rPr>
              <a:t>Bogaerts</a:t>
            </a:r>
            <a:r>
              <a:rPr lang="cs-CZ" sz="1500" dirty="0">
                <a:solidFill>
                  <a:schemeClr val="tx1"/>
                </a:solidFill>
              </a:rPr>
              <a:t> J, et al. (2009). New response </a:t>
            </a:r>
            <a:r>
              <a:rPr lang="cs-CZ" sz="1500" dirty="0" err="1">
                <a:solidFill>
                  <a:schemeClr val="tx1"/>
                </a:solidFill>
              </a:rPr>
              <a:t>evaluation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err="1">
                <a:solidFill>
                  <a:schemeClr val="tx1"/>
                </a:solidFill>
              </a:rPr>
              <a:t>criteria</a:t>
            </a:r>
            <a:endParaRPr lang="cs-CZ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in solid </a:t>
            </a:r>
            <a:r>
              <a:rPr lang="en-US" sz="1500" dirty="0" err="1">
                <a:solidFill>
                  <a:schemeClr val="tx1"/>
                </a:solidFill>
              </a:rPr>
              <a:t>tumours</a:t>
            </a:r>
            <a:r>
              <a:rPr lang="en-US" sz="1500" dirty="0">
                <a:solidFill>
                  <a:schemeClr val="tx1"/>
                </a:solidFill>
              </a:rPr>
              <a:t>: revised RECIST guideline (version 1.1). </a:t>
            </a:r>
            <a:r>
              <a:rPr lang="en-US" sz="1500" dirty="0" err="1">
                <a:solidFill>
                  <a:schemeClr val="tx1"/>
                </a:solidFill>
              </a:rPr>
              <a:t>Eur</a:t>
            </a:r>
            <a:r>
              <a:rPr lang="en-US" sz="1500" dirty="0">
                <a:solidFill>
                  <a:schemeClr val="tx1"/>
                </a:solidFill>
              </a:rPr>
              <a:t> J Cancer. 45:228-247</a:t>
            </a:r>
            <a:endParaRPr lang="cs-CZ" sz="1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trike="dblStrik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Volumetrie před a po 4 sériích TACE</a:t>
            </a:r>
            <a:endParaRPr lang="cs-CZ" strike="dblStrik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  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790950" cy="37909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b="15079"/>
          <a:stretch/>
        </p:blipFill>
        <p:spPr>
          <a:xfrm>
            <a:off x="485775" y="2151390"/>
            <a:ext cx="4086225" cy="37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1752</TotalTime>
  <Words>1087</Words>
  <Application>Microsoft Office PowerPoint</Application>
  <PresentationFormat>Předvádění na obrazovce (4:3)</PresentationFormat>
  <Paragraphs>166</Paragraphs>
  <Slides>17</Slides>
  <Notes>13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Došky</vt:lpstr>
      <vt:lpstr>   Volumetrické hodnocení,  doubling time.</vt:lpstr>
      <vt:lpstr>Volumetrie</vt:lpstr>
      <vt:lpstr>Prezentace aplikace PowerPoint</vt:lpstr>
      <vt:lpstr>Prezentace aplikace PowerPoint</vt:lpstr>
      <vt:lpstr>Hodnocení</vt:lpstr>
      <vt:lpstr>Prezentace aplikace PowerPoint</vt:lpstr>
      <vt:lpstr>Výsledky studie</vt:lpstr>
      <vt:lpstr>Volumetrie vs. RECIST</vt:lpstr>
      <vt:lpstr>Volumetrie před a po 4 sériích TACE</vt:lpstr>
      <vt:lpstr>Hodnocení</vt:lpstr>
      <vt:lpstr>Volumetrie: 98 cm  - 76% PR</vt:lpstr>
      <vt:lpstr>Limitace</vt:lpstr>
      <vt:lpstr>Doubling time</vt:lpstr>
      <vt:lpstr>Doubling time</vt:lpstr>
      <vt:lpstr>Prezentace aplikace PowerPoint</vt:lpstr>
      <vt:lpstr>Prezentace aplikace PowerPoint</vt:lpstr>
      <vt:lpstr>  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Volumetrie – zobrazování ve 3D</dc:title>
  <dc:creator>rdkfnbrno</dc:creator>
  <cp:lastModifiedBy>rdkfnbrno</cp:lastModifiedBy>
  <cp:revision>123</cp:revision>
  <dcterms:created xsi:type="dcterms:W3CDTF">2014-07-15T06:31:06Z</dcterms:created>
  <dcterms:modified xsi:type="dcterms:W3CDTF">2014-09-04T13:00:08Z</dcterms:modified>
</cp:coreProperties>
</file>