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9"/>
  </p:notesMasterIdLst>
  <p:sldIdLst>
    <p:sldId id="291" r:id="rId2"/>
    <p:sldId id="256" r:id="rId3"/>
    <p:sldId id="257" r:id="rId4"/>
    <p:sldId id="258" r:id="rId5"/>
    <p:sldId id="274" r:id="rId6"/>
    <p:sldId id="259" r:id="rId7"/>
    <p:sldId id="282" r:id="rId8"/>
    <p:sldId id="261" r:id="rId9"/>
    <p:sldId id="284" r:id="rId10"/>
    <p:sldId id="285" r:id="rId11"/>
    <p:sldId id="292" r:id="rId12"/>
    <p:sldId id="281" r:id="rId13"/>
    <p:sldId id="262" r:id="rId14"/>
    <p:sldId id="286" r:id="rId15"/>
    <p:sldId id="275" r:id="rId16"/>
    <p:sldId id="276" r:id="rId17"/>
    <p:sldId id="288" r:id="rId18"/>
    <p:sldId id="263" r:id="rId19"/>
    <p:sldId id="272" r:id="rId20"/>
    <p:sldId id="273" r:id="rId21"/>
    <p:sldId id="277" r:id="rId22"/>
    <p:sldId id="278" r:id="rId23"/>
    <p:sldId id="287" r:id="rId24"/>
    <p:sldId id="279" r:id="rId25"/>
    <p:sldId id="280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63ADC6-1ACC-4BA3-9D32-969E7AFA1108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662534-4ABC-479B-89C6-12A633A4E94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08030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fld id="{D906FF81-6C74-4EF9-9269-9F4CE148954A}" type="slidenum">
              <a:rPr lang="en-US" altLang="cs-CZ">
                <a:latin typeface="Calibri" panose="020F0502020204030204" pitchFamily="34" charset="0"/>
              </a:rPr>
              <a:pPr/>
              <a:t>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9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AA7E-4252-4159-BCC5-5E2C535D7D2A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08AF-C5E3-4F24-9300-E313CCC3F24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9564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C8AB-D7D5-451E-8EEE-8BDD1270ED26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61AD-A0AB-485D-A761-38E303D75CE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6841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F0B4-6553-46D4-BE33-AFB79BD13179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670C-870F-4E25-9DF6-5F2D3FC9AC2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6113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8B0A-8FC6-4E17-AAFD-8BF9319E02F2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F7BB-397E-4687-8D50-33044841849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1245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036F-3D8E-4EB7-9FC3-1C96DDAFC955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B48F-5B1E-442E-AF1C-FE790868828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265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B05B-2878-4479-895D-21B0B87BFD43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BD20-AF72-4C6F-8523-B4DB6FA79D9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989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C9EB-DFDC-4546-A93F-6D9EABA48AC4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DC71-1C37-4C90-98C5-C93A879EA80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6115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4863-5DCE-4E85-80F3-42710BCA7AAA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ACB5-CF20-46AD-A010-140055D8F5C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674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807-70AA-401D-A96D-2BE233FBF891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6F06-04F4-4495-84F4-12F4328A387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028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C7E1-AB47-4042-958D-BE3C95A32397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565F-8390-4C8E-B912-6591E3273CB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6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651D-8092-47E0-94BB-D6E49D2711D8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1917-DCF2-48B2-B412-0E1C96A97A2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321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F3A0-81AC-4389-8501-C80CF167489B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82D7-8D64-49F8-A2D1-545F1A41109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1857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E5EE-20DF-44C6-BB39-CB5B384B8DB0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3397-E2C4-46B5-8EC5-1950B39D0D5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415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DDF3-D92D-4B1D-995E-5B1084EB9493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3C1B-912E-437B-A43B-FBD005CC778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7161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AA67-B62E-4BEF-A1C4-C024EB40A4B2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C82D-06B7-4B47-A560-4E846D8025C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8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D066-983B-41A7-A9C7-B0DEAEB55241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A45E-94B6-42D7-9157-5446482C948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420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9004D-A52D-48D4-BEBC-6C7C479D7F36}" type="datetimeFigureOut">
              <a:rPr lang="en-US" altLang="cs-CZ"/>
              <a:pPr>
                <a:defRPr/>
              </a:pPr>
              <a:t>9/4/2014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EAFB075-D04B-437B-9EBB-C0C9C1CA2E2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08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dirty="0"/>
              <a:t>Části zvonu: 1. hlava, 2. koruna, 3. čepec 4. rameno, 5. krk, 6. lem, 7. , 8. ústa, 9. srdce, 10. věnec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6" y="2820443"/>
            <a:ext cx="4147650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8" y="2865181"/>
            <a:ext cx="4098538" cy="37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"/>
            <a:ext cx="9038230" cy="6842125"/>
          </a:xfrm>
        </p:spPr>
      </p:pic>
    </p:spTree>
    <p:extLst>
      <p:ext uri="{BB962C8B-B14F-4D97-AF65-F5344CB8AC3E}">
        <p14:creationId xmlns:p14="http://schemas.microsoft.com/office/powerpoint/2010/main" val="39627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cs-CZ" altLang="cs-CZ" dirty="0" smtClean="0"/>
              <a:t>     Extra - vaginální torze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619" y="1427328"/>
            <a:ext cx="4570863" cy="5052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cs-CZ" sz="4000" smtClean="0"/>
              <a:t>Klinický obraz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71537" y="1905000"/>
            <a:ext cx="7662863" cy="44649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 smtClean="0"/>
              <a:t>Muži do 20 let.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Náhlá prudká bolest varlete vystřelující do třísla</a:t>
            </a:r>
            <a:r>
              <a:rPr lang="cs-CZ" altLang="cs-CZ" dirty="0"/>
              <a:t>.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Otok a zarudnutí poloviny šourku. 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Příčné uložení varlete.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Vymizelý cremaster. reflex.                                      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Často bolest spojená se </a:t>
            </a:r>
            <a:r>
              <a:rPr lang="cs-CZ" altLang="cs-CZ" dirty="0" smtClean="0"/>
              <a:t>zvracením a bolestí břicha, </a:t>
            </a:r>
            <a:r>
              <a:rPr lang="cs-CZ" altLang="cs-CZ" dirty="0" smtClean="0"/>
              <a:t>které </a:t>
            </a:r>
            <a:r>
              <a:rPr lang="cs-CZ" altLang="cs-CZ" dirty="0" smtClean="0"/>
              <a:t>můžou </a:t>
            </a:r>
            <a:r>
              <a:rPr lang="cs-CZ" altLang="cs-CZ" dirty="0" smtClean="0"/>
              <a:t>napodobit i náhlou příhodu břišní. 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U novorozenců a kojenců mohou být příznaky minimální. Pouze zvýšený neklid či plačtivost. </a:t>
            </a:r>
          </a:p>
          <a:p>
            <a:pPr>
              <a:lnSpc>
                <a:spcPct val="90000"/>
              </a:lnSpc>
            </a:pP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Sonografický obraz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Zvětšené varle</a:t>
            </a:r>
          </a:p>
          <a:p>
            <a:r>
              <a:rPr lang="cs-CZ" dirty="0" smtClean="0"/>
              <a:t>Zesílení stěny skrota</a:t>
            </a:r>
          </a:p>
          <a:p>
            <a:r>
              <a:rPr lang="cs-CZ" dirty="0" smtClean="0"/>
              <a:t>Asymetrie v prokrvení při Doppler. barvení</a:t>
            </a:r>
          </a:p>
          <a:p>
            <a:r>
              <a:rPr lang="cs-CZ" dirty="0" smtClean="0"/>
              <a:t>Stočená cévní stopka – „whirlpool sign“</a:t>
            </a:r>
          </a:p>
          <a:p>
            <a:r>
              <a:rPr lang="cs-CZ" dirty="0" smtClean="0"/>
              <a:t>Edém sperm. provazce</a:t>
            </a:r>
          </a:p>
          <a:p>
            <a:r>
              <a:rPr lang="cs-CZ" dirty="0" smtClean="0"/>
              <a:t>Horizontální poloha varlete </a:t>
            </a:r>
          </a:p>
          <a:p>
            <a:r>
              <a:rPr lang="cs-CZ" dirty="0" smtClean="0"/>
              <a:t>Rozdíl v echogenitě varlat</a:t>
            </a:r>
          </a:p>
          <a:p>
            <a:r>
              <a:rPr lang="cs-CZ" dirty="0" smtClean="0"/>
              <a:t>Nehomogenita</a:t>
            </a:r>
          </a:p>
          <a:p>
            <a:r>
              <a:rPr lang="cs-CZ" dirty="0" smtClean="0"/>
              <a:t>Reaktivní hydrokéla</a:t>
            </a:r>
          </a:p>
        </p:txBody>
      </p:sp>
    </p:spTree>
    <p:extLst>
      <p:ext uri="{BB962C8B-B14F-4D97-AF65-F5344CB8AC3E}">
        <p14:creationId xmlns:p14="http://schemas.microsoft.com/office/powerpoint/2010/main" val="23997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cs-CZ" altLang="cs-CZ" smtClean="0"/>
              <a:t>Normální varle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" b="2249"/>
          <a:stretch>
            <a:fillRect/>
          </a:stretch>
        </p:blipFill>
        <p:spPr>
          <a:xfrm>
            <a:off x="841375" y="2767013"/>
            <a:ext cx="4010025" cy="2838450"/>
          </a:xfrm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67013"/>
            <a:ext cx="3781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072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14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3" y="624110"/>
            <a:ext cx="7142328" cy="1280890"/>
          </a:xfrm>
        </p:spPr>
        <p:txBody>
          <a:bodyPr/>
          <a:lstStyle/>
          <a:p>
            <a:r>
              <a:rPr lang="cs-CZ" dirty="0" smtClean="0"/>
              <a:t>Norm. Dopp. </a:t>
            </a:r>
            <a:r>
              <a:rPr lang="cs-CZ" dirty="0"/>
              <a:t>m</a:t>
            </a:r>
            <a:r>
              <a:rPr lang="cs-CZ" dirty="0" smtClean="0"/>
              <a:t>apování nevylučuje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913" y="2133600"/>
            <a:ext cx="6787487" cy="3777622"/>
          </a:xfrm>
        </p:spPr>
        <p:txBody>
          <a:bodyPr/>
          <a:lstStyle/>
          <a:p>
            <a:r>
              <a:rPr lang="cs-CZ" sz="2400" dirty="0" smtClean="0"/>
              <a:t>Počínající torzi</a:t>
            </a:r>
          </a:p>
          <a:p>
            <a:r>
              <a:rPr lang="cs-CZ" sz="2400" dirty="0" smtClean="0"/>
              <a:t>Částečnou torzi</a:t>
            </a:r>
          </a:p>
          <a:p>
            <a:r>
              <a:rPr lang="cs-CZ" sz="2400" dirty="0" smtClean="0"/>
              <a:t>Samovolnou detorzi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 klinickém podezření je vhodné UZ zopakovat za 1 – 4 hod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1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Diferenciální diagnóza</a:t>
            </a:r>
            <a:endParaRPr lang="en-US" altLang="cs-CZ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cs-CZ" altLang="cs-CZ" dirty="0" smtClean="0"/>
              <a:t>Důležité je odlišit od orchitidy, epidydimitidy, orchiepididymitidy, tumoru varlete.                           Diagnóza je založena na anamnéze, fyzikálním vyšetření, sonografii (s dopplerovským mapováním) </a:t>
            </a:r>
          </a:p>
          <a:p>
            <a:r>
              <a:rPr lang="en-US" altLang="cs-CZ" dirty="0" smtClean="0"/>
              <a:t>K</a:t>
            </a:r>
            <a:r>
              <a:rPr lang="cs-CZ" altLang="cs-CZ" dirty="0" smtClean="0"/>
              <a:t>remasterový </a:t>
            </a:r>
            <a:r>
              <a:rPr lang="cs-CZ" altLang="cs-CZ" dirty="0" smtClean="0"/>
              <a:t>reflex</a:t>
            </a:r>
            <a:endParaRPr lang="en-US" altLang="cs-CZ" dirty="0" smtClean="0"/>
          </a:p>
          <a:p>
            <a:r>
              <a:rPr lang="en-US" altLang="cs-CZ" dirty="0" err="1" smtClean="0"/>
              <a:t>Prehnovo</a:t>
            </a:r>
            <a:r>
              <a:rPr lang="en-US" altLang="cs-CZ" dirty="0" smtClean="0"/>
              <a:t> </a:t>
            </a:r>
            <a:r>
              <a:rPr lang="cs-CZ" altLang="cs-CZ" dirty="0" smtClean="0"/>
              <a:t>znamení</a:t>
            </a:r>
            <a:endParaRPr lang="en-US" altLang="cs-CZ" dirty="0" smtClean="0"/>
          </a:p>
          <a:p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14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1943100" y="2514600"/>
            <a:ext cx="6599238" cy="2262188"/>
          </a:xfrm>
        </p:spPr>
        <p:txBody>
          <a:bodyPr/>
          <a:lstStyle/>
          <a:p>
            <a:r>
              <a:rPr lang="en-US" altLang="cs-CZ" smtClean="0"/>
              <a:t>Akutní skrotální syndrom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4776788"/>
            <a:ext cx="6599238" cy="1127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( ASS 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14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Záchrana varlete	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 6 hodin  -  100 </a:t>
            </a:r>
            <a:r>
              <a:rPr lang="en-US" sz="2800" dirty="0" smtClean="0"/>
              <a:t>%</a:t>
            </a:r>
            <a:endParaRPr lang="cs-CZ" sz="2800" dirty="0" smtClean="0"/>
          </a:p>
          <a:p>
            <a:r>
              <a:rPr lang="cs-CZ" sz="2800" dirty="0" smtClean="0"/>
              <a:t>Od 6 do 12 hodin – 70 </a:t>
            </a:r>
            <a:r>
              <a:rPr lang="en-US" sz="2800" dirty="0" smtClean="0"/>
              <a:t>%</a:t>
            </a:r>
            <a:endParaRPr lang="cs-CZ" sz="2800" dirty="0" smtClean="0"/>
          </a:p>
          <a:p>
            <a:r>
              <a:rPr lang="cs-CZ" sz="2800" dirty="0" smtClean="0"/>
              <a:t>Od 12 do 24 hodin – 20 </a:t>
            </a:r>
            <a:r>
              <a:rPr lang="en-US" sz="2800" dirty="0" smtClean="0"/>
              <a:t>%</a:t>
            </a:r>
            <a:endParaRPr lang="cs-CZ" sz="2800" dirty="0" smtClean="0"/>
          </a:p>
          <a:p>
            <a:endParaRPr lang="cs-CZ" sz="2800" dirty="0"/>
          </a:p>
          <a:p>
            <a:r>
              <a:rPr lang="cs-CZ" altLang="cs-CZ" sz="2800" dirty="0" smtClean="0"/>
              <a:t>Spolehlivost ultrasonografie v rukou zkušeného sonografisty až 95%.</a:t>
            </a:r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449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Závěr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Torze je akutní stav na záchranu varlete máme 6 hodin</a:t>
            </a:r>
          </a:p>
          <a:p>
            <a:r>
              <a:rPr lang="cs-CZ" sz="2400" dirty="0" smtClean="0"/>
              <a:t>Doppler </a:t>
            </a:r>
          </a:p>
          <a:p>
            <a:r>
              <a:rPr lang="cs-CZ" sz="2400" dirty="0" smtClean="0"/>
              <a:t>Při negat. UZ nálezu a klin. podezření časná kontrola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Děkuji za pozornost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1746203"/>
            <a:ext cx="3835021" cy="4779797"/>
          </a:xfrm>
        </p:spPr>
      </p:pic>
    </p:spTree>
    <p:extLst>
      <p:ext uri="{BB962C8B-B14F-4D97-AF65-F5344CB8AC3E}">
        <p14:creationId xmlns:p14="http://schemas.microsoft.com/office/powerpoint/2010/main" val="32387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cs-CZ" smtClean="0"/>
              <a:t>ASS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cs-CZ" altLang="cs-CZ" dirty="0" smtClean="0"/>
              <a:t>Akutní skrotální syndrom je označení pro skupinu </a:t>
            </a:r>
            <a:r>
              <a:rPr lang="cs-CZ" altLang="cs-CZ" dirty="0" smtClean="0"/>
              <a:t>onemocnění, </a:t>
            </a:r>
            <a:r>
              <a:rPr lang="cs-CZ" altLang="cs-CZ" dirty="0" smtClean="0"/>
              <a:t>které vyžadují bezodkladnou terapii. Je to skupina patologií skrota s různou etiologií ale podobnou symptomatikou. Společným symptomem je bolestivé zvětšení a zarudnutí skrota, obvykle jedné poloviny.  Při zanedbání léčby hrozí ztráta varlete.</a:t>
            </a:r>
            <a:endParaRPr lang="en-US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cs-CZ" smtClean="0"/>
              <a:t>Patologie: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900" dirty="0" smtClean="0"/>
          </a:p>
          <a:p>
            <a:pPr marL="0" indent="0">
              <a:lnSpc>
                <a:spcPct val="80000"/>
              </a:lnSpc>
            </a:pPr>
            <a:r>
              <a:rPr lang="cs-CZ" altLang="cs-CZ" sz="1900" dirty="0" smtClean="0"/>
              <a:t>Zánětlivé (orchitis acuta, epididymitis acuta)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1900" dirty="0" smtClean="0"/>
              <a:t>Vaskulární (torze varlete ,torze appendicis epididymis)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1900" dirty="0" smtClean="0"/>
              <a:t>Trauma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1900" dirty="0" smtClean="0"/>
              <a:t>Tumor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1900" dirty="0" smtClean="0"/>
              <a:t>Hernie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1900" dirty="0" smtClean="0"/>
              <a:t>Akutní onemocnění stěny skrota (Fournier. </a:t>
            </a:r>
            <a:r>
              <a:rPr lang="cs-CZ" altLang="cs-CZ" sz="1900" dirty="0"/>
              <a:t>g</a:t>
            </a:r>
            <a:r>
              <a:rPr lang="cs-CZ" altLang="cs-CZ" sz="1900" dirty="0" smtClean="0"/>
              <a:t>angréna)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cs-CZ" dirty="0" smtClean="0"/>
              <a:t>Z</a:t>
            </a:r>
            <a:r>
              <a:rPr lang="cs-CZ" altLang="cs-CZ" dirty="0" smtClean="0"/>
              <a:t>působ vyšetření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Lineární sonda </a:t>
            </a:r>
            <a:r>
              <a:rPr lang="en-US" altLang="cs-CZ" dirty="0" smtClean="0"/>
              <a:t>min.</a:t>
            </a:r>
            <a:r>
              <a:rPr lang="cs-CZ" altLang="cs-CZ" dirty="0" smtClean="0"/>
              <a:t> </a:t>
            </a:r>
            <a:r>
              <a:rPr lang="cs-CZ" altLang="cs-CZ" dirty="0" smtClean="0"/>
              <a:t>7 MHz</a:t>
            </a:r>
          </a:p>
          <a:p>
            <a:r>
              <a:rPr lang="cs-CZ" altLang="cs-CZ" dirty="0" smtClean="0"/>
              <a:t>Vleže a ve stoje</a:t>
            </a:r>
          </a:p>
          <a:p>
            <a:r>
              <a:rPr lang="cs-CZ" altLang="cs-CZ" dirty="0" smtClean="0"/>
              <a:t>Podélně a příčně</a:t>
            </a:r>
          </a:p>
          <a:p>
            <a:r>
              <a:rPr lang="cs-CZ" altLang="cs-CZ" dirty="0" smtClean="0"/>
              <a:t>Doppler</a:t>
            </a:r>
          </a:p>
          <a:p>
            <a:r>
              <a:rPr lang="cs-CZ" altLang="cs-CZ" dirty="0" smtClean="0"/>
              <a:t>Porovnání stran</a:t>
            </a:r>
          </a:p>
          <a:p>
            <a:r>
              <a:rPr lang="cs-CZ" altLang="cs-CZ" dirty="0" smtClean="0"/>
              <a:t>Kauda nadvarlete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cs-CZ" smtClean="0"/>
              <a:t>Torze varlete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43100" y="2788693"/>
            <a:ext cx="6591300" cy="37782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 smtClean="0"/>
              <a:t>Torze varlete je superaktuní stav vyvolaný otočením varlete kolem cévní stopky a strangulací přívodných tepen. Při úplném zaškrcení cév v chámovodu vzniká ischemie a následná </a:t>
            </a:r>
            <a:r>
              <a:rPr lang="cs-CZ" altLang="cs-CZ" dirty="0" smtClean="0"/>
              <a:t>nekróza. </a:t>
            </a:r>
            <a:r>
              <a:rPr lang="cs-CZ" altLang="cs-CZ" dirty="0" smtClean="0"/>
              <a:t>Aby mohlo dojít k záchraně varlete, stav musí být vyřešen do šesti hodin od vzniku potíží.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652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cs-CZ" sz="3200" smtClean="0"/>
              <a:t>Etiologie a patogeneze ( dle lokalizace 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39775" y="2770188"/>
            <a:ext cx="7662863" cy="3387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900" b="1" dirty="0" smtClean="0"/>
              <a:t>Intravaginální torze varlete:</a:t>
            </a:r>
            <a:r>
              <a:rPr lang="cs-CZ" altLang="cs-CZ" sz="1900" dirty="0" smtClean="0"/>
              <a:t>                                                                                                          Tvoří 93% torzí varlete. Postihuje většinou děti. Při ní se otáčí varle uvnitř tunika vaginalis testis,</a:t>
            </a:r>
            <a:r>
              <a:rPr lang="en-US" altLang="cs-CZ" sz="1900" dirty="0" smtClean="0"/>
              <a:t> p</a:t>
            </a:r>
            <a:r>
              <a:rPr lang="cs-CZ" altLang="cs-CZ" sz="1900" dirty="0" smtClean="0"/>
              <a:t>ři deformitě „bell-clapper“ . Vyvolávajícím momentem může být prudký stah kremasterového svalu, nebo prudký </a:t>
            </a:r>
            <a:r>
              <a:rPr lang="cs-CZ" altLang="cs-CZ" sz="1900" dirty="0" smtClean="0"/>
              <a:t>pohyb, trauma. </a:t>
            </a:r>
            <a:endParaRPr lang="cs-CZ" altLang="cs-CZ" sz="1900" dirty="0" smtClean="0"/>
          </a:p>
          <a:p>
            <a:pPr>
              <a:lnSpc>
                <a:spcPct val="80000"/>
              </a:lnSpc>
            </a:pPr>
            <a:r>
              <a:rPr lang="cs-CZ" altLang="cs-CZ" sz="1900" b="1" dirty="0" smtClean="0"/>
              <a:t>Extravaginální(supravaginální) torze varlete:</a:t>
            </a:r>
            <a:r>
              <a:rPr lang="cs-CZ" altLang="cs-CZ" sz="1900" dirty="0" smtClean="0"/>
              <a:t>                                                             Postihuje téměř výhradně novorozence, podílí se 7% na torzích varlete. Při ní se otáčí funikulus spermatikus se svými obaly nad úrovní tunika vaginalis. Vzniká často během neonatálního sestupu varlat, dříve, než obaly varlete adherují ke stěně skrota.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cs-CZ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/>
              <a:t>Normální varle - t</a:t>
            </a:r>
            <a:r>
              <a:rPr lang="en-US" sz="1800" dirty="0" err="1" smtClean="0"/>
              <a:t>unica</a:t>
            </a:r>
            <a:r>
              <a:rPr lang="en-US" sz="1800" dirty="0" smtClean="0"/>
              <a:t> </a:t>
            </a:r>
            <a:r>
              <a:rPr lang="en-US" sz="1800" dirty="0" err="1"/>
              <a:t>vaginalis</a:t>
            </a:r>
            <a:r>
              <a:rPr lang="en-US" sz="1800" dirty="0"/>
              <a:t> </a:t>
            </a:r>
            <a:r>
              <a:rPr lang="cs-CZ" sz="1800" dirty="0" smtClean="0"/>
              <a:t>s připojuje k hornímu pólu varlete, podél vent. okraje až ke kaudě nadvarlete.</a:t>
            </a:r>
            <a:br>
              <a:rPr lang="cs-CZ" sz="1800" dirty="0" smtClean="0"/>
            </a:br>
            <a:r>
              <a:rPr lang="cs-CZ" sz="1800" dirty="0"/>
              <a:t>B</a:t>
            </a:r>
            <a:r>
              <a:rPr lang="en-US" sz="1800" dirty="0" smtClean="0"/>
              <a:t>ell</a:t>
            </a:r>
            <a:r>
              <a:rPr lang="cs-CZ" sz="1800" dirty="0" smtClean="0"/>
              <a:t> </a:t>
            </a:r>
            <a:r>
              <a:rPr lang="en-US" sz="1800" dirty="0" smtClean="0"/>
              <a:t>–</a:t>
            </a:r>
            <a:r>
              <a:rPr lang="cs-CZ" sz="1800" dirty="0" smtClean="0"/>
              <a:t> </a:t>
            </a:r>
            <a:r>
              <a:rPr lang="en-US" sz="1800" dirty="0" smtClean="0"/>
              <a:t>clapper</a:t>
            </a:r>
            <a:r>
              <a:rPr lang="cs-CZ" sz="1800" dirty="0" smtClean="0"/>
              <a:t> - </a:t>
            </a:r>
            <a:r>
              <a:rPr lang="en-US" sz="1800" dirty="0" smtClean="0"/>
              <a:t>  </a:t>
            </a:r>
            <a:r>
              <a:rPr lang="cs-CZ" sz="1800" dirty="0" smtClean="0"/>
              <a:t>tunica </a:t>
            </a:r>
            <a:r>
              <a:rPr lang="en-US" sz="1800" dirty="0" err="1" smtClean="0"/>
              <a:t>vaginalis</a:t>
            </a:r>
            <a:r>
              <a:rPr lang="en-US" sz="1800" dirty="0" smtClean="0"/>
              <a:t> </a:t>
            </a:r>
            <a:r>
              <a:rPr lang="cs-CZ" sz="1800" dirty="0" smtClean="0"/>
              <a:t>obklopuje celé varle až ke sperm. Provazci, varle je volně pohyblivé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2035208"/>
            <a:ext cx="6271616" cy="4583956"/>
          </a:xfrm>
        </p:spPr>
      </p:pic>
    </p:spTree>
    <p:extLst>
      <p:ext uri="{BB962C8B-B14F-4D97-AF65-F5344CB8AC3E}">
        <p14:creationId xmlns:p14="http://schemas.microsoft.com/office/powerpoint/2010/main" val="20127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3926</TotalTime>
  <Words>544</Words>
  <Application>Microsoft Office PowerPoint</Application>
  <PresentationFormat>On-screen Show (4:3)</PresentationFormat>
  <Paragraphs>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Calisto MT</vt:lpstr>
      <vt:lpstr>Century Gothic</vt:lpstr>
      <vt:lpstr>Wingdings</vt:lpstr>
      <vt:lpstr>Wingdings 3</vt:lpstr>
      <vt:lpstr>Wisp</vt:lpstr>
      <vt:lpstr>PowerPoint Presentation</vt:lpstr>
      <vt:lpstr>Akutní skrotální syndrom</vt:lpstr>
      <vt:lpstr>ASS</vt:lpstr>
      <vt:lpstr>Patologie:</vt:lpstr>
      <vt:lpstr>Způsob vyšetření</vt:lpstr>
      <vt:lpstr>Torze varlete</vt:lpstr>
      <vt:lpstr>PowerPoint Presentation</vt:lpstr>
      <vt:lpstr>Etiologie a patogeneze ( dle lokalizace )</vt:lpstr>
      <vt:lpstr>Normální varle - tunica vaginalis s připojuje k hornímu pólu varlete, podél vent. okraje až ke kaudě nadvarlete. Bell – clapper -   tunica vaginalis obklopuje celé varle až ke sperm. Provazci, varle je volně pohyblivé</vt:lpstr>
      <vt:lpstr>Části zvonu: 1. hlava, 2. koruna, 3. čepec 4. rameno, 5. krk, 6. lem, 7. , 8. ústa, 9. srdce, 10. věnec</vt:lpstr>
      <vt:lpstr>PowerPoint Presentation</vt:lpstr>
      <vt:lpstr>     Extra - vaginální torze</vt:lpstr>
      <vt:lpstr>Klinický obraz </vt:lpstr>
      <vt:lpstr>Sonografický obraz</vt:lpstr>
      <vt:lpstr>Normální varle</vt:lpstr>
      <vt:lpstr>PowerPoint Presentation</vt:lpstr>
      <vt:lpstr>Norm. Dopp. mapování nevylučuje</vt:lpstr>
      <vt:lpstr>Diferenciální diagnóza</vt:lpstr>
      <vt:lpstr>PowerPoint Presentation</vt:lpstr>
      <vt:lpstr>PowerPoint Presentation</vt:lpstr>
      <vt:lpstr>PowerPoint Presentation</vt:lpstr>
      <vt:lpstr>PowerPoint Presentation</vt:lpstr>
      <vt:lpstr>Záchrana varlete </vt:lpstr>
      <vt:lpstr>PowerPoint Presentation</vt:lpstr>
      <vt:lpstr>PowerPoint Presentation</vt:lpstr>
      <vt:lpstr>                   Závěr </vt:lpstr>
      <vt:lpstr>    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Akutní skrotální syndrom</dc:title>
  <dc:creator>Laszlo Both</dc:creator>
  <cp:lastModifiedBy>Ganglion</cp:lastModifiedBy>
  <cp:revision>51</cp:revision>
  <dcterms:created xsi:type="dcterms:W3CDTF">2014-05-01T08:30:36Z</dcterms:created>
  <dcterms:modified xsi:type="dcterms:W3CDTF">2014-09-05T07:32:56Z</dcterms:modified>
</cp:coreProperties>
</file>