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9" r:id="rId1"/>
  </p:sldMasterIdLst>
  <p:notesMasterIdLst>
    <p:notesMasterId r:id="rId29"/>
  </p:notesMasterIdLst>
  <p:sldIdLst>
    <p:sldId id="291" r:id="rId2"/>
    <p:sldId id="256" r:id="rId3"/>
    <p:sldId id="257" r:id="rId4"/>
    <p:sldId id="258" r:id="rId5"/>
    <p:sldId id="274" r:id="rId6"/>
    <p:sldId id="259" r:id="rId7"/>
    <p:sldId id="282" r:id="rId8"/>
    <p:sldId id="261" r:id="rId9"/>
    <p:sldId id="284" r:id="rId10"/>
    <p:sldId id="285" r:id="rId11"/>
    <p:sldId id="292" r:id="rId12"/>
    <p:sldId id="281" r:id="rId13"/>
    <p:sldId id="262" r:id="rId14"/>
    <p:sldId id="286" r:id="rId15"/>
    <p:sldId id="275" r:id="rId16"/>
    <p:sldId id="276" r:id="rId17"/>
    <p:sldId id="288" r:id="rId18"/>
    <p:sldId id="263" r:id="rId19"/>
    <p:sldId id="272" r:id="rId20"/>
    <p:sldId id="273" r:id="rId21"/>
    <p:sldId id="277" r:id="rId22"/>
    <p:sldId id="278" r:id="rId23"/>
    <p:sldId id="287" r:id="rId24"/>
    <p:sldId id="279" r:id="rId25"/>
    <p:sldId id="280" r:id="rId26"/>
    <p:sldId id="289" r:id="rId27"/>
    <p:sldId id="290" r:id="rId2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sto MT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sto MT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sto MT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sto MT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sto MT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sto MT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sto MT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sto MT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sto MT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16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F63ADC6-1ACC-4BA3-9D32-969E7AFA1108}" type="datetimeFigureOut">
              <a:rPr lang="en-US" altLang="cs-CZ"/>
              <a:pPr>
                <a:defRPr/>
              </a:pPr>
              <a:t>9/4/2014</a:t>
            </a:fld>
            <a:endParaRPr lang="en-US" alt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 smtClean="0"/>
              <a:t>Click to edit Master text styles</a:t>
            </a:r>
          </a:p>
          <a:p>
            <a:pPr lvl="1"/>
            <a:r>
              <a:rPr lang="cs-CZ" noProof="0" smtClean="0"/>
              <a:t>Second level</a:t>
            </a:r>
          </a:p>
          <a:p>
            <a:pPr lvl="2"/>
            <a:r>
              <a:rPr lang="cs-CZ" noProof="0" smtClean="0"/>
              <a:t>Third level</a:t>
            </a:r>
          </a:p>
          <a:p>
            <a:pPr lvl="3"/>
            <a:r>
              <a:rPr lang="cs-CZ" noProof="0" smtClean="0"/>
              <a:t>Fourth level</a:t>
            </a:r>
          </a:p>
          <a:p>
            <a:pPr lvl="4"/>
            <a:r>
              <a:rPr lang="cs-CZ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5662534-4ABC-479B-89C6-12A633A4E94A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37080302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sto MT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sto MT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sto MT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sto MT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sto MT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sto MT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sto MT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sto MT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sto MT" charset="0"/>
                <a:ea typeface="MS PGothic" panose="020B0600070205080204" pitchFamily="34" charset="-128"/>
              </a:defRPr>
            </a:lvl9pPr>
          </a:lstStyle>
          <a:p>
            <a:fld id="{D906FF81-6C74-4EF9-9269-9F4CE148954A}" type="slidenum">
              <a:rPr lang="en-US" altLang="cs-CZ">
                <a:latin typeface="Calibri" panose="020F0502020204030204" pitchFamily="34" charset="0"/>
              </a:rPr>
              <a:pPr/>
              <a:t>3</a:t>
            </a:fld>
            <a:endParaRPr lang="en-US" altLang="cs-CZ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9492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3"/>
          <p:cNvSpPr>
            <a:spLocks/>
          </p:cNvSpPr>
          <p:nvPr/>
        </p:nvSpPr>
        <p:spPr bwMode="auto">
          <a:xfrm>
            <a:off x="-31750" y="4321175"/>
            <a:ext cx="1395413" cy="781050"/>
          </a:xfrm>
          <a:custGeom>
            <a:avLst/>
            <a:gdLst>
              <a:gd name="T0" fmla="*/ 5799 w 8042"/>
              <a:gd name="T1" fmla="*/ 10000 h 10000"/>
              <a:gd name="T2" fmla="*/ 5961 w 8042"/>
              <a:gd name="T3" fmla="*/ 9880 h 10000"/>
              <a:gd name="T4" fmla="*/ 5988 w 8042"/>
              <a:gd name="T5" fmla="*/ 9820 h 10000"/>
              <a:gd name="T6" fmla="*/ 8042 w 8042"/>
              <a:gd name="T7" fmla="*/ 5260 h 10000"/>
              <a:gd name="T8" fmla="*/ 8042 w 8042"/>
              <a:gd name="T9" fmla="*/ 4721 h 10000"/>
              <a:gd name="T10" fmla="*/ 5988 w 8042"/>
              <a:gd name="T11" fmla="*/ 221 h 10000"/>
              <a:gd name="T12" fmla="*/ 5961 w 8042"/>
              <a:gd name="T13" fmla="*/ 160 h 10000"/>
              <a:gd name="T14" fmla="*/ 5799 w 8042"/>
              <a:gd name="T15" fmla="*/ 41 h 10000"/>
              <a:gd name="T16" fmla="*/ 18 w 8042"/>
              <a:gd name="T17" fmla="*/ 0 h 10000"/>
              <a:gd name="T18" fmla="*/ 0 w 8042"/>
              <a:gd name="T19" fmla="*/ 9991 h 10000"/>
              <a:gd name="T20" fmla="*/ 5799 w 8042"/>
              <a:gd name="T21" fmla="*/ 10000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FEAA7E-4252-4159-BCC5-5E2C535D7D2A}" type="datetimeFigureOut">
              <a:rPr lang="en-US" altLang="cs-CZ"/>
              <a:pPr>
                <a:defRPr/>
              </a:pPr>
              <a:t>9/4/2014</a:t>
            </a:fld>
            <a:endParaRPr lang="en-US" alt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863" y="4529138"/>
            <a:ext cx="584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6708AF-C5E3-4F24-9300-E313CCC3F24A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1995645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8C8AB-D7D5-451E-8EEE-8BDD1270ED26}" type="datetimeFigureOut">
              <a:rPr lang="en-US" altLang="cs-CZ"/>
              <a:pPr>
                <a:defRPr/>
              </a:pPr>
              <a:t>9/4/2014</a:t>
            </a:fld>
            <a:endParaRPr lang="en-US" alt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E061AD-A0AB-485D-A761-38E303D75CEF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1568410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" name="TextBox 34"/>
          <p:cNvSpPr txBox="1">
            <a:spLocks noChangeArrowheads="1"/>
          </p:cNvSpPr>
          <p:nvPr/>
        </p:nvSpPr>
        <p:spPr bwMode="auto">
          <a:xfrm>
            <a:off x="1808163" y="647700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sto MT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sto MT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sto MT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sto MT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sto MT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sto MT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sto MT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sto MT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sto MT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cs-CZ" sz="8000">
                <a:solidFill>
                  <a:schemeClr val="accent1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7" name="TextBox 62"/>
          <p:cNvSpPr txBox="1">
            <a:spLocks noChangeArrowheads="1"/>
          </p:cNvSpPr>
          <p:nvPr/>
        </p:nvSpPr>
        <p:spPr bwMode="auto">
          <a:xfrm>
            <a:off x="8169275" y="290512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sto MT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sto MT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sto MT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sto MT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sto MT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sto MT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sto MT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sto MT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sto MT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cs-CZ" sz="8000">
                <a:solidFill>
                  <a:schemeClr val="accent1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26F0B4-6553-46D4-BE33-AFB79BD13179}" type="datetimeFigureOut">
              <a:rPr lang="en-US" altLang="cs-CZ"/>
              <a:pPr>
                <a:defRPr/>
              </a:pPr>
              <a:t>9/4/2014</a:t>
            </a:fld>
            <a:endParaRPr lang="en-US" altLang="cs-CZ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E9670C-870F-4E25-9DF6-5F2D3FC9AC23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34611321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058B0A-8FC6-4E17-AAFD-8BF9319E02F2}" type="datetimeFigureOut">
              <a:rPr lang="en-US" altLang="cs-CZ"/>
              <a:pPr>
                <a:defRPr/>
              </a:pPr>
              <a:t>9/4/2014</a:t>
            </a:fld>
            <a:endParaRPr lang="en-US" altLang="cs-CZ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8EF7BB-397E-4687-8D50-33044841849C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24124560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6" name="TextBox 34"/>
          <p:cNvSpPr txBox="1">
            <a:spLocks noChangeArrowheads="1"/>
          </p:cNvSpPr>
          <p:nvPr/>
        </p:nvSpPr>
        <p:spPr bwMode="auto">
          <a:xfrm>
            <a:off x="1808163" y="647700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sto MT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sto MT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sto MT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sto MT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sto MT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sto MT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sto MT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sto MT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sto MT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cs-CZ" sz="8000">
                <a:solidFill>
                  <a:schemeClr val="accent1"/>
                </a:solidFill>
                <a:latin typeface="Arial" panose="020B0604020202020204" pitchFamily="34" charset="0"/>
              </a:rPr>
              <a:t>“</a:t>
            </a:r>
          </a:p>
        </p:txBody>
      </p:sp>
      <p:sp>
        <p:nvSpPr>
          <p:cNvPr id="7" name="TextBox 62"/>
          <p:cNvSpPr txBox="1">
            <a:spLocks noChangeArrowheads="1"/>
          </p:cNvSpPr>
          <p:nvPr/>
        </p:nvSpPr>
        <p:spPr bwMode="auto">
          <a:xfrm>
            <a:off x="8169275" y="2905125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sto MT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sto MT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sto MT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sto MT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sto MT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sto MT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sto MT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sto MT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sto MT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cs-CZ" sz="8000">
                <a:solidFill>
                  <a:schemeClr val="accent1"/>
                </a:solidFill>
                <a:latin typeface="Arial" panose="020B0604020202020204" pitchFamily="34" charset="0"/>
              </a:rPr>
              <a:t>”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DD036F-3D8E-4EB7-9FC3-1C96DDAFC955}" type="datetimeFigureOut">
              <a:rPr lang="en-US" altLang="cs-CZ"/>
              <a:pPr>
                <a:defRPr/>
              </a:pPr>
              <a:t>9/4/2014</a:t>
            </a:fld>
            <a:endParaRPr lang="en-US" altLang="cs-CZ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1B48F-5B1E-442E-AF1C-FE790868828C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22265873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rtlCol="0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A1B05B-2878-4479-895D-21B0B87BFD43}" type="datetimeFigureOut">
              <a:rPr lang="en-US" altLang="cs-CZ"/>
              <a:pPr>
                <a:defRPr/>
              </a:pPr>
              <a:t>9/4/2014</a:t>
            </a:fld>
            <a:endParaRPr lang="en-US" altLang="cs-CZ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AFBD20-AF72-4C6F-8523-B4DB6FA79D99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35098901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71C9EB-DFDC-4546-A93F-6D9EABA48AC4}" type="datetimeFigureOut">
              <a:rPr lang="en-US" altLang="cs-CZ"/>
              <a:pPr>
                <a:defRPr/>
              </a:pPr>
              <a:t>9/4/2014</a:t>
            </a:fld>
            <a:endParaRPr lang="en-US" alt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1DC71-1C37-4C90-98C5-C93A879EA804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28611532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454863-5DCE-4E85-80F3-42710BCA7AAA}" type="datetimeFigureOut">
              <a:rPr lang="en-US" altLang="cs-CZ"/>
              <a:pPr>
                <a:defRPr/>
              </a:pPr>
              <a:t>9/4/2014</a:t>
            </a:fld>
            <a:endParaRPr lang="en-US" alt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AEACB5-CF20-46AD-A010-140055D8F5C7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2867463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2DF807-70AA-401D-A96D-2BE233FBF891}" type="datetimeFigureOut">
              <a:rPr lang="en-US" altLang="cs-CZ"/>
              <a:pPr>
                <a:defRPr/>
              </a:pPr>
              <a:t>9/4/2014</a:t>
            </a:fld>
            <a:endParaRPr lang="en-US" alt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BD6F06-04F4-4495-84F4-12F4328A387E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2702852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1"/>
          <p:cNvSpPr>
            <a:spLocks/>
          </p:cNvSpPr>
          <p:nvPr/>
        </p:nvSpPr>
        <p:spPr bwMode="auto">
          <a:xfrm flipV="1">
            <a:off x="0" y="3167063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7EC7E1-AB47-4042-958D-BE3C95A32397}" type="datetimeFigureOut">
              <a:rPr lang="en-US" altLang="cs-CZ"/>
              <a:pPr>
                <a:defRPr/>
              </a:pPr>
              <a:t>9/4/2014</a:t>
            </a:fld>
            <a:endParaRPr lang="en-US" alt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175" y="3244850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46565F-8390-4C8E-B912-6591E3273CB3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34617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0C651D-8092-47E0-94BB-D6E49D2711D8}" type="datetimeFigureOut">
              <a:rPr lang="en-US" altLang="cs-CZ"/>
              <a:pPr>
                <a:defRPr/>
              </a:pPr>
              <a:t>9/4/2014</a:t>
            </a:fld>
            <a:endParaRPr lang="en-US" altLang="cs-CZ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E81917-DCF2-48B2-B412-0E1C96A97A2D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632164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0BF3A0-81AC-4389-8501-C80CF167489B}" type="datetimeFigureOut">
              <a:rPr lang="en-US" altLang="cs-CZ"/>
              <a:pPr>
                <a:defRPr/>
              </a:pPr>
              <a:t>9/4/2014</a:t>
            </a:fld>
            <a:endParaRPr lang="en-US" altLang="cs-CZ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8E82D7-8D64-49F8-A2D1-545F1A41109E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4018578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D3E5EE-20DF-44C6-BB39-CB5B384B8DB0}" type="datetimeFigureOut">
              <a:rPr lang="en-US" altLang="cs-CZ"/>
              <a:pPr>
                <a:defRPr/>
              </a:pPr>
              <a:t>9/4/2014</a:t>
            </a:fld>
            <a:endParaRPr lang="en-US" altLang="cs-CZ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3D3397-E2C4-46B5-8EC5-1950B39D0D5A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1384156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2DDF3-D92D-4B1D-995E-5B1084EB9493}" type="datetimeFigureOut">
              <a:rPr lang="en-US" altLang="cs-CZ"/>
              <a:pPr>
                <a:defRPr/>
              </a:pPr>
              <a:t>9/4/2014</a:t>
            </a:fld>
            <a:endParaRPr lang="en-US" altLang="cs-CZ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03C1B-912E-437B-A43B-FBD005CC778F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771616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711200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88AA67-B62E-4BEF-A1C4-C024EB40A4B2}" type="datetimeFigureOut">
              <a:rPr lang="en-US" altLang="cs-CZ"/>
              <a:pPr>
                <a:defRPr/>
              </a:pPr>
              <a:t>9/4/2014</a:t>
            </a:fld>
            <a:endParaRPr lang="en-US" altLang="cs-CZ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D4C82D-06B7-4B47-A560-4E846D8025C2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19803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1"/>
          <p:cNvSpPr>
            <a:spLocks/>
          </p:cNvSpPr>
          <p:nvPr/>
        </p:nvSpPr>
        <p:spPr bwMode="auto">
          <a:xfrm flipV="1">
            <a:off x="0" y="4910138"/>
            <a:ext cx="1358900" cy="508000"/>
          </a:xfrm>
          <a:custGeom>
            <a:avLst/>
            <a:gdLst>
              <a:gd name="T0" fmla="*/ 7908 w 7908"/>
              <a:gd name="T1" fmla="*/ 4694 h 10000"/>
              <a:gd name="T2" fmla="*/ 6575 w 7908"/>
              <a:gd name="T3" fmla="*/ 188 h 10000"/>
              <a:gd name="T4" fmla="*/ 6546 w 7908"/>
              <a:gd name="T5" fmla="*/ 94 h 10000"/>
              <a:gd name="T6" fmla="*/ 6463 w 7908"/>
              <a:gd name="T7" fmla="*/ 0 h 10000"/>
              <a:gd name="T8" fmla="*/ 5935 w 7908"/>
              <a:gd name="T9" fmla="*/ 0 h 10000"/>
              <a:gd name="T10" fmla="*/ 0 w 7908"/>
              <a:gd name="T11" fmla="*/ 62 h 10000"/>
              <a:gd name="T12" fmla="*/ 0 w 7908"/>
              <a:gd name="T13" fmla="*/ 10000 h 10000"/>
              <a:gd name="T14" fmla="*/ 5935 w 7908"/>
              <a:gd name="T15" fmla="*/ 9952 h 10000"/>
              <a:gd name="T16" fmla="*/ 6463 w 7908"/>
              <a:gd name="T17" fmla="*/ 9952 h 10000"/>
              <a:gd name="T18" fmla="*/ 6546 w 7908"/>
              <a:gd name="T19" fmla="*/ 9859 h 10000"/>
              <a:gd name="T20" fmla="*/ 6575 w 7908"/>
              <a:gd name="T21" fmla="*/ 9764 h 10000"/>
              <a:gd name="T22" fmla="*/ 7908 w 7908"/>
              <a:gd name="T23" fmla="*/ 5258 h 10000"/>
              <a:gd name="T24" fmla="*/ 7908 w 7908"/>
              <a:gd name="T25" fmla="*/ 4694 h 1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5D066-983B-41A7-A9C7-B0DEAEB55241}" type="datetimeFigureOut">
              <a:rPr lang="en-US" altLang="cs-CZ"/>
              <a:pPr>
                <a:defRPr/>
              </a:pPr>
              <a:t>9/4/2014</a:t>
            </a:fld>
            <a:endParaRPr lang="en-US" altLang="cs-CZ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175" y="4983163"/>
            <a:ext cx="5857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C7A45E-94B6-42D7-9157-5446482C9485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</p:spTree>
    <p:extLst>
      <p:ext uri="{BB962C8B-B14F-4D97-AF65-F5344CB8AC3E}">
        <p14:creationId xmlns:p14="http://schemas.microsoft.com/office/powerpoint/2010/main" val="1742021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  <a:solidFill>
            <a:schemeClr val="accent1">
              <a:lumMod val="75000"/>
              <a:alpha val="40000"/>
            </a:schemeClr>
          </a:solidFill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-318"/>
            <a:ext cx="1952272" cy="6853571"/>
            <a:chOff x="6627813" y="195220"/>
            <a:chExt cx="1952625" cy="5678531"/>
          </a:xfrm>
          <a:solidFill>
            <a:schemeClr val="accent1"/>
          </a:solidFill>
        </p:grpSpPr>
        <p:sp>
          <p:nvSpPr>
            <p:cNvPr id="50" name="Freeform 27"/>
            <p:cNvSpPr/>
            <p:nvPr/>
          </p:nvSpPr>
          <p:spPr bwMode="auto">
            <a:xfrm>
              <a:off x="6627813" y="19522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563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1944688" y="623888"/>
            <a:ext cx="6589712" cy="128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Click to edit Master title style</a:t>
            </a:r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43100" y="2133600"/>
            <a:ext cx="65913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Click to edit Master text styles</a:t>
            </a:r>
          </a:p>
          <a:p>
            <a:pPr lvl="1"/>
            <a:r>
              <a:rPr lang="en-US" altLang="cs-CZ" smtClean="0"/>
              <a:t>Second level</a:t>
            </a:r>
          </a:p>
          <a:p>
            <a:pPr lvl="2"/>
            <a:r>
              <a:rPr lang="en-US" altLang="cs-CZ" smtClean="0"/>
              <a:t>Third level</a:t>
            </a:r>
          </a:p>
          <a:p>
            <a:pPr lvl="3"/>
            <a:r>
              <a:rPr lang="en-US" altLang="cs-CZ" smtClean="0"/>
              <a:t>Fourth level</a:t>
            </a:r>
          </a:p>
          <a:p>
            <a:pPr lvl="4"/>
            <a:r>
              <a:rPr lang="en-US" altLang="cs-CZ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688"/>
            <a:ext cx="766763" cy="3698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9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969004D-A52D-48D4-BEBC-6C7C479D7F36}" type="datetimeFigureOut">
              <a:rPr lang="en-US" altLang="cs-CZ"/>
              <a:pPr>
                <a:defRPr/>
              </a:pPr>
              <a:t>9/4/2014</a:t>
            </a:fld>
            <a:endParaRPr lang="en-US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3100" y="6135688"/>
            <a:ext cx="5716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175" y="787400"/>
            <a:ext cx="585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2000" smtClean="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4EAFB075-D04B-437B-9EBB-C0C9C1CA2E27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  <p:sldLayoutId id="2147483834" r:id="rId13"/>
    <p:sldLayoutId id="2147483835" r:id="rId14"/>
    <p:sldLayoutId id="2147483836" r:id="rId15"/>
    <p:sldLayoutId id="2147483837" r:id="rId16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rgbClr val="FFFFFF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entury Gothic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entury Gothic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entury Gothic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entury Gothic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kern="1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600" kern="12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400" kern="12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200" kern="12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ts val="1000"/>
        </a:spcBef>
        <a:spcAft>
          <a:spcPct val="0"/>
        </a:spcAft>
        <a:buClr>
          <a:schemeClr val="accent1"/>
        </a:buClr>
        <a:buFont typeface="Wingdings 3" panose="05040102010807070707" pitchFamily="18" charset="2"/>
        <a:buChar char=""/>
        <a:defRPr sz="1200" kern="12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401085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cs-CZ" dirty="0"/>
              <a:t>Části zvonu: 1. hlava, 2. koruna, 3. čepec 4. rameno, 5. krk, 6. lem, 7. , 8. ústa, 9. srdce, 10. věnec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606" y="2820443"/>
            <a:ext cx="4147650" cy="377825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2718" y="2865181"/>
            <a:ext cx="4098538" cy="373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41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74"/>
            <a:ext cx="9038230" cy="6842125"/>
          </a:xfrm>
        </p:spPr>
      </p:pic>
    </p:spTree>
    <p:extLst>
      <p:ext uri="{BB962C8B-B14F-4D97-AF65-F5344CB8AC3E}">
        <p14:creationId xmlns:p14="http://schemas.microsoft.com/office/powerpoint/2010/main" val="396272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/>
          <a:lstStyle/>
          <a:p>
            <a:r>
              <a:rPr lang="cs-CZ" altLang="cs-CZ" dirty="0" smtClean="0"/>
              <a:t>     Extra - vaginální torze</a:t>
            </a:r>
          </a:p>
        </p:txBody>
      </p:sp>
      <p:pic>
        <p:nvPicPr>
          <p:cNvPr id="28675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39619" y="1427328"/>
            <a:ext cx="4570863" cy="505229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/>
          <a:lstStyle/>
          <a:p>
            <a:r>
              <a:rPr lang="en-US" altLang="cs-CZ" sz="4000" smtClean="0"/>
              <a:t>Klinický obraz 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>
          <a:xfrm>
            <a:off x="871537" y="1905000"/>
            <a:ext cx="7662863" cy="446490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dirty="0" smtClean="0"/>
              <a:t>Muži do 20 let.</a:t>
            </a:r>
          </a:p>
          <a:p>
            <a:pPr>
              <a:lnSpc>
                <a:spcPct val="90000"/>
              </a:lnSpc>
            </a:pPr>
            <a:r>
              <a:rPr lang="cs-CZ" altLang="cs-CZ" dirty="0" smtClean="0"/>
              <a:t>Náhlá prudká bolest varlete vystřelující do třísla</a:t>
            </a:r>
            <a:r>
              <a:rPr lang="cs-CZ" altLang="cs-CZ" dirty="0"/>
              <a:t>.</a:t>
            </a:r>
            <a:endParaRPr lang="cs-CZ" altLang="cs-CZ" dirty="0" smtClean="0"/>
          </a:p>
          <a:p>
            <a:pPr>
              <a:lnSpc>
                <a:spcPct val="90000"/>
              </a:lnSpc>
            </a:pPr>
            <a:r>
              <a:rPr lang="cs-CZ" altLang="cs-CZ" dirty="0" smtClean="0"/>
              <a:t>Otok a zarudnutí poloviny šourku. </a:t>
            </a:r>
          </a:p>
          <a:p>
            <a:pPr>
              <a:lnSpc>
                <a:spcPct val="90000"/>
              </a:lnSpc>
            </a:pPr>
            <a:r>
              <a:rPr lang="cs-CZ" altLang="cs-CZ" dirty="0" smtClean="0"/>
              <a:t>Příčné uložení varlete.</a:t>
            </a:r>
          </a:p>
          <a:p>
            <a:pPr>
              <a:lnSpc>
                <a:spcPct val="90000"/>
              </a:lnSpc>
            </a:pPr>
            <a:r>
              <a:rPr lang="cs-CZ" altLang="cs-CZ" dirty="0" smtClean="0"/>
              <a:t>Vymizelý cremaster. reflex.                                      </a:t>
            </a:r>
          </a:p>
          <a:p>
            <a:pPr>
              <a:lnSpc>
                <a:spcPct val="90000"/>
              </a:lnSpc>
            </a:pPr>
            <a:r>
              <a:rPr lang="cs-CZ" altLang="cs-CZ" dirty="0" smtClean="0"/>
              <a:t>Často bolest spojená se </a:t>
            </a:r>
            <a:r>
              <a:rPr lang="cs-CZ" altLang="cs-CZ" dirty="0" smtClean="0"/>
              <a:t>zvracením a bolestí břicha, </a:t>
            </a:r>
            <a:r>
              <a:rPr lang="cs-CZ" altLang="cs-CZ" dirty="0" smtClean="0"/>
              <a:t>které </a:t>
            </a:r>
            <a:r>
              <a:rPr lang="cs-CZ" altLang="cs-CZ" dirty="0" smtClean="0"/>
              <a:t>můžou </a:t>
            </a:r>
            <a:r>
              <a:rPr lang="cs-CZ" altLang="cs-CZ" dirty="0" smtClean="0"/>
              <a:t>napodobit i náhlou příhodu břišní. </a:t>
            </a:r>
          </a:p>
          <a:p>
            <a:pPr>
              <a:lnSpc>
                <a:spcPct val="90000"/>
              </a:lnSpc>
            </a:pPr>
            <a:r>
              <a:rPr lang="cs-CZ" altLang="cs-CZ" dirty="0" smtClean="0"/>
              <a:t>U novorozenců a kojenců mohou být příznaky minimální. Pouze zvýšený neklid či plačtivost. </a:t>
            </a:r>
          </a:p>
          <a:p>
            <a:pPr>
              <a:lnSpc>
                <a:spcPct val="90000"/>
              </a:lnSpc>
            </a:pPr>
            <a:endParaRPr lang="en-US" alt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Sonografický obraz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Zvětšené varle</a:t>
            </a:r>
          </a:p>
          <a:p>
            <a:r>
              <a:rPr lang="cs-CZ" dirty="0" smtClean="0"/>
              <a:t>Zesílení stěny skrota</a:t>
            </a:r>
          </a:p>
          <a:p>
            <a:r>
              <a:rPr lang="cs-CZ" dirty="0" smtClean="0"/>
              <a:t>Asymetrie v prokrvení při Doppler. barvení</a:t>
            </a:r>
          </a:p>
          <a:p>
            <a:r>
              <a:rPr lang="cs-CZ" dirty="0" smtClean="0"/>
              <a:t>Stočená cévní stopka – „whirlpool sign“</a:t>
            </a:r>
          </a:p>
          <a:p>
            <a:r>
              <a:rPr lang="cs-CZ" dirty="0" smtClean="0"/>
              <a:t>Edém sperm. provazce</a:t>
            </a:r>
          </a:p>
          <a:p>
            <a:r>
              <a:rPr lang="cs-CZ" dirty="0" smtClean="0"/>
              <a:t>Horizontální poloha varlete </a:t>
            </a:r>
          </a:p>
          <a:p>
            <a:r>
              <a:rPr lang="cs-CZ" dirty="0" smtClean="0"/>
              <a:t>Rozdíl v echogenitě varlat</a:t>
            </a:r>
          </a:p>
          <a:p>
            <a:r>
              <a:rPr lang="cs-CZ" dirty="0" smtClean="0"/>
              <a:t>Nehomogenita</a:t>
            </a:r>
          </a:p>
          <a:p>
            <a:r>
              <a:rPr lang="cs-CZ" dirty="0" smtClean="0"/>
              <a:t>Reaktivní hydrokéla</a:t>
            </a:r>
          </a:p>
        </p:txBody>
      </p:sp>
    </p:spTree>
    <p:extLst>
      <p:ext uri="{BB962C8B-B14F-4D97-AF65-F5344CB8AC3E}">
        <p14:creationId xmlns:p14="http://schemas.microsoft.com/office/powerpoint/2010/main" val="2399762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/>
          <a:lstStyle/>
          <a:p>
            <a:r>
              <a:rPr lang="cs-CZ" altLang="cs-CZ" smtClean="0"/>
              <a:t>Normální varle</a:t>
            </a:r>
          </a:p>
        </p:txBody>
      </p:sp>
      <p:pic>
        <p:nvPicPr>
          <p:cNvPr id="25603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42" b="2249"/>
          <a:stretch>
            <a:fillRect/>
          </a:stretch>
        </p:blipFill>
        <p:spPr>
          <a:xfrm>
            <a:off x="841375" y="2767013"/>
            <a:ext cx="4010025" cy="2838450"/>
          </a:xfrm>
        </p:spPr>
      </p:pic>
      <p:pic>
        <p:nvPicPr>
          <p:cNvPr id="2560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400" y="2767013"/>
            <a:ext cx="3781425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/>
          <a:lstStyle/>
          <a:p>
            <a:endParaRPr lang="cs-CZ" altLang="cs-CZ" smtClean="0"/>
          </a:p>
        </p:txBody>
      </p:sp>
      <p:pic>
        <p:nvPicPr>
          <p:cNvPr id="30723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61463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2073" y="624110"/>
            <a:ext cx="7142328" cy="1280890"/>
          </a:xfrm>
        </p:spPr>
        <p:txBody>
          <a:bodyPr/>
          <a:lstStyle/>
          <a:p>
            <a:r>
              <a:rPr lang="cs-CZ" dirty="0" smtClean="0"/>
              <a:t>Norm. Dopp. </a:t>
            </a:r>
            <a:r>
              <a:rPr lang="cs-CZ" dirty="0"/>
              <a:t>m</a:t>
            </a:r>
            <a:r>
              <a:rPr lang="cs-CZ" dirty="0" smtClean="0"/>
              <a:t>apování nevylučuje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46913" y="2133600"/>
            <a:ext cx="6787487" cy="3777622"/>
          </a:xfrm>
        </p:spPr>
        <p:txBody>
          <a:bodyPr/>
          <a:lstStyle/>
          <a:p>
            <a:r>
              <a:rPr lang="cs-CZ" sz="2400" dirty="0" smtClean="0"/>
              <a:t>Počínající torzi</a:t>
            </a:r>
          </a:p>
          <a:p>
            <a:r>
              <a:rPr lang="cs-CZ" sz="2400" dirty="0" smtClean="0"/>
              <a:t>Částečnou torzi</a:t>
            </a:r>
          </a:p>
          <a:p>
            <a:r>
              <a:rPr lang="cs-CZ" sz="2400" dirty="0" smtClean="0"/>
              <a:t>Samovolnou detorzi</a:t>
            </a:r>
          </a:p>
          <a:p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Při klinickém podezření je vhodné UZ zopakovat za 1 – 4 hod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2611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altLang="cs-CZ" sz="4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Diferenciální diagnóza</a:t>
            </a:r>
            <a:endParaRPr lang="en-US" altLang="cs-CZ" sz="40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1943100" y="2133600"/>
            <a:ext cx="6591300" cy="3778250"/>
          </a:xfrm>
        </p:spPr>
        <p:txBody>
          <a:bodyPr/>
          <a:lstStyle/>
          <a:p>
            <a:r>
              <a:rPr lang="cs-CZ" altLang="cs-CZ" dirty="0" smtClean="0"/>
              <a:t>Důležité je odlišit od orchitidy, epidydimitidy, orchiepididymitidy, tumoru varlete.                           Diagnóza je založena na anamnéze, fyzikálním vyšetření, sonografii (s dopplerovským mapováním) </a:t>
            </a:r>
          </a:p>
          <a:p>
            <a:r>
              <a:rPr lang="en-US" altLang="cs-CZ" dirty="0" smtClean="0"/>
              <a:t>K</a:t>
            </a:r>
            <a:r>
              <a:rPr lang="cs-CZ" altLang="cs-CZ" dirty="0" smtClean="0"/>
              <a:t>remasterový </a:t>
            </a:r>
            <a:r>
              <a:rPr lang="cs-CZ" altLang="cs-CZ" dirty="0" smtClean="0"/>
              <a:t>reflex</a:t>
            </a:r>
            <a:endParaRPr lang="en-US" altLang="cs-CZ" dirty="0" smtClean="0"/>
          </a:p>
          <a:p>
            <a:r>
              <a:rPr lang="en-US" altLang="cs-CZ" dirty="0" err="1" smtClean="0"/>
              <a:t>Prehnovo</a:t>
            </a:r>
            <a:r>
              <a:rPr lang="en-US" altLang="cs-CZ" dirty="0" smtClean="0"/>
              <a:t> </a:t>
            </a:r>
            <a:r>
              <a:rPr lang="cs-CZ" altLang="cs-CZ" dirty="0" smtClean="0"/>
              <a:t>znamení</a:t>
            </a:r>
            <a:endParaRPr lang="en-US" altLang="cs-CZ" dirty="0" smtClean="0"/>
          </a:p>
          <a:p>
            <a:endParaRPr lang="en-US" alt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/>
          <a:lstStyle/>
          <a:p>
            <a:endParaRPr lang="cs-CZ" altLang="cs-CZ" smtClean="0"/>
          </a:p>
        </p:txBody>
      </p:sp>
      <p:pic>
        <p:nvPicPr>
          <p:cNvPr id="32771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61463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ctrTitle"/>
          </p:nvPr>
        </p:nvSpPr>
        <p:spPr>
          <a:xfrm>
            <a:off x="1943100" y="2514600"/>
            <a:ext cx="6599238" cy="2262188"/>
          </a:xfrm>
        </p:spPr>
        <p:txBody>
          <a:bodyPr/>
          <a:lstStyle/>
          <a:p>
            <a:r>
              <a:rPr lang="en-US" altLang="cs-CZ" smtClean="0"/>
              <a:t>Akutní skrotální syndrom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3100" y="4776788"/>
            <a:ext cx="6599238" cy="11271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Wingdings 3" charset="2"/>
              <a:buNone/>
              <a:defRPr/>
            </a:pPr>
            <a:r>
              <a:rPr lang="en-US" dirty="0" smtClean="0"/>
              <a:t>( ASS )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/>
          <a:lstStyle/>
          <a:p>
            <a:endParaRPr lang="cs-CZ" altLang="cs-CZ" smtClean="0"/>
          </a:p>
        </p:txBody>
      </p:sp>
      <p:pic>
        <p:nvPicPr>
          <p:cNvPr id="33795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61463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/>
          <a:lstStyle/>
          <a:p>
            <a:endParaRPr lang="cs-CZ" altLang="cs-CZ" smtClean="0"/>
          </a:p>
        </p:txBody>
      </p:sp>
      <p:pic>
        <p:nvPicPr>
          <p:cNvPr id="34819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/>
          <a:lstStyle/>
          <a:p>
            <a:endParaRPr lang="cs-CZ" altLang="cs-CZ" smtClean="0"/>
          </a:p>
        </p:txBody>
      </p:sp>
      <p:pic>
        <p:nvPicPr>
          <p:cNvPr id="35843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Záchrana varlete	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 smtClean="0"/>
              <a:t>Do 6 hodin  -  100 </a:t>
            </a:r>
            <a:r>
              <a:rPr lang="en-US" sz="2800" dirty="0" smtClean="0"/>
              <a:t>%</a:t>
            </a:r>
            <a:endParaRPr lang="cs-CZ" sz="2800" dirty="0" smtClean="0"/>
          </a:p>
          <a:p>
            <a:r>
              <a:rPr lang="cs-CZ" sz="2800" dirty="0" smtClean="0"/>
              <a:t>Od 6 do 12 hodin – 70 </a:t>
            </a:r>
            <a:r>
              <a:rPr lang="en-US" sz="2800" dirty="0" smtClean="0"/>
              <a:t>%</a:t>
            </a:r>
            <a:endParaRPr lang="cs-CZ" sz="2800" dirty="0" smtClean="0"/>
          </a:p>
          <a:p>
            <a:r>
              <a:rPr lang="cs-CZ" sz="2800" dirty="0" smtClean="0"/>
              <a:t>Od 12 do 24 hodin – 20 </a:t>
            </a:r>
            <a:r>
              <a:rPr lang="en-US" sz="2800" dirty="0" smtClean="0"/>
              <a:t>%</a:t>
            </a:r>
            <a:endParaRPr lang="cs-CZ" sz="2800" dirty="0" smtClean="0"/>
          </a:p>
          <a:p>
            <a:endParaRPr lang="cs-CZ" sz="2800" dirty="0"/>
          </a:p>
          <a:p>
            <a:r>
              <a:rPr lang="cs-CZ" altLang="cs-CZ" sz="2800" dirty="0" smtClean="0"/>
              <a:t>Spolehlivost ultrasonografie v rukou zkušeného sonografisty až 95%.</a:t>
            </a:r>
          </a:p>
          <a:p>
            <a:endParaRPr lang="cs-CZ" sz="2800" dirty="0" smtClean="0"/>
          </a:p>
        </p:txBody>
      </p:sp>
    </p:spTree>
    <p:extLst>
      <p:ext uri="{BB962C8B-B14F-4D97-AF65-F5344CB8AC3E}">
        <p14:creationId xmlns:p14="http://schemas.microsoft.com/office/powerpoint/2010/main" val="3744977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/>
          <a:lstStyle/>
          <a:p>
            <a:endParaRPr lang="cs-CZ" altLang="cs-CZ" smtClean="0"/>
          </a:p>
        </p:txBody>
      </p:sp>
      <p:pic>
        <p:nvPicPr>
          <p:cNvPr id="36867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/>
          <a:lstStyle/>
          <a:p>
            <a:endParaRPr lang="cs-CZ" altLang="cs-CZ" smtClean="0"/>
          </a:p>
        </p:txBody>
      </p:sp>
      <p:pic>
        <p:nvPicPr>
          <p:cNvPr id="37891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                  Závěr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 smtClean="0"/>
              <a:t>Torze je akutní stav na záchranu varlete máme 6 hodin</a:t>
            </a:r>
          </a:p>
          <a:p>
            <a:r>
              <a:rPr lang="cs-CZ" sz="2400" dirty="0" smtClean="0"/>
              <a:t>Doppler </a:t>
            </a:r>
          </a:p>
          <a:p>
            <a:r>
              <a:rPr lang="cs-CZ" sz="2400" dirty="0" smtClean="0"/>
              <a:t>Při negat. UZ nálezu a klin. podezření časná kontrola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7321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    Děkuji za pozornost</a:t>
            </a:r>
            <a:endParaRPr lang="cs-CZ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075" y="1746203"/>
            <a:ext cx="3835021" cy="4779797"/>
          </a:xfrm>
        </p:spPr>
      </p:pic>
    </p:spTree>
    <p:extLst>
      <p:ext uri="{BB962C8B-B14F-4D97-AF65-F5344CB8AC3E}">
        <p14:creationId xmlns:p14="http://schemas.microsoft.com/office/powerpoint/2010/main" val="323877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/>
          <a:lstStyle/>
          <a:p>
            <a:r>
              <a:rPr lang="en-US" altLang="cs-CZ" smtClean="0"/>
              <a:t>ASS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1943100" y="2133600"/>
            <a:ext cx="6591300" cy="3778250"/>
          </a:xfrm>
        </p:spPr>
        <p:txBody>
          <a:bodyPr/>
          <a:lstStyle/>
          <a:p>
            <a:r>
              <a:rPr lang="cs-CZ" altLang="cs-CZ" dirty="0" smtClean="0"/>
              <a:t>Akutní skrotální syndrom je označení pro skupinu </a:t>
            </a:r>
            <a:r>
              <a:rPr lang="cs-CZ" altLang="cs-CZ" dirty="0" smtClean="0"/>
              <a:t>onemocnění, </a:t>
            </a:r>
            <a:r>
              <a:rPr lang="cs-CZ" altLang="cs-CZ" dirty="0" smtClean="0"/>
              <a:t>které vyžadují bezodkladnou terapii. Je to skupina patologií skrota s různou etiologií ale podobnou symptomatikou. Společným symptomem je bolestivé zvětšení a zarudnutí skrota, obvykle jedné poloviny.  Při zanedbání léčby hrozí ztráta varlete.</a:t>
            </a:r>
            <a:endParaRPr lang="en-US" altLang="cs-CZ" dirty="0" smtClean="0"/>
          </a:p>
          <a:p>
            <a:pPr>
              <a:buFont typeface="Wingdings" panose="05000000000000000000" pitchFamily="2" charset="2"/>
              <a:buNone/>
            </a:pPr>
            <a:endParaRPr lang="en-US" alt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/>
          <a:lstStyle/>
          <a:p>
            <a:r>
              <a:rPr lang="en-US" altLang="cs-CZ" smtClean="0"/>
              <a:t>Patologie: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1943100" y="2133600"/>
            <a:ext cx="6591300" cy="3778250"/>
          </a:xfrm>
        </p:spPr>
        <p:txBody>
          <a:bodyPr/>
          <a:lstStyle/>
          <a:p>
            <a:pPr marL="0" indent="0">
              <a:lnSpc>
                <a:spcPct val="80000"/>
              </a:lnSpc>
              <a:buFont typeface="Wingdings" panose="05000000000000000000" pitchFamily="2" charset="2"/>
              <a:buNone/>
            </a:pPr>
            <a:endParaRPr lang="cs-CZ" altLang="cs-CZ" sz="1900" dirty="0" smtClean="0"/>
          </a:p>
          <a:p>
            <a:pPr marL="0" indent="0">
              <a:lnSpc>
                <a:spcPct val="80000"/>
              </a:lnSpc>
            </a:pPr>
            <a:r>
              <a:rPr lang="cs-CZ" altLang="cs-CZ" sz="1900" dirty="0" smtClean="0"/>
              <a:t>Zánětlivé (orchitis acuta, epididymitis acuta)</a:t>
            </a:r>
          </a:p>
          <a:p>
            <a:pPr marL="0" indent="0">
              <a:lnSpc>
                <a:spcPct val="80000"/>
              </a:lnSpc>
            </a:pPr>
            <a:r>
              <a:rPr lang="cs-CZ" altLang="cs-CZ" sz="1900" dirty="0" smtClean="0"/>
              <a:t>Vaskulární (torze varlete ,torze appendicis epididymis)</a:t>
            </a:r>
          </a:p>
          <a:p>
            <a:pPr marL="0" indent="0">
              <a:lnSpc>
                <a:spcPct val="80000"/>
              </a:lnSpc>
            </a:pPr>
            <a:r>
              <a:rPr lang="cs-CZ" altLang="cs-CZ" sz="1900" dirty="0" smtClean="0"/>
              <a:t>Trauma</a:t>
            </a:r>
          </a:p>
          <a:p>
            <a:pPr marL="0" indent="0">
              <a:lnSpc>
                <a:spcPct val="80000"/>
              </a:lnSpc>
            </a:pPr>
            <a:r>
              <a:rPr lang="cs-CZ" altLang="cs-CZ" sz="1900" dirty="0" smtClean="0"/>
              <a:t>Tumor</a:t>
            </a:r>
          </a:p>
          <a:p>
            <a:pPr marL="0" indent="0">
              <a:lnSpc>
                <a:spcPct val="80000"/>
              </a:lnSpc>
            </a:pPr>
            <a:r>
              <a:rPr lang="cs-CZ" altLang="cs-CZ" sz="1900" dirty="0" smtClean="0"/>
              <a:t>Hernie</a:t>
            </a:r>
          </a:p>
          <a:p>
            <a:pPr marL="0" indent="0">
              <a:lnSpc>
                <a:spcPct val="80000"/>
              </a:lnSpc>
            </a:pPr>
            <a:r>
              <a:rPr lang="cs-CZ" altLang="cs-CZ" sz="1900" dirty="0" smtClean="0"/>
              <a:t>Akutní onemocnění stěny skrota (Fournier. </a:t>
            </a:r>
            <a:r>
              <a:rPr lang="cs-CZ" altLang="cs-CZ" sz="1900" dirty="0"/>
              <a:t>g</a:t>
            </a:r>
            <a:r>
              <a:rPr lang="cs-CZ" altLang="cs-CZ" sz="1900" dirty="0" smtClean="0"/>
              <a:t>angréna)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/>
          <a:lstStyle/>
          <a:p>
            <a:r>
              <a:rPr lang="en-US" altLang="cs-CZ" dirty="0" smtClean="0"/>
              <a:t>Z</a:t>
            </a:r>
            <a:r>
              <a:rPr lang="cs-CZ" altLang="cs-CZ" dirty="0" smtClean="0"/>
              <a:t>působ vyšetření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1943100" y="2133600"/>
            <a:ext cx="6591300" cy="3778250"/>
          </a:xfrm>
        </p:spPr>
        <p:txBody>
          <a:bodyPr/>
          <a:lstStyle/>
          <a:p>
            <a:pPr marL="0" indent="0">
              <a:buNone/>
            </a:pPr>
            <a:endParaRPr lang="cs-CZ" altLang="cs-CZ" dirty="0" smtClean="0"/>
          </a:p>
          <a:p>
            <a:r>
              <a:rPr lang="cs-CZ" altLang="cs-CZ" dirty="0" smtClean="0"/>
              <a:t>Lineární sonda </a:t>
            </a:r>
            <a:r>
              <a:rPr lang="en-US" altLang="cs-CZ" dirty="0" smtClean="0"/>
              <a:t>min.</a:t>
            </a:r>
            <a:r>
              <a:rPr lang="cs-CZ" altLang="cs-CZ" dirty="0" smtClean="0"/>
              <a:t> </a:t>
            </a:r>
            <a:r>
              <a:rPr lang="cs-CZ" altLang="cs-CZ" dirty="0" smtClean="0"/>
              <a:t>7 MHz</a:t>
            </a:r>
          </a:p>
          <a:p>
            <a:r>
              <a:rPr lang="cs-CZ" altLang="cs-CZ" dirty="0" smtClean="0"/>
              <a:t>Vleže a ve stoje</a:t>
            </a:r>
          </a:p>
          <a:p>
            <a:r>
              <a:rPr lang="cs-CZ" altLang="cs-CZ" dirty="0" smtClean="0"/>
              <a:t>Podélně a příčně</a:t>
            </a:r>
          </a:p>
          <a:p>
            <a:r>
              <a:rPr lang="cs-CZ" altLang="cs-CZ" dirty="0" smtClean="0"/>
              <a:t>Doppler</a:t>
            </a:r>
          </a:p>
          <a:p>
            <a:r>
              <a:rPr lang="cs-CZ" altLang="cs-CZ" dirty="0" smtClean="0"/>
              <a:t>Porovnání stran</a:t>
            </a:r>
          </a:p>
          <a:p>
            <a:r>
              <a:rPr lang="cs-CZ" altLang="cs-CZ" dirty="0" smtClean="0"/>
              <a:t>Kauda nadvarlete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/>
          <a:lstStyle/>
          <a:p>
            <a:r>
              <a:rPr lang="en-US" altLang="cs-CZ" smtClean="0"/>
              <a:t>Torze varlete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1943100" y="2788693"/>
            <a:ext cx="6591300" cy="3778250"/>
          </a:xfrm>
        </p:spPr>
        <p:txBody>
          <a:bodyPr/>
          <a:lstStyle/>
          <a:p>
            <a:pPr marL="0" indent="0">
              <a:buFont typeface="Wingdings" panose="05000000000000000000" pitchFamily="2" charset="2"/>
              <a:buNone/>
            </a:pPr>
            <a:r>
              <a:rPr lang="cs-CZ" altLang="cs-CZ" dirty="0" smtClean="0"/>
              <a:t>Torze varlete je superaktuní stav vyvolaný otočením varlete kolem cévní stopky a strangulací přívodných tepen. Při úplném zaškrcení cév v chámovodu vzniká ischemie a následná </a:t>
            </a:r>
            <a:r>
              <a:rPr lang="cs-CZ" altLang="cs-CZ" dirty="0" smtClean="0"/>
              <a:t>nekróza. </a:t>
            </a:r>
            <a:r>
              <a:rPr lang="cs-CZ" altLang="cs-CZ" dirty="0" smtClean="0"/>
              <a:t>Aby mohlo dojít k záchraně varlete, stav musí být vyřešen do šesti hodin od vzniku potíží.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cs-CZ" altLang="cs-CZ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1" cy="6858000"/>
          </a:xfrm>
        </p:spPr>
      </p:pic>
    </p:spTree>
    <p:extLst>
      <p:ext uri="{BB962C8B-B14F-4D97-AF65-F5344CB8AC3E}">
        <p14:creationId xmlns:p14="http://schemas.microsoft.com/office/powerpoint/2010/main" val="36520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1944688" y="623888"/>
            <a:ext cx="6589712" cy="1281112"/>
          </a:xfrm>
        </p:spPr>
        <p:txBody>
          <a:bodyPr/>
          <a:lstStyle/>
          <a:p>
            <a:r>
              <a:rPr lang="en-US" altLang="cs-CZ" sz="3200" smtClean="0"/>
              <a:t>Etiologie a patogeneze ( dle lokalizace )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739775" y="2770188"/>
            <a:ext cx="7662863" cy="33877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cs-CZ" altLang="cs-CZ" sz="1900" b="1" dirty="0" smtClean="0"/>
              <a:t>Intravaginální torze varlete:</a:t>
            </a:r>
            <a:r>
              <a:rPr lang="cs-CZ" altLang="cs-CZ" sz="1900" dirty="0" smtClean="0"/>
              <a:t>                                                                                                          Tvoří 93% torzí varlete. Postihuje většinou děti. Při ní se otáčí varle uvnitř tunika vaginalis testis,</a:t>
            </a:r>
            <a:r>
              <a:rPr lang="en-US" altLang="cs-CZ" sz="1900" dirty="0" smtClean="0"/>
              <a:t> p</a:t>
            </a:r>
            <a:r>
              <a:rPr lang="cs-CZ" altLang="cs-CZ" sz="1900" dirty="0" smtClean="0"/>
              <a:t>ři deformitě „bell-clapper“ . Vyvolávajícím momentem může být prudký stah kremasterového svalu, nebo prudký </a:t>
            </a:r>
            <a:r>
              <a:rPr lang="cs-CZ" altLang="cs-CZ" sz="1900" dirty="0" smtClean="0"/>
              <a:t>pohyb, trauma. </a:t>
            </a:r>
            <a:endParaRPr lang="cs-CZ" altLang="cs-CZ" sz="1900" dirty="0" smtClean="0"/>
          </a:p>
          <a:p>
            <a:pPr>
              <a:lnSpc>
                <a:spcPct val="80000"/>
              </a:lnSpc>
            </a:pPr>
            <a:r>
              <a:rPr lang="cs-CZ" altLang="cs-CZ" sz="1900" b="1" dirty="0" smtClean="0"/>
              <a:t>Extravaginální(supravaginální) torze varlete:</a:t>
            </a:r>
            <a:r>
              <a:rPr lang="cs-CZ" altLang="cs-CZ" sz="1900" dirty="0" smtClean="0"/>
              <a:t>                                                             Postihuje téměř výhradně novorozence, podílí se 7% na torzích varlete. Při ní se otáčí funikulus spermatikus se svými obaly nad úrovní tunika vaginalis. Vzniká často během neonatálního sestupu varlat, dříve, než obaly varlete adherují ke stěně skrota. </a:t>
            </a:r>
          </a:p>
          <a:p>
            <a:pPr marL="0" indent="0">
              <a:lnSpc>
                <a:spcPct val="80000"/>
              </a:lnSpc>
              <a:buNone/>
            </a:pPr>
            <a:endParaRPr lang="en-US" altLang="cs-CZ" sz="19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1800" dirty="0" smtClean="0"/>
              <a:t>Normální varle - t</a:t>
            </a:r>
            <a:r>
              <a:rPr lang="en-US" sz="1800" dirty="0" err="1" smtClean="0"/>
              <a:t>unica</a:t>
            </a:r>
            <a:r>
              <a:rPr lang="en-US" sz="1800" dirty="0" smtClean="0"/>
              <a:t> </a:t>
            </a:r>
            <a:r>
              <a:rPr lang="en-US" sz="1800" dirty="0" err="1"/>
              <a:t>vaginalis</a:t>
            </a:r>
            <a:r>
              <a:rPr lang="en-US" sz="1800" dirty="0"/>
              <a:t> </a:t>
            </a:r>
            <a:r>
              <a:rPr lang="cs-CZ" sz="1800" dirty="0" smtClean="0"/>
              <a:t>s připojuje k hornímu pólu varlete, podél vent. okraje až ke kaudě nadvarlete.</a:t>
            </a:r>
            <a:br>
              <a:rPr lang="cs-CZ" sz="1800" dirty="0" smtClean="0"/>
            </a:br>
            <a:r>
              <a:rPr lang="cs-CZ" sz="1800" dirty="0"/>
              <a:t>B</a:t>
            </a:r>
            <a:r>
              <a:rPr lang="en-US" sz="1800" dirty="0" smtClean="0"/>
              <a:t>ell</a:t>
            </a:r>
            <a:r>
              <a:rPr lang="cs-CZ" sz="1800" dirty="0" smtClean="0"/>
              <a:t> </a:t>
            </a:r>
            <a:r>
              <a:rPr lang="en-US" sz="1800" dirty="0" smtClean="0"/>
              <a:t>–</a:t>
            </a:r>
            <a:r>
              <a:rPr lang="cs-CZ" sz="1800" dirty="0" smtClean="0"/>
              <a:t> </a:t>
            </a:r>
            <a:r>
              <a:rPr lang="en-US" sz="1800" dirty="0" smtClean="0"/>
              <a:t>clapper</a:t>
            </a:r>
            <a:r>
              <a:rPr lang="cs-CZ" sz="1800" dirty="0" smtClean="0"/>
              <a:t> - </a:t>
            </a:r>
            <a:r>
              <a:rPr lang="en-US" sz="1800" dirty="0" smtClean="0"/>
              <a:t>  </a:t>
            </a:r>
            <a:r>
              <a:rPr lang="cs-CZ" sz="1800" dirty="0" smtClean="0"/>
              <a:t>tunica </a:t>
            </a:r>
            <a:r>
              <a:rPr lang="en-US" sz="1800" dirty="0" err="1" smtClean="0"/>
              <a:t>vaginalis</a:t>
            </a:r>
            <a:r>
              <a:rPr lang="en-US" sz="1800" dirty="0" smtClean="0"/>
              <a:t> </a:t>
            </a:r>
            <a:r>
              <a:rPr lang="cs-CZ" sz="1800" dirty="0" smtClean="0"/>
              <a:t>obklopuje celé varle až ke sperm. Provazci, varle je volně pohyblivé</a:t>
            </a:r>
            <a:endParaRPr lang="cs-CZ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201" y="2035208"/>
            <a:ext cx="6271616" cy="4583956"/>
          </a:xfrm>
        </p:spPr>
      </p:pic>
    </p:spTree>
    <p:extLst>
      <p:ext uri="{BB962C8B-B14F-4D97-AF65-F5344CB8AC3E}">
        <p14:creationId xmlns:p14="http://schemas.microsoft.com/office/powerpoint/2010/main" val="2012745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F20B7C8E-B819-43F3-AAF9-EE50B1A8363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3926</TotalTime>
  <Words>544</Words>
  <Application>Microsoft Office PowerPoint</Application>
  <PresentationFormat>On-screen Show (4:3)</PresentationFormat>
  <Paragraphs>72</Paragraphs>
  <Slides>27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MS PGothic</vt:lpstr>
      <vt:lpstr>Arial</vt:lpstr>
      <vt:lpstr>Calibri</vt:lpstr>
      <vt:lpstr>Calisto MT</vt:lpstr>
      <vt:lpstr>Century Gothic</vt:lpstr>
      <vt:lpstr>Wingdings</vt:lpstr>
      <vt:lpstr>Wingdings 3</vt:lpstr>
      <vt:lpstr>Wisp</vt:lpstr>
      <vt:lpstr>PowerPoint Presentation</vt:lpstr>
      <vt:lpstr>Akutní skrotální syndrom</vt:lpstr>
      <vt:lpstr>ASS</vt:lpstr>
      <vt:lpstr>Patologie:</vt:lpstr>
      <vt:lpstr>Způsob vyšetření</vt:lpstr>
      <vt:lpstr>Torze varlete</vt:lpstr>
      <vt:lpstr>PowerPoint Presentation</vt:lpstr>
      <vt:lpstr>Etiologie a patogeneze ( dle lokalizace )</vt:lpstr>
      <vt:lpstr>Normální varle - tunica vaginalis s připojuje k hornímu pólu varlete, podél vent. okraje až ke kaudě nadvarlete. Bell – clapper -   tunica vaginalis obklopuje celé varle až ke sperm. Provazci, varle je volně pohyblivé</vt:lpstr>
      <vt:lpstr>Části zvonu: 1. hlava, 2. koruna, 3. čepec 4. rameno, 5. krk, 6. lem, 7. , 8. ústa, 9. srdce, 10. věnec</vt:lpstr>
      <vt:lpstr>PowerPoint Presentation</vt:lpstr>
      <vt:lpstr>     Extra - vaginální torze</vt:lpstr>
      <vt:lpstr>Klinický obraz </vt:lpstr>
      <vt:lpstr>Sonografický obraz</vt:lpstr>
      <vt:lpstr>Normální varle</vt:lpstr>
      <vt:lpstr>PowerPoint Presentation</vt:lpstr>
      <vt:lpstr>Norm. Dopp. mapování nevylučuje</vt:lpstr>
      <vt:lpstr>Diferenciální diagnóza</vt:lpstr>
      <vt:lpstr>PowerPoint Presentation</vt:lpstr>
      <vt:lpstr>PowerPoint Presentation</vt:lpstr>
      <vt:lpstr>PowerPoint Presentation</vt:lpstr>
      <vt:lpstr>PowerPoint Presentation</vt:lpstr>
      <vt:lpstr>Záchrana varlete </vt:lpstr>
      <vt:lpstr>PowerPoint Presentation</vt:lpstr>
      <vt:lpstr>PowerPoint Presentation</vt:lpstr>
      <vt:lpstr>                   Závěr </vt:lpstr>
      <vt:lpstr>    Děkuji za pozornost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Akutní skrotální syndrom</dc:title>
  <dc:creator>Laszlo Both</dc:creator>
  <cp:lastModifiedBy>Ganglion</cp:lastModifiedBy>
  <cp:revision>51</cp:revision>
  <dcterms:created xsi:type="dcterms:W3CDTF">2014-05-01T08:30:36Z</dcterms:created>
  <dcterms:modified xsi:type="dcterms:W3CDTF">2014-09-05T07:32:56Z</dcterms:modified>
</cp:coreProperties>
</file>