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3"/>
  </p:notesMasterIdLst>
  <p:sldIdLst>
    <p:sldId id="256" r:id="rId2"/>
    <p:sldId id="258" r:id="rId3"/>
    <p:sldId id="261" r:id="rId4"/>
    <p:sldId id="262" r:id="rId5"/>
    <p:sldId id="264" r:id="rId6"/>
    <p:sldId id="265" r:id="rId7"/>
    <p:sldId id="263" r:id="rId8"/>
    <p:sldId id="266" r:id="rId9"/>
    <p:sldId id="289" r:id="rId10"/>
    <p:sldId id="290" r:id="rId11"/>
    <p:sldId id="273" r:id="rId12"/>
    <p:sldId id="276" r:id="rId13"/>
    <p:sldId id="279" r:id="rId14"/>
    <p:sldId id="280" r:id="rId15"/>
    <p:sldId id="281" r:id="rId16"/>
    <p:sldId id="283" r:id="rId17"/>
    <p:sldId id="285" r:id="rId18"/>
    <p:sldId id="286" r:id="rId19"/>
    <p:sldId id="291" r:id="rId20"/>
    <p:sldId id="271" r:id="rId21"/>
    <p:sldId id="287" r:id="rId2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654" y="12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1EA77-5390-4954-A6B1-AF1A3270FD46}" type="datetimeFigureOut">
              <a:rPr lang="cs-CZ" smtClean="0"/>
              <a:t>5. 9. 2014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0CB6-1D7E-46BF-97CF-BF7CC42B82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94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4EB7ED-A5D3-496C-9ABD-605C2DF8547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422B6-CEEF-4892-9594-51C37CFDFEE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ABCC-1F68-47B2-8B1C-3AE6B9C7CA5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0F1C-0C9A-462E-B612-421EA37FEC9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6D1-63E4-46DE-AC7B-7B704CEF79FB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CB796-1560-4E9C-B068-61D33C4F229B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CDB3-03E0-47F3-B16F-8FAAB138DF8E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5A8E0-1668-4958-A5A9-3D7F49E63EE6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4B0F-D7F7-4134-84A8-7FA71F22BCA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EC47-7900-480A-AB31-6D13971EC9E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18E9-59BF-4A26-B600-980E28B4F8F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927097-E023-4581-91A2-7BE2C24C7834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752"/>
            <a:ext cx="7772400" cy="1728192"/>
          </a:xfrm>
        </p:spPr>
        <p:txBody>
          <a:bodyPr/>
          <a:lstStyle/>
          <a:p>
            <a:r>
              <a:rPr lang="cs-CZ" altLang="cs-CZ" sz="5400" dirty="0" smtClean="0"/>
              <a:t>Akutní bolest břicha u dětí</a:t>
            </a:r>
            <a:br>
              <a:rPr lang="cs-CZ" altLang="cs-CZ" sz="5400" dirty="0" smtClean="0"/>
            </a:br>
            <a:r>
              <a:rPr lang="cs-CZ" altLang="cs-CZ" sz="5400" dirty="0" smtClean="0"/>
              <a:t> pohled dětského chirurga</a:t>
            </a:r>
            <a:r>
              <a:rPr lang="cs-CZ" altLang="cs-CZ" sz="5400" dirty="0"/>
              <a:t>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573463"/>
            <a:ext cx="7272858" cy="19050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altLang="cs-CZ" b="1" dirty="0" smtClean="0">
                <a:solidFill>
                  <a:srgbClr val="002060"/>
                </a:solidFill>
              </a:rPr>
              <a:t>Milan Machart</a:t>
            </a:r>
            <a:endParaRPr lang="cs-CZ" altLang="cs-CZ" b="1" dirty="0">
              <a:solidFill>
                <a:srgbClr val="002060"/>
              </a:solidFill>
            </a:endParaRPr>
          </a:p>
          <a:p>
            <a:pPr algn="l"/>
            <a:endParaRPr lang="cs-CZ" altLang="cs-CZ" dirty="0">
              <a:solidFill>
                <a:srgbClr val="002060"/>
              </a:solidFill>
            </a:endParaRPr>
          </a:p>
          <a:p>
            <a:pPr algn="l"/>
            <a:r>
              <a:rPr lang="cs-CZ" altLang="cs-CZ" b="1" dirty="0">
                <a:solidFill>
                  <a:srgbClr val="002060"/>
                </a:solidFill>
              </a:rPr>
              <a:t>Klinika dětské chirurgie a traumatologie </a:t>
            </a:r>
            <a:endParaRPr lang="cs-CZ" altLang="cs-CZ" b="1" dirty="0" smtClean="0">
              <a:solidFill>
                <a:srgbClr val="002060"/>
              </a:solidFill>
            </a:endParaRPr>
          </a:p>
          <a:p>
            <a:pPr algn="l"/>
            <a:r>
              <a:rPr lang="cs-CZ" altLang="cs-CZ" b="1" dirty="0" smtClean="0">
                <a:solidFill>
                  <a:srgbClr val="002060"/>
                </a:solidFill>
              </a:rPr>
              <a:t>3. LF </a:t>
            </a:r>
            <a:r>
              <a:rPr lang="cs-CZ" altLang="cs-CZ" b="1" dirty="0">
                <a:solidFill>
                  <a:srgbClr val="002060"/>
                </a:solidFill>
              </a:rPr>
              <a:t>UK a </a:t>
            </a:r>
            <a:r>
              <a:rPr lang="cs-CZ" altLang="cs-CZ" b="1" dirty="0" smtClean="0">
                <a:solidFill>
                  <a:srgbClr val="002060"/>
                </a:solidFill>
              </a:rPr>
              <a:t>Thomayerovy nemocnice, Praha 4 - Krč</a:t>
            </a:r>
            <a:endParaRPr lang="cs-CZ" altLang="cs-CZ" b="1" dirty="0">
              <a:solidFill>
                <a:srgbClr val="002060"/>
              </a:solidFill>
            </a:endParaRPr>
          </a:p>
          <a:p>
            <a:pPr algn="l"/>
            <a:r>
              <a:rPr lang="cs-CZ" altLang="cs-CZ" sz="1500" dirty="0">
                <a:solidFill>
                  <a:srgbClr val="002060"/>
                </a:solidFill>
              </a:rPr>
              <a:t>přednosta: prof. MUDr. P. Havránek, CSc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altLang="cs-CZ" dirty="0" smtClean="0"/>
              <a:t>Valtice 4.-6. 9. 2014</a:t>
            </a:r>
            <a:endParaRPr lang="cs-CZ" alt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NPB: na vrozeném </a:t>
            </a:r>
            <a:r>
              <a:rPr lang="cs-CZ" altLang="cs-CZ" dirty="0" smtClean="0"/>
              <a:t>podkladu</a:t>
            </a:r>
            <a:endParaRPr lang="cs-CZ" altLang="cs-CZ" dirty="0"/>
          </a:p>
        </p:txBody>
      </p:sp>
      <p:sp>
        <p:nvSpPr>
          <p:cNvPr id="93189" name="Text Box 5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cs-CZ" altLang="cs-CZ" sz="2400" b="1" dirty="0" smtClean="0">
                <a:solidFill>
                  <a:srgbClr val="002060"/>
                </a:solidFill>
                <a:effectLst/>
              </a:rPr>
              <a:t>Atrézie v průběhu trávicí trubice</a:t>
            </a:r>
          </a:p>
          <a:p>
            <a:pPr lvl="1"/>
            <a:r>
              <a:rPr lang="cs-CZ" altLang="cs-CZ" b="1" dirty="0" err="1" smtClean="0">
                <a:solidFill>
                  <a:srgbClr val="002060"/>
                </a:solidFill>
              </a:rPr>
              <a:t>membranózní</a:t>
            </a:r>
            <a:endParaRPr lang="cs-CZ" altLang="cs-CZ" b="1" dirty="0" smtClean="0">
              <a:solidFill>
                <a:srgbClr val="002060"/>
              </a:solidFill>
            </a:endParaRPr>
          </a:p>
          <a:p>
            <a:pPr lvl="1"/>
            <a:r>
              <a:rPr lang="cs-CZ" altLang="cs-CZ" sz="1600" b="1" dirty="0" smtClean="0">
                <a:solidFill>
                  <a:srgbClr val="002060"/>
                </a:solidFill>
                <a:effectLst/>
              </a:rPr>
              <a:t>vazivová</a:t>
            </a:r>
          </a:p>
          <a:p>
            <a:pPr lvl="1"/>
            <a:r>
              <a:rPr lang="cs-CZ" altLang="cs-CZ" b="1" dirty="0" smtClean="0">
                <a:solidFill>
                  <a:srgbClr val="002060"/>
                </a:solidFill>
              </a:rPr>
              <a:t>kompresi zvenčí</a:t>
            </a:r>
          </a:p>
          <a:p>
            <a:pPr lvl="2"/>
            <a:r>
              <a:rPr lang="cs-CZ" altLang="cs-CZ" b="1" dirty="0" err="1" smtClean="0">
                <a:solidFill>
                  <a:srgbClr val="002060"/>
                </a:solidFill>
                <a:effectLst/>
              </a:rPr>
              <a:t>anulární</a:t>
            </a:r>
            <a:r>
              <a:rPr lang="cs-CZ" altLang="cs-CZ" b="1" dirty="0" smtClean="0">
                <a:solidFill>
                  <a:srgbClr val="002060"/>
                </a:solidFill>
                <a:effectLst/>
              </a:rPr>
              <a:t> pankreas</a:t>
            </a:r>
          </a:p>
          <a:p>
            <a:pPr lvl="2"/>
            <a:r>
              <a:rPr lang="cs-CZ" altLang="cs-CZ" b="1" dirty="0" smtClean="0">
                <a:solidFill>
                  <a:srgbClr val="002060"/>
                </a:solidFill>
              </a:rPr>
              <a:t>vazivové pruhy</a:t>
            </a:r>
          </a:p>
          <a:p>
            <a:pPr lvl="2"/>
            <a:r>
              <a:rPr lang="cs-CZ" altLang="cs-CZ" b="1" dirty="0" smtClean="0">
                <a:solidFill>
                  <a:srgbClr val="002060"/>
                </a:solidFill>
                <a:effectLst/>
              </a:rPr>
              <a:t>sousedící expanze</a:t>
            </a:r>
          </a:p>
          <a:p>
            <a:pPr lvl="2"/>
            <a:endParaRPr lang="cs-CZ" altLang="cs-CZ" b="1" dirty="0">
              <a:solidFill>
                <a:srgbClr val="002060"/>
              </a:solidFill>
            </a:endParaRPr>
          </a:p>
          <a:p>
            <a:r>
              <a:rPr lang="cs-CZ" altLang="cs-CZ" b="1" dirty="0" smtClean="0">
                <a:solidFill>
                  <a:srgbClr val="002060"/>
                </a:solidFill>
                <a:effectLst/>
              </a:rPr>
              <a:t>Patologie smolky</a:t>
            </a:r>
          </a:p>
          <a:p>
            <a:pPr lvl="1"/>
            <a:r>
              <a:rPr lang="cs-CZ" altLang="cs-CZ" b="1" dirty="0" smtClean="0">
                <a:solidFill>
                  <a:srgbClr val="002060"/>
                </a:solidFill>
                <a:effectLst/>
              </a:rPr>
              <a:t>syndrom </a:t>
            </a:r>
            <a:r>
              <a:rPr lang="cs-CZ" altLang="cs-CZ" b="1" dirty="0" err="1" smtClean="0">
                <a:solidFill>
                  <a:srgbClr val="002060"/>
                </a:solidFill>
                <a:effectLst/>
              </a:rPr>
              <a:t>mekoniové</a:t>
            </a:r>
            <a:r>
              <a:rPr lang="cs-CZ" altLang="cs-CZ" b="1" dirty="0" smtClean="0">
                <a:solidFill>
                  <a:srgbClr val="002060"/>
                </a:solidFill>
                <a:effectLst/>
              </a:rPr>
              <a:t> zátky</a:t>
            </a:r>
          </a:p>
          <a:p>
            <a:pPr lvl="1"/>
            <a:r>
              <a:rPr lang="cs-CZ" altLang="cs-CZ" b="1" dirty="0" err="1" smtClean="0">
                <a:solidFill>
                  <a:srgbClr val="002060"/>
                </a:solidFill>
              </a:rPr>
              <a:t>mekoniový</a:t>
            </a:r>
            <a:r>
              <a:rPr lang="cs-CZ" altLang="cs-CZ" b="1" dirty="0" smtClean="0">
                <a:solidFill>
                  <a:srgbClr val="002060"/>
                </a:solidFill>
              </a:rPr>
              <a:t> ileus</a:t>
            </a:r>
          </a:p>
          <a:p>
            <a:pPr lvl="1"/>
            <a:r>
              <a:rPr lang="cs-CZ" altLang="cs-CZ" b="1" dirty="0" err="1" smtClean="0">
                <a:solidFill>
                  <a:srgbClr val="002060"/>
                </a:solidFill>
                <a:effectLst/>
              </a:rPr>
              <a:t>mekoniová</a:t>
            </a:r>
            <a:r>
              <a:rPr lang="cs-CZ" altLang="cs-CZ" b="1" dirty="0" smtClean="0">
                <a:solidFill>
                  <a:srgbClr val="002060"/>
                </a:solidFill>
                <a:effectLst/>
              </a:rPr>
              <a:t> peritonitida</a:t>
            </a:r>
            <a:endParaRPr lang="cs-CZ" altLang="cs-CZ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5" name="Picture 3" descr="atrézie střeva - membrána - sché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1944911" cy="117578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trézie střeva - fibrozní pruh - sché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1944911" cy="12241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trézie střeva - kompletní - schém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24944"/>
            <a:ext cx="1939755" cy="12241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atrézie střeva -apple peal - schém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6" y="4293096"/>
            <a:ext cx="1944911" cy="12241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trézie střeva - mnohočetná - sché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12" y="4283761"/>
            <a:ext cx="1962377" cy="123347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NPB: na vrozeném </a:t>
            </a:r>
            <a:r>
              <a:rPr lang="cs-CZ" altLang="cs-CZ" dirty="0" smtClean="0"/>
              <a:t>podkladu</a:t>
            </a:r>
            <a:endParaRPr lang="cs-CZ" altLang="cs-CZ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b="1" dirty="0" err="1" smtClean="0">
                <a:solidFill>
                  <a:srgbClr val="002060"/>
                </a:solidFill>
                <a:effectLst/>
              </a:rPr>
              <a:t>Pylorostenóza</a:t>
            </a:r>
            <a:endParaRPr lang="cs-CZ" altLang="cs-CZ" b="1" dirty="0" smtClean="0">
              <a:solidFill>
                <a:srgbClr val="002060"/>
              </a:solidFill>
              <a:effectLst/>
            </a:endParaRPr>
          </a:p>
          <a:p>
            <a:pPr lvl="1"/>
            <a:r>
              <a:rPr lang="cs-CZ" altLang="cs-CZ" sz="1600" dirty="0" smtClean="0">
                <a:solidFill>
                  <a:srgbClr val="002060"/>
                </a:solidFill>
                <a:effectLst/>
              </a:rPr>
              <a:t>Hypertrofie </a:t>
            </a:r>
            <a:r>
              <a:rPr lang="cs-CZ" altLang="cs-CZ" sz="1600" dirty="0">
                <a:solidFill>
                  <a:srgbClr val="002060"/>
                </a:solidFill>
                <a:effectLst/>
              </a:rPr>
              <a:t>svaloviny pylorického kanálu - výrazná stenóza</a:t>
            </a:r>
          </a:p>
          <a:p>
            <a:pPr lvl="1"/>
            <a:r>
              <a:rPr lang="cs-CZ" altLang="cs-CZ" dirty="0">
                <a:solidFill>
                  <a:srgbClr val="002060"/>
                </a:solidFill>
                <a:effectLst/>
              </a:rPr>
              <a:t>Příznaky od 3. do 6. týdne po narození z plného zdraví</a:t>
            </a:r>
          </a:p>
          <a:p>
            <a:pPr lvl="1"/>
            <a:r>
              <a:rPr lang="cs-CZ" altLang="cs-CZ" dirty="0">
                <a:solidFill>
                  <a:srgbClr val="002060"/>
                </a:solidFill>
                <a:effectLst/>
              </a:rPr>
              <a:t>Zvracení obloukem bez příměsi žluče ihned po jídle</a:t>
            </a:r>
          </a:p>
          <a:p>
            <a:pPr lvl="1"/>
            <a:r>
              <a:rPr lang="cs-CZ" altLang="cs-CZ" dirty="0">
                <a:solidFill>
                  <a:srgbClr val="002060"/>
                </a:solidFill>
                <a:effectLst/>
              </a:rPr>
              <a:t>Dítě má hlad a velkou chuť k jídlu, </a:t>
            </a:r>
            <a:r>
              <a:rPr lang="cs-CZ" altLang="cs-CZ" dirty="0" err="1">
                <a:solidFill>
                  <a:srgbClr val="002060"/>
                </a:solidFill>
                <a:effectLst/>
              </a:rPr>
              <a:t>pseudoobstipace</a:t>
            </a:r>
            <a:endParaRPr lang="cs-CZ" altLang="cs-CZ" dirty="0">
              <a:solidFill>
                <a:srgbClr val="002060"/>
              </a:solidFill>
              <a:effectLst/>
            </a:endParaRPr>
          </a:p>
          <a:p>
            <a:pPr lvl="1"/>
            <a:r>
              <a:rPr lang="cs-CZ" altLang="cs-CZ" dirty="0">
                <a:solidFill>
                  <a:srgbClr val="002060"/>
                </a:solidFill>
                <a:effectLst/>
              </a:rPr>
              <a:t>Dehydratace a </a:t>
            </a:r>
            <a:r>
              <a:rPr lang="cs-CZ" altLang="cs-CZ" dirty="0" err="1">
                <a:solidFill>
                  <a:srgbClr val="002060"/>
                </a:solidFill>
                <a:effectLst/>
              </a:rPr>
              <a:t>hypochloremická</a:t>
            </a:r>
            <a:r>
              <a:rPr lang="cs-CZ" altLang="cs-CZ" dirty="0">
                <a:solidFill>
                  <a:srgbClr val="002060"/>
                </a:solidFill>
                <a:effectLst/>
              </a:rPr>
              <a:t> alkalóza</a:t>
            </a:r>
          </a:p>
          <a:p>
            <a:endParaRPr lang="cs-CZ" altLang="cs-CZ" dirty="0">
              <a:solidFill>
                <a:srgbClr val="00206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Picture 4" descr="pylorostenoza -  sché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1048"/>
            <a:ext cx="3888432" cy="19351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4077072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Zásadní 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přínos sonografického vyšetření</a:t>
            </a:r>
            <a:endParaRPr lang="cs-CZ" sz="2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NPB: zánětlivé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Nejčastější onemocnění v dětském věku</a:t>
            </a:r>
          </a:p>
          <a:p>
            <a:pPr marL="0" indent="0">
              <a:buNone/>
            </a:pPr>
            <a:endParaRPr lang="cs-CZ" altLang="cs-CZ" b="1" dirty="0" smtClean="0">
              <a:solidFill>
                <a:srgbClr val="C00000"/>
              </a:solidFill>
            </a:endParaRPr>
          </a:p>
          <a:p>
            <a:r>
              <a:rPr lang="cs-CZ" altLang="cs-CZ" b="1" dirty="0" smtClean="0">
                <a:solidFill>
                  <a:srgbClr val="002060"/>
                </a:solidFill>
              </a:rPr>
              <a:t>Nekrotizující enterokolitida </a:t>
            </a:r>
            <a:r>
              <a:rPr lang="cs-CZ" altLang="cs-CZ" dirty="0" smtClean="0">
                <a:solidFill>
                  <a:srgbClr val="002060"/>
                </a:solidFill>
              </a:rPr>
              <a:t>(nálezy USG a RTG rozhodují!)</a:t>
            </a:r>
            <a:endParaRPr lang="cs-CZ" altLang="cs-CZ" b="1" dirty="0" smtClean="0">
              <a:solidFill>
                <a:srgbClr val="002060"/>
              </a:solidFill>
            </a:endParaRPr>
          </a:p>
          <a:p>
            <a:r>
              <a:rPr lang="cs-CZ" altLang="cs-CZ" b="1" dirty="0" smtClean="0">
                <a:solidFill>
                  <a:srgbClr val="002060"/>
                </a:solidFill>
              </a:rPr>
              <a:t>Akutní apendicitida</a:t>
            </a:r>
            <a:endParaRPr lang="cs-CZ" altLang="cs-CZ" b="1" dirty="0">
              <a:solidFill>
                <a:srgbClr val="002060"/>
              </a:solidFill>
            </a:endParaRPr>
          </a:p>
          <a:p>
            <a:r>
              <a:rPr lang="cs-CZ" altLang="cs-CZ" dirty="0">
                <a:solidFill>
                  <a:srgbClr val="002060"/>
                </a:solidFill>
              </a:rPr>
              <a:t>Zánět </a:t>
            </a:r>
            <a:r>
              <a:rPr lang="cs-CZ" altLang="cs-CZ" dirty="0" err="1">
                <a:solidFill>
                  <a:srgbClr val="002060"/>
                </a:solidFill>
              </a:rPr>
              <a:t>Meckelova</a:t>
            </a:r>
            <a:r>
              <a:rPr lang="cs-CZ" altLang="cs-CZ" dirty="0">
                <a:solidFill>
                  <a:srgbClr val="002060"/>
                </a:solidFill>
              </a:rPr>
              <a:t> divertiklu</a:t>
            </a:r>
          </a:p>
          <a:p>
            <a:r>
              <a:rPr lang="cs-CZ" altLang="cs-CZ" dirty="0">
                <a:solidFill>
                  <a:srgbClr val="002060"/>
                </a:solidFill>
              </a:rPr>
              <a:t>Akutní cholecystitida</a:t>
            </a:r>
          </a:p>
          <a:p>
            <a:r>
              <a:rPr lang="cs-CZ" altLang="cs-CZ" dirty="0">
                <a:solidFill>
                  <a:srgbClr val="002060"/>
                </a:solidFill>
              </a:rPr>
              <a:t>Akutní pankreatitida</a:t>
            </a:r>
          </a:p>
          <a:p>
            <a:r>
              <a:rPr lang="cs-CZ" altLang="cs-CZ" dirty="0">
                <a:solidFill>
                  <a:srgbClr val="002060"/>
                </a:solidFill>
              </a:rPr>
              <a:t>Exacerbace/komplikace Crohnovy ch. či </a:t>
            </a:r>
            <a:r>
              <a:rPr lang="cs-CZ" altLang="cs-CZ" b="1" dirty="0">
                <a:solidFill>
                  <a:srgbClr val="002060"/>
                </a:solidFill>
              </a:rPr>
              <a:t>IBD</a:t>
            </a:r>
            <a:r>
              <a:rPr lang="cs-CZ" altLang="cs-CZ" dirty="0">
                <a:solidFill>
                  <a:srgbClr val="002060"/>
                </a:solidFill>
              </a:rPr>
              <a:t> obecně</a:t>
            </a:r>
          </a:p>
          <a:p>
            <a:r>
              <a:rPr lang="cs-CZ" altLang="cs-CZ" i="1" dirty="0" err="1">
                <a:solidFill>
                  <a:srgbClr val="002060"/>
                </a:solidFill>
              </a:rPr>
              <a:t>adnexitida</a:t>
            </a:r>
            <a:r>
              <a:rPr lang="cs-CZ" altLang="cs-CZ" i="1" dirty="0">
                <a:solidFill>
                  <a:srgbClr val="002060"/>
                </a:solidFill>
              </a:rPr>
              <a:t>, cystitida či PN, …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NPB: zánětlivé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Diferenciální diagnostika I</a:t>
            </a:r>
          </a:p>
          <a:p>
            <a:pPr lvl="1"/>
            <a:r>
              <a:rPr lang="cs-CZ" altLang="cs-CZ" sz="2400" b="1" dirty="0" err="1">
                <a:solidFill>
                  <a:srgbClr val="002060"/>
                </a:solidFill>
              </a:rPr>
              <a:t>mesenteriální</a:t>
            </a:r>
            <a:r>
              <a:rPr lang="cs-CZ" altLang="cs-CZ" sz="2400" b="1" dirty="0">
                <a:solidFill>
                  <a:srgbClr val="002060"/>
                </a:solidFill>
              </a:rPr>
              <a:t> 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lymfadenitida</a:t>
            </a:r>
          </a:p>
          <a:p>
            <a:pPr lvl="1"/>
            <a:r>
              <a:rPr lang="cs-CZ" altLang="cs-CZ" sz="2400" b="1" dirty="0" smtClean="0">
                <a:solidFill>
                  <a:srgbClr val="002060"/>
                </a:solidFill>
              </a:rPr>
              <a:t>apendicitida</a:t>
            </a:r>
            <a:endParaRPr lang="cs-CZ" altLang="cs-CZ" sz="2400" b="1" dirty="0">
              <a:solidFill>
                <a:srgbClr val="002060"/>
              </a:solidFill>
            </a:endParaRP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gastroenteritida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invaginace</a:t>
            </a:r>
          </a:p>
          <a:p>
            <a:pPr lvl="1"/>
            <a:r>
              <a:rPr lang="cs-CZ" altLang="cs-CZ" sz="2400" dirty="0" err="1">
                <a:solidFill>
                  <a:srgbClr val="002060"/>
                </a:solidFill>
              </a:rPr>
              <a:t>Meckelův</a:t>
            </a:r>
            <a:r>
              <a:rPr lang="cs-CZ" altLang="cs-CZ" sz="2400" dirty="0">
                <a:solidFill>
                  <a:srgbClr val="002060"/>
                </a:solidFill>
              </a:rPr>
              <a:t> divertikl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cholecystitida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pankreatitida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obstipace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krvácení do GIT</a:t>
            </a:r>
          </a:p>
          <a:p>
            <a:pPr lvl="1"/>
            <a:endParaRPr lang="cs-CZ" altLang="cs-CZ" sz="2400" dirty="0">
              <a:solidFill>
                <a:srgbClr val="00206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110598" name="Picture 6" descr="http://www.cea1.com/wp-content/uploads/2013/08/Appendix-Pic-1024x8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12" y="2564904"/>
            <a:ext cx="3672408" cy="31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NPB: zánětlivé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Diferenciální diagnostika II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pyelonefritida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cystitida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urolitiáza</a:t>
            </a:r>
          </a:p>
          <a:p>
            <a:r>
              <a:rPr lang="cs-CZ" altLang="cs-CZ" b="1" dirty="0" smtClean="0">
                <a:solidFill>
                  <a:srgbClr val="C00000"/>
                </a:solidFill>
              </a:rPr>
              <a:t>Diferenciální diagnostika III</a:t>
            </a:r>
          </a:p>
          <a:p>
            <a:pPr lvl="1"/>
            <a:r>
              <a:rPr lang="cs-CZ" altLang="cs-CZ" sz="2400" b="1" dirty="0" smtClean="0">
                <a:solidFill>
                  <a:srgbClr val="002060"/>
                </a:solidFill>
              </a:rPr>
              <a:t>torze </a:t>
            </a:r>
            <a:r>
              <a:rPr lang="cs-CZ" altLang="cs-CZ" sz="2400" b="1" dirty="0">
                <a:solidFill>
                  <a:srgbClr val="002060"/>
                </a:solidFill>
              </a:rPr>
              <a:t>ovaria /ov. cysty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PMS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GEU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torze varlete</a:t>
            </a:r>
          </a:p>
          <a:p>
            <a:pPr lvl="1"/>
            <a:endParaRPr lang="cs-CZ" altLang="cs-CZ" sz="2400" dirty="0">
              <a:solidFill>
                <a:srgbClr val="00206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237841" cy="319467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NPB: zánětlivé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C00000"/>
                </a:solidFill>
              </a:rPr>
              <a:t>Diferenciální diagnostika IV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primární peritonitida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pravostranná bazální BPN</a:t>
            </a:r>
          </a:p>
          <a:p>
            <a:pPr lvl="1"/>
            <a:r>
              <a:rPr lang="cs-CZ" altLang="cs-CZ" sz="2400" dirty="0" err="1">
                <a:solidFill>
                  <a:srgbClr val="002060"/>
                </a:solidFill>
              </a:rPr>
              <a:t>Henoch-Schönleinova</a:t>
            </a:r>
            <a:r>
              <a:rPr lang="cs-CZ" altLang="cs-CZ" sz="2400" dirty="0">
                <a:solidFill>
                  <a:srgbClr val="002060"/>
                </a:solidFill>
              </a:rPr>
              <a:t> purpura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diabetická </a:t>
            </a:r>
            <a:r>
              <a:rPr lang="cs-CZ" altLang="cs-CZ" sz="2400" dirty="0" err="1">
                <a:solidFill>
                  <a:srgbClr val="002060"/>
                </a:solidFill>
              </a:rPr>
              <a:t>ketoacidóza</a:t>
            </a:r>
            <a:r>
              <a:rPr lang="cs-CZ" altLang="cs-CZ" sz="2400" dirty="0">
                <a:solidFill>
                  <a:srgbClr val="002060"/>
                </a:solidFill>
              </a:rPr>
              <a:t> s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peritonismem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parazitární onemocnění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epilepsie</a:t>
            </a:r>
          </a:p>
          <a:p>
            <a:pPr lvl="1"/>
            <a:endParaRPr lang="cs-CZ" altLang="cs-CZ" sz="2400" dirty="0">
              <a:solidFill>
                <a:srgbClr val="002060"/>
              </a:solidFill>
            </a:endParaRPr>
          </a:p>
          <a:p>
            <a:pPr lvl="1"/>
            <a:r>
              <a:rPr lang="cs-CZ" altLang="cs-CZ" sz="2400" dirty="0">
                <a:solidFill>
                  <a:srgbClr val="FF0000"/>
                </a:solidFill>
              </a:rPr>
              <a:t>funkční bolest břicha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NPB: </a:t>
            </a:r>
            <a:r>
              <a:rPr lang="cs-CZ" altLang="cs-CZ" dirty="0" smtClean="0"/>
              <a:t>apendicitida</a:t>
            </a:r>
            <a:endParaRPr lang="cs-CZ" altLang="cs-CZ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b="1" dirty="0">
                <a:solidFill>
                  <a:srgbClr val="C00000"/>
                </a:solidFill>
              </a:rPr>
              <a:t>metodou léčby je operace, ale…</a:t>
            </a:r>
          </a:p>
          <a:p>
            <a:endParaRPr lang="cs-CZ" altLang="cs-CZ" dirty="0">
              <a:solidFill>
                <a:srgbClr val="002060"/>
              </a:solidFill>
            </a:endParaRP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víme, kolik operujeme „negativních“ nálezů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nevíme, kolik neoperujeme „mírných“ zánětů, </a:t>
            </a:r>
            <a:r>
              <a:rPr lang="cs-CZ" altLang="cs-CZ" sz="2400" dirty="0" err="1">
                <a:solidFill>
                  <a:srgbClr val="002060"/>
                </a:solidFill>
              </a:rPr>
              <a:t>odléčených</a:t>
            </a:r>
            <a:r>
              <a:rPr lang="cs-CZ" altLang="cs-CZ" sz="2400" dirty="0">
                <a:solidFill>
                  <a:srgbClr val="002060"/>
                </a:solidFill>
              </a:rPr>
              <a:t> konzervativně</a:t>
            </a:r>
          </a:p>
          <a:p>
            <a:pPr marL="1371600" lvl="3" indent="0">
              <a:buNone/>
            </a:pPr>
            <a:endParaRPr lang="cs-CZ" altLang="cs-CZ" sz="2400" b="1" dirty="0" smtClean="0">
              <a:solidFill>
                <a:srgbClr val="002060"/>
              </a:solidFill>
            </a:endParaRPr>
          </a:p>
          <a:p>
            <a:pPr marL="1371600" lvl="3" indent="0">
              <a:buNone/>
            </a:pPr>
            <a:r>
              <a:rPr lang="cs-CZ" altLang="cs-CZ" sz="2400" b="1" dirty="0" smtClean="0">
                <a:solidFill>
                  <a:srgbClr val="002060"/>
                </a:solidFill>
              </a:rPr>
              <a:t>&gt;&gt;&gt; </a:t>
            </a:r>
            <a:r>
              <a:rPr lang="cs-CZ" altLang="cs-CZ" sz="2400" b="1" dirty="0">
                <a:solidFill>
                  <a:srgbClr val="002060"/>
                </a:solidFill>
              </a:rPr>
              <a:t>chronická 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apendicitida</a:t>
            </a:r>
            <a:endParaRPr lang="cs-CZ" altLang="cs-CZ" sz="2400" b="1" dirty="0">
              <a:solidFill>
                <a:srgbClr val="002060"/>
              </a:solidFill>
            </a:endParaRPr>
          </a:p>
          <a:p>
            <a:pPr marL="1371600" lvl="3" indent="0">
              <a:buNone/>
            </a:pPr>
            <a:endParaRPr lang="cs-CZ" altLang="cs-CZ" sz="2400" b="1" dirty="0">
              <a:solidFill>
                <a:srgbClr val="002060"/>
              </a:solidFill>
            </a:endParaRPr>
          </a:p>
          <a:p>
            <a:r>
              <a:rPr lang="cs-CZ" altLang="cs-CZ" b="1" dirty="0" smtClean="0">
                <a:solidFill>
                  <a:srgbClr val="C00000"/>
                </a:solidFill>
              </a:rPr>
              <a:t>přínos sonografického vyšetření</a:t>
            </a: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NPB: ileózní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b="1" dirty="0">
                <a:solidFill>
                  <a:srgbClr val="C00000"/>
                </a:solidFill>
              </a:rPr>
              <a:t>Strangulační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adheze po předchozích operacích</a:t>
            </a:r>
          </a:p>
          <a:p>
            <a:pPr lvl="1"/>
            <a:r>
              <a:rPr lang="cs-CZ" altLang="cs-CZ" sz="2400" dirty="0" err="1">
                <a:solidFill>
                  <a:srgbClr val="002060"/>
                </a:solidFill>
              </a:rPr>
              <a:t>ductus</a:t>
            </a:r>
            <a:r>
              <a:rPr lang="cs-CZ" altLang="cs-CZ" sz="2400" dirty="0">
                <a:solidFill>
                  <a:srgbClr val="002060"/>
                </a:solidFill>
              </a:rPr>
              <a:t> </a:t>
            </a:r>
            <a:r>
              <a:rPr lang="cs-CZ" altLang="cs-CZ" sz="2400" dirty="0" err="1" smtClean="0">
                <a:solidFill>
                  <a:srgbClr val="002060"/>
                </a:solidFill>
              </a:rPr>
              <a:t>omfaloentericus</a:t>
            </a:r>
            <a:endParaRPr lang="cs-CZ" altLang="cs-CZ" sz="2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endParaRPr lang="cs-CZ" altLang="cs-CZ" sz="2400" dirty="0">
              <a:solidFill>
                <a:srgbClr val="002060"/>
              </a:solidFill>
            </a:endParaRPr>
          </a:p>
          <a:p>
            <a:r>
              <a:rPr lang="cs-CZ" altLang="cs-CZ" b="1" dirty="0" smtClean="0">
                <a:solidFill>
                  <a:srgbClr val="C00000"/>
                </a:solidFill>
              </a:rPr>
              <a:t>Obstrukční</a:t>
            </a:r>
            <a:endParaRPr lang="cs-CZ" altLang="cs-CZ" b="1" dirty="0">
              <a:solidFill>
                <a:srgbClr val="C00000"/>
              </a:solidFill>
            </a:endParaRPr>
          </a:p>
          <a:p>
            <a:pPr lvl="1"/>
            <a:r>
              <a:rPr lang="cs-CZ" altLang="cs-CZ" sz="2400" b="1" dirty="0">
                <a:solidFill>
                  <a:srgbClr val="002060"/>
                </a:solidFill>
              </a:rPr>
              <a:t>invaginace</a:t>
            </a:r>
          </a:p>
          <a:p>
            <a:pPr lvl="1"/>
            <a:r>
              <a:rPr lang="cs-CZ" altLang="cs-CZ" sz="2400" dirty="0" err="1" smtClean="0">
                <a:solidFill>
                  <a:srgbClr val="002060"/>
                </a:solidFill>
              </a:rPr>
              <a:t>trichobezoár</a:t>
            </a:r>
            <a:r>
              <a:rPr lang="cs-CZ" altLang="cs-CZ" sz="2400" dirty="0">
                <a:solidFill>
                  <a:srgbClr val="002060"/>
                </a:solidFill>
              </a:rPr>
              <a:t>, cizí těleso, polyp, </a:t>
            </a:r>
            <a:endParaRPr lang="cs-CZ" altLang="cs-CZ" sz="2400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altLang="cs-CZ" sz="2400" dirty="0">
                <a:solidFill>
                  <a:srgbClr val="002060"/>
                </a:solidFill>
              </a:rPr>
              <a:t> </a:t>
            </a:r>
            <a:r>
              <a:rPr lang="cs-CZ" altLang="cs-CZ" sz="2400" dirty="0" smtClean="0">
                <a:solidFill>
                  <a:srgbClr val="002060"/>
                </a:solidFill>
              </a:rPr>
              <a:t>   potravinový </a:t>
            </a:r>
            <a:r>
              <a:rPr lang="cs-CZ" altLang="cs-CZ" sz="2400" dirty="0">
                <a:solidFill>
                  <a:srgbClr val="002060"/>
                </a:solidFill>
              </a:rPr>
              <a:t>ileus…</a:t>
            </a:r>
          </a:p>
          <a:p>
            <a:pPr marL="457200" lvl="1" indent="0">
              <a:buNone/>
            </a:pPr>
            <a:endParaRPr lang="cs-CZ" altLang="cs-CZ" sz="2400" dirty="0">
              <a:solidFill>
                <a:srgbClr val="002060"/>
              </a:solidFill>
            </a:endParaRPr>
          </a:p>
          <a:p>
            <a:r>
              <a:rPr lang="cs-CZ" altLang="cs-CZ" b="1" dirty="0">
                <a:solidFill>
                  <a:srgbClr val="C00000"/>
                </a:solidFill>
              </a:rPr>
              <a:t>Cévní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ischémie, trombóza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2952328" cy="26642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NPB: krvácení do GIT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229600" cy="48243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alt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Horní </a:t>
            </a:r>
            <a:r>
              <a:rPr lang="cs-CZ" altLang="cs-CZ" b="1" dirty="0">
                <a:solidFill>
                  <a:srgbClr val="C00000"/>
                </a:solidFill>
              </a:rPr>
              <a:t>GIT</a:t>
            </a:r>
          </a:p>
          <a:p>
            <a:pPr lvl="1"/>
            <a:r>
              <a:rPr lang="cs-CZ" altLang="cs-CZ" sz="1800" dirty="0" smtClean="0">
                <a:solidFill>
                  <a:srgbClr val="002060"/>
                </a:solidFill>
              </a:rPr>
              <a:t>vředová choroba žaludku a duodena</a:t>
            </a:r>
            <a:endParaRPr lang="cs-CZ" altLang="cs-CZ" sz="1800" i="1" dirty="0">
              <a:solidFill>
                <a:srgbClr val="002060"/>
              </a:solidFill>
            </a:endParaRPr>
          </a:p>
          <a:p>
            <a:pPr lvl="1"/>
            <a:r>
              <a:rPr lang="cs-CZ" altLang="cs-CZ" sz="1800" dirty="0" err="1" smtClean="0">
                <a:solidFill>
                  <a:srgbClr val="002060"/>
                </a:solidFill>
              </a:rPr>
              <a:t>Malloryův</a:t>
            </a:r>
            <a:r>
              <a:rPr lang="cs-CZ" altLang="cs-CZ" sz="1800" dirty="0" smtClean="0">
                <a:solidFill>
                  <a:srgbClr val="002060"/>
                </a:solidFill>
              </a:rPr>
              <a:t>-Weissův </a:t>
            </a:r>
            <a:r>
              <a:rPr lang="cs-CZ" altLang="cs-CZ" sz="1800" dirty="0">
                <a:solidFill>
                  <a:srgbClr val="002060"/>
                </a:solidFill>
              </a:rPr>
              <a:t>syndrom</a:t>
            </a:r>
          </a:p>
          <a:p>
            <a:pPr lvl="1"/>
            <a:r>
              <a:rPr lang="cs-CZ" altLang="cs-CZ" sz="1800" dirty="0">
                <a:solidFill>
                  <a:srgbClr val="002060"/>
                </a:solidFill>
              </a:rPr>
              <a:t>jícnové varixy</a:t>
            </a:r>
          </a:p>
          <a:p>
            <a:pPr lvl="1"/>
            <a:r>
              <a:rPr lang="cs-CZ" altLang="cs-CZ" sz="1800" dirty="0" smtClean="0">
                <a:solidFill>
                  <a:srgbClr val="002060"/>
                </a:solidFill>
              </a:rPr>
              <a:t>gastritida</a:t>
            </a:r>
          </a:p>
          <a:p>
            <a:pPr marL="457200" lvl="1" indent="0">
              <a:buNone/>
            </a:pPr>
            <a:endParaRPr lang="cs-CZ" altLang="cs-CZ" sz="1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Dolní </a:t>
            </a:r>
            <a:r>
              <a:rPr lang="cs-CZ" altLang="cs-CZ" b="1" dirty="0">
                <a:solidFill>
                  <a:srgbClr val="C00000"/>
                </a:solidFill>
              </a:rPr>
              <a:t>GIT</a:t>
            </a:r>
          </a:p>
          <a:p>
            <a:pPr lvl="1"/>
            <a:r>
              <a:rPr lang="cs-CZ" altLang="cs-CZ" sz="1800" dirty="0" err="1">
                <a:solidFill>
                  <a:srgbClr val="002060"/>
                </a:solidFill>
              </a:rPr>
              <a:t>Meckelův</a:t>
            </a:r>
            <a:r>
              <a:rPr lang="cs-CZ" altLang="cs-CZ" sz="1800" dirty="0">
                <a:solidFill>
                  <a:srgbClr val="002060"/>
                </a:solidFill>
              </a:rPr>
              <a:t> divertikl</a:t>
            </a:r>
          </a:p>
          <a:p>
            <a:pPr lvl="1"/>
            <a:r>
              <a:rPr lang="cs-CZ" altLang="cs-CZ" sz="1800" dirty="0" smtClean="0">
                <a:solidFill>
                  <a:srgbClr val="002060"/>
                </a:solidFill>
              </a:rPr>
              <a:t>polyp, </a:t>
            </a:r>
            <a:r>
              <a:rPr lang="cs-CZ" altLang="cs-CZ" sz="1800" b="1" dirty="0" smtClean="0">
                <a:solidFill>
                  <a:srgbClr val="002060"/>
                </a:solidFill>
              </a:rPr>
              <a:t>invaginace</a:t>
            </a:r>
            <a:r>
              <a:rPr lang="cs-CZ" altLang="cs-CZ" sz="1800" dirty="0" smtClean="0">
                <a:solidFill>
                  <a:srgbClr val="002060"/>
                </a:solidFill>
              </a:rPr>
              <a:t>, </a:t>
            </a:r>
            <a:r>
              <a:rPr lang="cs-CZ" altLang="cs-CZ" sz="1800" dirty="0" err="1" smtClean="0">
                <a:solidFill>
                  <a:srgbClr val="002060"/>
                </a:solidFill>
              </a:rPr>
              <a:t>entero</a:t>
            </a:r>
            <a:r>
              <a:rPr lang="cs-CZ" altLang="cs-CZ" sz="1800" dirty="0" smtClean="0">
                <a:solidFill>
                  <a:srgbClr val="002060"/>
                </a:solidFill>
              </a:rPr>
              <a:t>-/kolitidy</a:t>
            </a:r>
            <a:endParaRPr lang="cs-CZ" altLang="cs-CZ" sz="1800" dirty="0">
              <a:solidFill>
                <a:srgbClr val="002060"/>
              </a:solidFill>
            </a:endParaRPr>
          </a:p>
          <a:p>
            <a:pPr lvl="1"/>
            <a:r>
              <a:rPr lang="cs-CZ" altLang="cs-CZ" sz="1800" b="1" dirty="0" smtClean="0">
                <a:solidFill>
                  <a:srgbClr val="002060"/>
                </a:solidFill>
              </a:rPr>
              <a:t>IBD</a:t>
            </a:r>
            <a:endParaRPr lang="cs-CZ" altLang="cs-CZ" sz="1800" b="1" dirty="0">
              <a:solidFill>
                <a:srgbClr val="002060"/>
              </a:solidFill>
            </a:endParaRPr>
          </a:p>
          <a:p>
            <a:pPr lvl="1"/>
            <a:r>
              <a:rPr lang="cs-CZ" altLang="cs-CZ" sz="1800" dirty="0" smtClean="0">
                <a:solidFill>
                  <a:srgbClr val="002060"/>
                </a:solidFill>
              </a:rPr>
              <a:t>purpury</a:t>
            </a:r>
            <a:r>
              <a:rPr lang="cs-CZ" altLang="cs-CZ" sz="1800" dirty="0">
                <a:solidFill>
                  <a:srgbClr val="002060"/>
                </a:solidFill>
              </a:rPr>
              <a:t>, poruchy </a:t>
            </a:r>
            <a:r>
              <a:rPr lang="cs-CZ" altLang="cs-CZ" sz="1800" dirty="0" err="1">
                <a:solidFill>
                  <a:srgbClr val="002060"/>
                </a:solidFill>
              </a:rPr>
              <a:t>hemokoagulace</a:t>
            </a:r>
            <a:endParaRPr lang="cs-CZ" altLang="cs-CZ" sz="1800" dirty="0">
              <a:solidFill>
                <a:srgbClr val="00206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Spolupráce s radiologem</a:t>
            </a:r>
            <a:endParaRPr lang="cs-CZ" altLang="cs-CZ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Co očekává chirurg od radiologa/</a:t>
            </a:r>
            <a:r>
              <a:rPr lang="cs-CZ" altLang="cs-CZ" b="1" dirty="0" err="1" smtClean="0">
                <a:solidFill>
                  <a:srgbClr val="C00000"/>
                </a:solidFill>
              </a:rPr>
              <a:t>sonografisty</a:t>
            </a:r>
            <a:r>
              <a:rPr lang="cs-CZ" altLang="cs-CZ" b="1" dirty="0" smtClean="0">
                <a:solidFill>
                  <a:srgbClr val="C00000"/>
                </a:solidFill>
              </a:rPr>
              <a:t>?</a:t>
            </a:r>
          </a:p>
          <a:p>
            <a:pPr marL="0" indent="0" algn="ctr">
              <a:buNone/>
            </a:pPr>
            <a:endParaRPr lang="cs-CZ" altLang="cs-CZ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r>
              <a:rPr lang="cs-CZ" altLang="cs-CZ" b="1" dirty="0" smtClean="0">
                <a:solidFill>
                  <a:srgbClr val="002060"/>
                </a:solidFill>
              </a:rPr>
              <a:t>pomoc ve zpřesnění či stanovení diagnózy</a:t>
            </a:r>
          </a:p>
          <a:p>
            <a:pPr algn="ctr">
              <a:buFontTx/>
              <a:buChar char="-"/>
            </a:pPr>
            <a:r>
              <a:rPr lang="cs-CZ" altLang="cs-CZ" b="1" dirty="0" smtClean="0">
                <a:solidFill>
                  <a:srgbClr val="002060"/>
                </a:solidFill>
              </a:rPr>
              <a:t>co nejjednoznačnější popis</a:t>
            </a:r>
          </a:p>
          <a:p>
            <a:pPr algn="ctr">
              <a:buFontTx/>
              <a:buChar char="-"/>
            </a:pPr>
            <a:r>
              <a:rPr lang="cs-CZ" altLang="cs-CZ" b="1" dirty="0" smtClean="0">
                <a:solidFill>
                  <a:srgbClr val="002060"/>
                </a:solidFill>
              </a:rPr>
              <a:t>„zpřesnění“ vyšetření pravděpodobnosti výskytu jednotlivých onemocnění podle věku dítěte</a:t>
            </a:r>
          </a:p>
          <a:p>
            <a:pPr algn="ctr">
              <a:buFontTx/>
              <a:buChar char="-"/>
            </a:pPr>
            <a:r>
              <a:rPr lang="cs-CZ" altLang="cs-CZ" b="1" dirty="0" smtClean="0">
                <a:solidFill>
                  <a:srgbClr val="002060"/>
                </a:solidFill>
              </a:rPr>
              <a:t>co nejméně „nezobrazitelných“ orgánů a šablonových popisů</a:t>
            </a:r>
          </a:p>
          <a:p>
            <a:pPr algn="ctr">
              <a:buFontTx/>
              <a:buChar char="-"/>
            </a:pPr>
            <a:r>
              <a:rPr lang="cs-CZ" altLang="cs-CZ" b="1" dirty="0" smtClean="0">
                <a:solidFill>
                  <a:srgbClr val="002060"/>
                </a:solidFill>
              </a:rPr>
              <a:t>v případě nejednoznačného nálezu doporučení další zobrazovací metody či postupu</a:t>
            </a:r>
            <a:endParaRPr lang="cs-CZ" altLang="cs-CZ" b="1" dirty="0">
              <a:solidFill>
                <a:srgbClr val="002060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NPB: rozdělení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altLang="cs-CZ" b="1" dirty="0">
              <a:solidFill>
                <a:srgbClr val="002060"/>
              </a:solidFill>
            </a:endParaRPr>
          </a:p>
          <a:p>
            <a:r>
              <a:rPr lang="cs-CZ" altLang="cs-CZ" b="1" dirty="0">
                <a:solidFill>
                  <a:srgbClr val="002060"/>
                </a:solidFill>
              </a:rPr>
              <a:t>neúrazové	</a:t>
            </a:r>
            <a:r>
              <a:rPr lang="cs-CZ" altLang="cs-CZ" dirty="0">
                <a:solidFill>
                  <a:srgbClr val="002060"/>
                </a:solidFill>
              </a:rPr>
              <a:t>	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na vrozeném </a:t>
            </a:r>
            <a:r>
              <a:rPr lang="cs-CZ" altLang="cs-CZ" sz="2400" dirty="0" smtClean="0">
                <a:solidFill>
                  <a:srgbClr val="002060"/>
                </a:solidFill>
              </a:rPr>
              <a:t>podkladu 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zánětlivé	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ileózní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</a:rPr>
              <a:t>krvácení do GIT	</a:t>
            </a:r>
          </a:p>
          <a:p>
            <a:pPr lvl="1"/>
            <a:endParaRPr lang="cs-CZ" altLang="cs-CZ" sz="2400" dirty="0">
              <a:solidFill>
                <a:srgbClr val="002060"/>
              </a:solidFill>
            </a:endParaRPr>
          </a:p>
          <a:p>
            <a:r>
              <a:rPr lang="cs-CZ" altLang="cs-CZ" dirty="0">
                <a:solidFill>
                  <a:srgbClr val="002060"/>
                </a:solidFill>
              </a:rPr>
              <a:t>úrazové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Spolupráce s radiologem</a:t>
            </a:r>
            <a:endParaRPr lang="cs-CZ" altLang="cs-CZ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3600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Je při současné technické úrovni a technických možnostech zcela nepostradatelná.</a:t>
            </a:r>
          </a:p>
          <a:p>
            <a:pPr algn="ctr">
              <a:buFont typeface="Wingdings" pitchFamily="2" charset="2"/>
              <a:buNone/>
            </a:pPr>
            <a:r>
              <a:rPr lang="cs-CZ" altLang="cs-CZ" b="1" dirty="0" smtClean="0">
                <a:solidFill>
                  <a:srgbClr val="C00000"/>
                </a:solidFill>
              </a:rPr>
              <a:t>Zkušenost, vstřícnost a spolupráce jsou potřebné na obou stranách (jsme na jenom konci provazu).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101381" name="Picture 5" descr="http://files.nerestihekrovky.webnode.cz/200000044-c64c0c745e/Tahnout%20za%20jeden%20prov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29024"/>
            <a:ext cx="4104456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908939" y="3318376"/>
            <a:ext cx="73901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Děkuji za pozornost, </a:t>
            </a:r>
          </a:p>
          <a:p>
            <a:pPr algn="ctr"/>
            <a:r>
              <a:rPr lang="cs-CZ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za spolupráci </a:t>
            </a:r>
          </a:p>
          <a:p>
            <a:pPr algn="ctr"/>
            <a:r>
              <a:rPr lang="cs-CZ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i za pozvání</a:t>
            </a:r>
            <a:endParaRPr lang="cs-CZ" sz="4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8790" name="Picture 6" descr="http://www.michalpergl.estranky.cz/img/mid/10/chirurg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18803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https://encrypted-tbn2.gstatic.com/images?q=tbn:ANd9GcTdUiUDF6f-wJmA7pa2D02_lGVTni4sGWOSz5JMPyeY2PTFcr9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0" descr="https://encrypted-tbn2.gstatic.com/images?q=tbn:ANd9GcTdUiUDF6f-wJmA7pa2D02_lGVTni4sGWOSz5JMPyeY2PTFcr9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2" descr="https://encrypted-tbn2.gstatic.com/images?q=tbn:ANd9GcTdUiUDF6f-wJmA7pa2D02_lGVTni4sGWOSz5JMPyeY2PTFcr9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8798" name="Picture 14" descr="http://sr.photos3.fotosearch.com/bthumb/CSP/CSP990/k10183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36" y="692696"/>
            <a:ext cx="17539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NPB: na vrozeném </a:t>
            </a:r>
            <a:r>
              <a:rPr lang="cs-CZ" altLang="cs-CZ" dirty="0" smtClean="0"/>
              <a:t>podkladu</a:t>
            </a:r>
            <a:endParaRPr lang="cs-CZ" altLang="cs-CZ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smtClean="0">
                <a:solidFill>
                  <a:srgbClr val="C00000"/>
                </a:solidFill>
                <a:effectLst/>
              </a:rPr>
              <a:t>Problém </a:t>
            </a:r>
            <a:r>
              <a:rPr lang="cs-CZ" altLang="cs-CZ" sz="2400" b="1" dirty="0">
                <a:solidFill>
                  <a:srgbClr val="C00000"/>
                </a:solidFill>
                <a:effectLst/>
              </a:rPr>
              <a:t>nemusí být vždy chirurgický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cs-CZ" altLang="cs-CZ" sz="2400" b="1" dirty="0">
              <a:solidFill>
                <a:srgbClr val="002060"/>
              </a:solidFill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8424" y="2564904"/>
            <a:ext cx="806489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   sepse spojená s paralytickým ileem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   intrakraniální expanze	- hydrocefalus						</a:t>
            </a:r>
            <a:r>
              <a:rPr lang="cs-CZ" altLang="cs-CZ" sz="2400" dirty="0" smtClean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subdurální </a:t>
            </a:r>
            <a:r>
              <a:rPr lang="cs-CZ" altLang="cs-CZ" sz="2400" dirty="0" smtClean="0">
                <a:solidFill>
                  <a:srgbClr val="002060"/>
                </a:solidFill>
                <a:latin typeface="Arial" charset="0"/>
              </a:rPr>
              <a:t>kolekce</a:t>
            </a:r>
            <a:endParaRPr lang="cs-CZ" altLang="cs-CZ" sz="24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   renální onemocnění s urémií	</a:t>
            </a:r>
            <a:endParaRPr lang="cs-CZ" altLang="cs-CZ" sz="2400" dirty="0" smtClean="0">
              <a:solidFill>
                <a:srgbClr val="002060"/>
              </a:solidFill>
              <a:latin typeface="Arial" charset="0"/>
            </a:endParaRPr>
          </a:p>
          <a:p>
            <a:pPr lvl="1">
              <a:spcBef>
                <a:spcPct val="50000"/>
              </a:spcBef>
            </a:pP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	</a:t>
            </a:r>
            <a:r>
              <a:rPr lang="cs-CZ" altLang="cs-CZ" sz="2400" dirty="0" smtClean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renální ageneze 						</a:t>
            </a:r>
            <a:r>
              <a:rPr lang="cs-CZ" altLang="cs-CZ" sz="2400" dirty="0" smtClean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cs-CZ" altLang="cs-CZ" sz="2400" dirty="0" err="1">
                <a:solidFill>
                  <a:srgbClr val="002060"/>
                </a:solidFill>
                <a:latin typeface="Arial" charset="0"/>
              </a:rPr>
              <a:t>polycystické</a:t>
            </a: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 ledviny 					</a:t>
            </a:r>
            <a:r>
              <a:rPr lang="cs-CZ" altLang="cs-CZ" sz="2400" dirty="0" smtClean="0">
                <a:solidFill>
                  <a:srgbClr val="002060"/>
                </a:solidFill>
                <a:latin typeface="Arial" charset="0"/>
              </a:rPr>
              <a:t>- </a:t>
            </a:r>
            <a:r>
              <a:rPr lang="cs-CZ" altLang="cs-CZ" sz="2400" dirty="0">
                <a:solidFill>
                  <a:srgbClr val="002060"/>
                </a:solidFill>
                <a:latin typeface="Arial" charset="0"/>
              </a:rPr>
              <a:t>těžký stupeň </a:t>
            </a:r>
            <a:r>
              <a:rPr lang="cs-CZ" altLang="cs-CZ" sz="2400" dirty="0" err="1" smtClean="0">
                <a:solidFill>
                  <a:srgbClr val="002060"/>
                </a:solidFill>
                <a:latin typeface="Arial" charset="0"/>
              </a:rPr>
              <a:t>hydronefrózy</a:t>
            </a:r>
            <a:endParaRPr lang="cs-CZ" altLang="cs-CZ" sz="2400" dirty="0" smtClean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NPB: na vrozeném </a:t>
            </a:r>
            <a:r>
              <a:rPr lang="cs-CZ" altLang="cs-CZ" dirty="0" smtClean="0"/>
              <a:t>podkladu</a:t>
            </a:r>
            <a:endParaRPr lang="cs-CZ" altLang="cs-CZ" dirty="0"/>
          </a:p>
        </p:txBody>
      </p:sp>
      <p:sp>
        <p:nvSpPr>
          <p:cNvPr id="92166" name="Text Box 6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cs-CZ" altLang="cs-CZ" dirty="0">
              <a:solidFill>
                <a:srgbClr val="002060"/>
              </a:solidFill>
            </a:endParaRPr>
          </a:p>
          <a:p>
            <a:r>
              <a:rPr lang="cs-CZ" altLang="cs-CZ" b="1" dirty="0" smtClean="0">
                <a:solidFill>
                  <a:srgbClr val="C00000"/>
                </a:solidFill>
              </a:rPr>
              <a:t>Pomocná vyšetření</a:t>
            </a:r>
          </a:p>
          <a:p>
            <a:pPr lvl="1"/>
            <a:r>
              <a:rPr lang="cs-CZ" altLang="cs-CZ" sz="2400" dirty="0" smtClean="0">
                <a:solidFill>
                  <a:srgbClr val="002060"/>
                </a:solidFill>
                <a:effectLst/>
              </a:rPr>
              <a:t>Sonografie</a:t>
            </a:r>
          </a:p>
          <a:p>
            <a:pPr lvl="1"/>
            <a:r>
              <a:rPr lang="cs-CZ" altLang="cs-CZ" sz="2400" dirty="0" smtClean="0">
                <a:solidFill>
                  <a:srgbClr val="002060"/>
                </a:solidFill>
                <a:effectLst/>
              </a:rPr>
              <a:t>Nativní </a:t>
            </a:r>
            <a:r>
              <a:rPr lang="cs-CZ" altLang="cs-CZ" sz="2400" dirty="0">
                <a:solidFill>
                  <a:srgbClr val="002060"/>
                </a:solidFill>
                <a:effectLst/>
              </a:rPr>
              <a:t>snímek ve visu</a:t>
            </a:r>
          </a:p>
          <a:p>
            <a:pPr lvl="1"/>
            <a:r>
              <a:rPr lang="cs-CZ" altLang="cs-CZ" sz="2400" dirty="0">
                <a:solidFill>
                  <a:srgbClr val="002060"/>
                </a:solidFill>
                <a:effectLst/>
              </a:rPr>
              <a:t>Pasáž GIT</a:t>
            </a:r>
          </a:p>
          <a:p>
            <a:pPr lvl="1"/>
            <a:r>
              <a:rPr lang="cs-CZ" altLang="cs-CZ" sz="2400" dirty="0" err="1">
                <a:solidFill>
                  <a:srgbClr val="002060"/>
                </a:solidFill>
                <a:effectLst/>
              </a:rPr>
              <a:t>Irrigografie</a:t>
            </a:r>
            <a:endParaRPr lang="cs-CZ" altLang="cs-CZ" sz="2400" dirty="0">
              <a:solidFill>
                <a:srgbClr val="002060"/>
              </a:solidFill>
              <a:effectLst/>
            </a:endParaRPr>
          </a:p>
          <a:p>
            <a:pPr lvl="1"/>
            <a:r>
              <a:rPr lang="cs-CZ" altLang="cs-CZ" sz="2400" dirty="0" smtClean="0">
                <a:solidFill>
                  <a:srgbClr val="002060"/>
                </a:solidFill>
                <a:effectLst/>
              </a:rPr>
              <a:t>Laboratoř</a:t>
            </a:r>
            <a:endParaRPr lang="cs-CZ" altLang="cs-CZ" sz="2400" dirty="0">
              <a:solidFill>
                <a:srgbClr val="002060"/>
              </a:solidFill>
              <a:effectLst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6" y="3851266"/>
            <a:ext cx="1397496" cy="187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9" name="Picture 9" descr="http://www.dialab.cz/static/_foto_kategorii/odberove%20zkumav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2194050" cy="14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13799"/>
            <a:ext cx="2214830" cy="151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nativy břicha - schém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3525"/>
            <a:ext cx="8642350" cy="3335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50825" y="536733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Atrézie duodena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258888" y="393700"/>
            <a:ext cx="6265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>
                <a:latin typeface="Arial" charset="0"/>
              </a:rPr>
              <a:t>Nativní snímky břicha ve visu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059113" y="53673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Stenóza duodena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227763" y="53673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Atrézie tenkého střeva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50825" y="5367338"/>
            <a:ext cx="252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mekoniový ileus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258888" y="393700"/>
            <a:ext cx="6265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800" b="1">
                <a:latin typeface="Arial" charset="0"/>
              </a:rPr>
              <a:t>Nativní snímky břicha ve visu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059113" y="53673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pneumoperitoneum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227763" y="53673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pneumopyoperitoneum</a:t>
            </a:r>
          </a:p>
        </p:txBody>
      </p:sp>
      <p:pic>
        <p:nvPicPr>
          <p:cNvPr id="95238" name="Picture 6" descr="nativy břicha - schéma 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42350" cy="3419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NPB: na vrozeném </a:t>
            </a:r>
            <a:r>
              <a:rPr lang="cs-CZ" altLang="cs-CZ" dirty="0" smtClean="0"/>
              <a:t>podkladu</a:t>
            </a:r>
            <a:endParaRPr lang="cs-CZ" altLang="cs-CZ" dirty="0"/>
          </a:p>
        </p:txBody>
      </p:sp>
      <p:sp>
        <p:nvSpPr>
          <p:cNvPr id="93189" name="Text Box 5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cs-CZ" altLang="cs-CZ" b="1" dirty="0">
                <a:solidFill>
                  <a:srgbClr val="002060"/>
                </a:solidFill>
                <a:effectLst/>
              </a:rPr>
              <a:t>Pasáž GIT</a:t>
            </a:r>
          </a:p>
          <a:p>
            <a:pPr lvl="1"/>
            <a:r>
              <a:rPr lang="cs-CZ" altLang="cs-CZ" sz="2400" b="1" dirty="0">
                <a:solidFill>
                  <a:srgbClr val="002060"/>
                </a:solidFill>
                <a:effectLst/>
              </a:rPr>
              <a:t>metoda volby v diagnostice poruchy rotace střeva</a:t>
            </a:r>
            <a:r>
              <a:rPr lang="cs-CZ" altLang="cs-CZ" sz="2400" dirty="0">
                <a:solidFill>
                  <a:srgbClr val="002060"/>
                </a:solidFill>
                <a:effectLst/>
              </a:rPr>
              <a:t>		</a:t>
            </a:r>
            <a:r>
              <a:rPr lang="cs-CZ" altLang="cs-CZ" sz="2400" i="1" dirty="0">
                <a:solidFill>
                  <a:srgbClr val="002060"/>
                </a:solidFill>
                <a:effectLst/>
              </a:rPr>
              <a:t>jsou-li </a:t>
            </a:r>
            <a:r>
              <a:rPr lang="cs-CZ" altLang="cs-CZ" sz="2400" i="1" dirty="0" err="1">
                <a:solidFill>
                  <a:srgbClr val="002060"/>
                </a:solidFill>
                <a:effectLst/>
              </a:rPr>
              <a:t>rtg</a:t>
            </a:r>
            <a:r>
              <a:rPr lang="cs-CZ" altLang="cs-CZ" sz="2400" i="1" dirty="0">
                <a:solidFill>
                  <a:srgbClr val="002060"/>
                </a:solidFill>
                <a:effectLst/>
              </a:rPr>
              <a:t> známky vysoké obstrukce, ale distální 		střevo je </a:t>
            </a:r>
            <a:r>
              <a:rPr lang="cs-CZ" altLang="cs-CZ" sz="2400" i="1" dirty="0" err="1">
                <a:solidFill>
                  <a:srgbClr val="002060"/>
                </a:solidFill>
                <a:effectLst/>
              </a:rPr>
              <a:t>proplynované</a:t>
            </a:r>
            <a:r>
              <a:rPr lang="cs-CZ" altLang="cs-CZ" sz="2400" i="1" dirty="0">
                <a:solidFill>
                  <a:srgbClr val="002060"/>
                </a:solidFill>
                <a:effectLst/>
              </a:rPr>
              <a:t> je nutno u dětí s </a:t>
            </a:r>
            <a:r>
              <a:rPr lang="cs-CZ" altLang="cs-CZ" sz="2400" i="1" dirty="0" err="1">
                <a:solidFill>
                  <a:srgbClr val="002060"/>
                </a:solidFill>
                <a:effectLst/>
              </a:rPr>
              <a:t>biliózním</a:t>
            </a:r>
            <a:r>
              <a:rPr lang="cs-CZ" altLang="cs-CZ" sz="2400" i="1" dirty="0">
                <a:solidFill>
                  <a:srgbClr val="002060"/>
                </a:solidFill>
                <a:effectLst/>
              </a:rPr>
              <a:t> 		zvracením vyloučit </a:t>
            </a:r>
            <a:r>
              <a:rPr lang="cs-CZ" altLang="cs-CZ" sz="2400" i="1" dirty="0" err="1">
                <a:solidFill>
                  <a:srgbClr val="002060"/>
                </a:solidFill>
                <a:effectLst/>
              </a:rPr>
              <a:t>malrotaci</a:t>
            </a:r>
            <a:r>
              <a:rPr lang="cs-CZ" altLang="cs-CZ" sz="2400" i="1" dirty="0">
                <a:solidFill>
                  <a:srgbClr val="002060"/>
                </a:solidFill>
                <a:effectLst/>
              </a:rPr>
              <a:t> střeva</a:t>
            </a:r>
          </a:p>
          <a:p>
            <a:r>
              <a:rPr lang="cs-CZ" altLang="cs-CZ" b="1" dirty="0" err="1" smtClean="0">
                <a:solidFill>
                  <a:srgbClr val="002060"/>
                </a:solidFill>
                <a:effectLst/>
              </a:rPr>
              <a:t>Irrigografie</a:t>
            </a:r>
            <a:r>
              <a:rPr lang="cs-CZ" altLang="cs-CZ" b="1" dirty="0">
                <a:solidFill>
                  <a:srgbClr val="002060"/>
                </a:solidFill>
                <a:effectLst/>
              </a:rPr>
              <a:t>	</a:t>
            </a:r>
          </a:p>
          <a:p>
            <a:pPr lvl="1"/>
            <a:r>
              <a:rPr lang="cs-CZ" altLang="cs-CZ" sz="2400" b="1" dirty="0">
                <a:solidFill>
                  <a:srgbClr val="002060"/>
                </a:solidFill>
                <a:effectLst/>
              </a:rPr>
              <a:t>obstrukce dolního střeva </a:t>
            </a:r>
          </a:p>
          <a:p>
            <a:pPr lvl="1"/>
            <a:r>
              <a:rPr lang="cs-CZ" altLang="cs-CZ" sz="2400" b="1" dirty="0" err="1">
                <a:solidFill>
                  <a:srgbClr val="002060"/>
                </a:solidFill>
                <a:effectLst/>
              </a:rPr>
              <a:t>mikrokolon</a:t>
            </a:r>
            <a:r>
              <a:rPr lang="cs-CZ" altLang="cs-CZ" sz="2400" dirty="0">
                <a:solidFill>
                  <a:srgbClr val="002060"/>
                </a:solidFill>
                <a:effectLst/>
              </a:rPr>
              <a:t> = kompletní obstrukce tenkého střeva</a:t>
            </a:r>
          </a:p>
          <a:p>
            <a:pPr lvl="1"/>
            <a:r>
              <a:rPr lang="cs-CZ" altLang="cs-CZ" sz="2400" b="1" dirty="0">
                <a:solidFill>
                  <a:srgbClr val="002060"/>
                </a:solidFill>
                <a:effectLst/>
              </a:rPr>
              <a:t>evakuace </a:t>
            </a:r>
            <a:r>
              <a:rPr lang="cs-CZ" altLang="cs-CZ" sz="2400" b="1" dirty="0" err="1">
                <a:solidFill>
                  <a:srgbClr val="002060"/>
                </a:solidFill>
                <a:effectLst/>
              </a:rPr>
              <a:t>mekonia</a:t>
            </a:r>
            <a:r>
              <a:rPr lang="cs-CZ" altLang="cs-CZ" sz="2400" dirty="0">
                <a:solidFill>
                  <a:srgbClr val="002060"/>
                </a:solidFill>
                <a:effectLst/>
              </a:rPr>
              <a:t> u syndromu </a:t>
            </a:r>
            <a:r>
              <a:rPr lang="cs-CZ" altLang="cs-CZ" sz="2400" dirty="0" err="1">
                <a:solidFill>
                  <a:srgbClr val="002060"/>
                </a:solidFill>
                <a:effectLst/>
              </a:rPr>
              <a:t>mekoniové</a:t>
            </a:r>
            <a:r>
              <a:rPr lang="cs-CZ" altLang="cs-CZ" sz="2400" dirty="0">
                <a:solidFill>
                  <a:srgbClr val="002060"/>
                </a:solidFill>
                <a:effectLst/>
              </a:rPr>
              <a:t> zátky či 		  jednoduchém </a:t>
            </a:r>
            <a:r>
              <a:rPr lang="cs-CZ" altLang="cs-CZ" sz="2400" dirty="0" err="1">
                <a:solidFill>
                  <a:srgbClr val="002060"/>
                </a:solidFill>
                <a:effectLst/>
              </a:rPr>
              <a:t>mekoniovém</a:t>
            </a:r>
            <a:r>
              <a:rPr lang="cs-CZ" altLang="cs-CZ" sz="2400" dirty="0">
                <a:solidFill>
                  <a:srgbClr val="002060"/>
                </a:solidFill>
                <a:effectLst/>
              </a:rPr>
              <a:t> ileu </a:t>
            </a:r>
          </a:p>
          <a:p>
            <a:pPr lvl="1"/>
            <a:r>
              <a:rPr lang="cs-CZ" altLang="cs-CZ" sz="2400" b="1" dirty="0">
                <a:solidFill>
                  <a:srgbClr val="002060"/>
                </a:solidFill>
                <a:effectLst/>
              </a:rPr>
              <a:t>poruchy rotace střev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yperfixace nerotovaného duodena - sché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874"/>
            <a:ext cx="2951162" cy="4537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59" name="Picture 3" descr="Laddův syndrom - schém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875"/>
            <a:ext cx="2955925" cy="4537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007442" y="528528"/>
            <a:ext cx="3311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>
                <a:latin typeface="Arial" charset="0"/>
              </a:rPr>
              <a:t>Komprese </a:t>
            </a:r>
            <a:r>
              <a:rPr lang="cs-CZ" altLang="cs-CZ" b="1" dirty="0" smtClean="0">
                <a:latin typeface="Arial" charset="0"/>
              </a:rPr>
              <a:t>duodena </a:t>
            </a:r>
            <a:r>
              <a:rPr lang="cs-CZ" altLang="cs-CZ" b="1" dirty="0" err="1">
                <a:latin typeface="Arial" charset="0"/>
              </a:rPr>
              <a:t>nerotovaným</a:t>
            </a:r>
            <a:r>
              <a:rPr lang="cs-CZ" altLang="cs-CZ" b="1" dirty="0">
                <a:latin typeface="Arial" charset="0"/>
              </a:rPr>
              <a:t> cékem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574157" y="66833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 dirty="0" err="1">
                <a:latin typeface="Arial" charset="0"/>
              </a:rPr>
              <a:t>Laddův</a:t>
            </a:r>
            <a:r>
              <a:rPr lang="cs-CZ" altLang="cs-CZ" b="1" dirty="0">
                <a:latin typeface="Arial" charset="0"/>
              </a:rPr>
              <a:t> syndrom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323850" y="393700"/>
            <a:ext cx="756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latin typeface="Arial" charset="0"/>
              </a:rPr>
              <a:t>Komprese duplikaturou /  vadou mesenteria - lymphangiektázie</a:t>
            </a:r>
          </a:p>
        </p:txBody>
      </p:sp>
      <p:pic>
        <p:nvPicPr>
          <p:cNvPr id="120838" name="Picture 6" descr="Pánková duplikatur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5363"/>
            <a:ext cx="6913140" cy="51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smtClean="0"/>
              <a:t>Valtice 4.-6. 9. 2014</a:t>
            </a:r>
            <a:endParaRPr lang="cs-CZ" alt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60" y="5949280"/>
            <a:ext cx="649320" cy="64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458</TotalTime>
  <Words>658</Words>
  <Application>Microsoft Office PowerPoint</Application>
  <PresentationFormat>Předvádění na obrazovce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Exekutivní</vt:lpstr>
      <vt:lpstr>Akutní bolest břicha u dětí  pohled dětského chirurga </vt:lpstr>
      <vt:lpstr>NPB: rozdělení</vt:lpstr>
      <vt:lpstr>NPB: na vrozeném podkladu</vt:lpstr>
      <vt:lpstr>NPB: na vrozeném podkladu</vt:lpstr>
      <vt:lpstr>Prezentace aplikace PowerPoint</vt:lpstr>
      <vt:lpstr>Prezentace aplikace PowerPoint</vt:lpstr>
      <vt:lpstr>NPB: na vrozeném podkladu</vt:lpstr>
      <vt:lpstr>Prezentace aplikace PowerPoint</vt:lpstr>
      <vt:lpstr>Prezentace aplikace PowerPoint</vt:lpstr>
      <vt:lpstr>NPB: na vrozeném podkladu</vt:lpstr>
      <vt:lpstr>NPB: na vrozeném podkladu</vt:lpstr>
      <vt:lpstr>NPB: zánětlivé</vt:lpstr>
      <vt:lpstr>NPB: zánětlivé</vt:lpstr>
      <vt:lpstr>NPB: zánětlivé</vt:lpstr>
      <vt:lpstr>NPB: zánětlivé</vt:lpstr>
      <vt:lpstr>NPB: apendicitida</vt:lpstr>
      <vt:lpstr>NPB: ileózní</vt:lpstr>
      <vt:lpstr>NPB: krvácení do GIT</vt:lpstr>
      <vt:lpstr>Spolupráce s radiologem</vt:lpstr>
      <vt:lpstr>Spolupráce s radiologem</vt:lpstr>
      <vt:lpstr>Prezentace aplikace PowerPoint</vt:lpstr>
    </vt:vector>
  </TitlesOfParts>
  <Company>FTNi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Náhlé příhody břišní</dc:title>
  <dc:creator>milan.machart</dc:creator>
  <cp:lastModifiedBy>AVT Brno</cp:lastModifiedBy>
  <cp:revision>39</cp:revision>
  <dcterms:created xsi:type="dcterms:W3CDTF">2007-01-08T16:53:18Z</dcterms:created>
  <dcterms:modified xsi:type="dcterms:W3CDTF">2014-09-05T09:24:18Z</dcterms:modified>
</cp:coreProperties>
</file>