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359" r:id="rId2"/>
    <p:sldId id="568" r:id="rId3"/>
    <p:sldId id="569" r:id="rId4"/>
    <p:sldId id="571" r:id="rId5"/>
    <p:sldId id="582" r:id="rId6"/>
    <p:sldId id="599" r:id="rId7"/>
    <p:sldId id="597" r:id="rId8"/>
    <p:sldId id="547" r:id="rId9"/>
    <p:sldId id="554" r:id="rId10"/>
    <p:sldId id="542" r:id="rId11"/>
    <p:sldId id="545" r:id="rId12"/>
    <p:sldId id="557" r:id="rId13"/>
    <p:sldId id="588" r:id="rId14"/>
    <p:sldId id="558" r:id="rId15"/>
    <p:sldId id="555" r:id="rId16"/>
    <p:sldId id="538" r:id="rId17"/>
    <p:sldId id="602" r:id="rId18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33CC"/>
    <a:srgbClr val="0099FF"/>
    <a:srgbClr val="FFFF00"/>
    <a:srgbClr val="0000CC"/>
    <a:srgbClr val="66FFFF"/>
    <a:srgbClr val="FF66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600" autoAdjust="0"/>
    <p:restoredTop sz="93640" autoAdjust="0"/>
  </p:normalViewPr>
  <p:slideViewPr>
    <p:cSldViewPr>
      <p:cViewPr>
        <p:scale>
          <a:sx n="70" d="100"/>
          <a:sy n="70" d="100"/>
        </p:scale>
        <p:origin x="-1843" y="-3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1B9036A-D9C0-4717-ACEC-ECC025C27110}" type="datetimeFigureOut">
              <a:rPr lang="cs-CZ"/>
              <a:pPr>
                <a:defRPr/>
              </a:pPr>
              <a:t>31.8.2013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8040F8-69D9-4485-B92D-4E37DC34B6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706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1E93DA7-EBB4-49B1-AFDB-7B6B3681FA20}" type="slidenum">
              <a:rPr lang="cs-CZ" sz="1200" smtClean="0"/>
              <a:pPr/>
              <a:t>2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46B5DCD-BD03-46C1-B5F0-CA3EEB992A01}" type="slidenum">
              <a:rPr lang="cs-CZ" sz="1200" smtClean="0"/>
              <a:pPr/>
              <a:t>11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101D3BC-19E5-42BD-9D0C-F18DC57BF45C}" type="slidenum">
              <a:rPr lang="cs-CZ" sz="1200" smtClean="0"/>
              <a:pPr/>
              <a:t>12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3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BC492A-5038-44D0-A110-FC4C3EA9DF2A}" type="slidenum">
              <a:rPr lang="cs-CZ" sz="1200" smtClean="0"/>
              <a:pPr/>
              <a:t>13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E8E0FEA-68F3-4EB7-BE9B-0BC645C3A3B2}" type="slidenum">
              <a:rPr lang="cs-CZ" sz="1200" smtClean="0"/>
              <a:pPr/>
              <a:t>14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3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BC492A-5038-44D0-A110-FC4C3EA9DF2A}" type="slidenum">
              <a:rPr lang="cs-CZ" sz="1200" smtClean="0"/>
              <a:pPr/>
              <a:t>15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85BBA77-EE47-41A6-81B0-52B8383A5769}" type="slidenum">
              <a:rPr lang="cs-CZ" sz="1200" smtClean="0"/>
              <a:pPr/>
              <a:t>16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B76EEA7-D101-496F-806E-FF5929F7D713}" type="slidenum">
              <a:rPr lang="cs-CZ" sz="1200" smtClean="0"/>
              <a:pPr/>
              <a:t>17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50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5AB43C4-6821-4137-A029-BBA7FF236034}" type="slidenum">
              <a:rPr lang="cs-CZ" sz="1200" smtClean="0"/>
              <a:pPr/>
              <a:t>3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71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8E6D925-C6FF-4073-8536-A5B4ADA26A1B}" type="slidenum">
              <a:rPr lang="cs-CZ" sz="1200" smtClean="0"/>
              <a:pPr/>
              <a:t>4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B76EEA7-D101-496F-806E-FF5929F7D713}" type="slidenum">
              <a:rPr lang="cs-CZ" sz="1200" smtClean="0"/>
              <a:pPr/>
              <a:t>5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6E4E06C-A579-45A7-9449-B8EEB7F0A2A1}" type="slidenum">
              <a:rPr lang="cs-CZ" sz="1200" smtClean="0"/>
              <a:pPr/>
              <a:t>6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B76EEA7-D101-496F-806E-FF5929F7D713}" type="slidenum">
              <a:rPr lang="cs-CZ" sz="1200" smtClean="0"/>
              <a:pPr/>
              <a:t>7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6CB8467-03C6-41B4-8C93-CA00A1A952A5}" type="slidenum">
              <a:rPr lang="cs-CZ" sz="1200" smtClean="0"/>
              <a:pPr/>
              <a:t>8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A192537-71A4-43E3-9DA0-803C8E88480F}" type="slidenum">
              <a:rPr lang="cs-CZ" sz="1200" smtClean="0"/>
              <a:pPr/>
              <a:t>9</a:t>
            </a:fld>
            <a:endParaRPr lang="cs-CZ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9A06928-A02D-4685-A7C6-CF9BE6AF37A1}" type="slidenum">
              <a:rPr lang="cs-CZ" sz="1200" smtClean="0"/>
              <a:pPr/>
              <a:t>10</a:t>
            </a:fld>
            <a:endParaRPr lang="cs-CZ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66AB2-DF21-498D-B868-730150F8BE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652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5A965-421B-4262-A063-17D62ED416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08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81200-1B68-4663-AA22-1232263431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168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0BA6A-EC1E-4195-BDF1-169040B3CE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805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C0936-F524-461D-9558-1C058B61F6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2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Nadpis, 2 obsahy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65FEA-2C02-4270-96CF-9D44852FF8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476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1D3D2-ADB1-4C12-BEEB-B89BF60FEE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977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C4643-85D7-4749-A4A7-0D122F969B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5721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11155-5143-41BF-A0DB-D3E843C462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170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AE659-4E02-4E1D-9FFE-BAB90C45BE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32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31271-F092-4CFB-AB73-4D9F9F4A39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63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A6387-CD2C-4E15-AB26-A272128E2F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76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20F93-66EC-461E-AFAA-C03782F8A1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31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7E07B-89EE-47B3-B2A2-83183E6F44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997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454F5-AA85-4C49-B517-1F34A42712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30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4A095-D2AA-451D-919C-52CE577425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1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2CBF107-49B1-428A-9E35-F33004C2A5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bi.nlm.nih.gov/pubmed?term=Strohmaier%20WL%5bAuthor%5d&amp;cauthor=true&amp;cauthor_uid=18369583" TargetMode="External"/><Relationship Id="rId3" Type="http://schemas.openxmlformats.org/officeDocument/2006/relationships/hyperlink" Target="http://www.ncbi.nlm.nih.gov/pubmed?term=Franco%20A%5bAuthor%5d&amp;cauthor=true&amp;cauthor_uid=20843453" TargetMode="External"/><Relationship Id="rId7" Type="http://schemas.openxmlformats.org/officeDocument/2006/relationships/hyperlink" Target="http://www.ncbi.nlm.nih.gov/pubmed?term=Puylaert%20JB%5bAuthor%5d&amp;cauthor=true&amp;cauthor_uid=2144722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ncbi.nlm.nih.gov/pubmed?term=Puylaert%20CB%5bAuthor%5d&amp;cauthor=true&amp;cauthor_uid=21447222" TargetMode="External"/><Relationship Id="rId5" Type="http://schemas.openxmlformats.org/officeDocument/2006/relationships/hyperlink" Target="http://www.ncbi.nlm.nih.gov/pubmed?term=Alonso-Burgos%20A%5bAuthor%5d&amp;cauthor=true&amp;cauthor_uid=20843453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://www.ncbi.nlm.nih.gov/pubmed?term=Tom%C3%A1s%20M%5bAuthor%5d&amp;cauthor=true&amp;cauthor_uid=20843453" TargetMode="External"/><Relationship Id="rId9" Type="http://schemas.openxmlformats.org/officeDocument/2006/relationships/hyperlink" Target="http://www.ncbi.nlm.nih.gov/pubmed?term=Bartunek%20R%5bAuthor%5d&amp;cauthor=true&amp;cauthor_uid=1836958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1422400"/>
            <a:ext cx="7772400" cy="1935163"/>
          </a:xfrm>
        </p:spPr>
        <p:txBody>
          <a:bodyPr/>
          <a:lstStyle/>
          <a:p>
            <a:r>
              <a:rPr lang="cs-CZ" sz="6600" b="1" dirty="0" smtClean="0"/>
              <a:t>Vylučovací urografie – quo </a:t>
            </a:r>
            <a:r>
              <a:rPr lang="cs-CZ" sz="6600" b="1" dirty="0" err="1" smtClean="0"/>
              <a:t>vadis</a:t>
            </a:r>
            <a:r>
              <a:rPr lang="cs-CZ" sz="6600" b="1" dirty="0" smtClean="0"/>
              <a:t>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4365625"/>
            <a:ext cx="8424862" cy="2276475"/>
          </a:xfrm>
        </p:spPr>
        <p:txBody>
          <a:bodyPr/>
          <a:lstStyle/>
          <a:p>
            <a:pPr algn="ctr">
              <a:buFontTx/>
              <a:buNone/>
            </a:pPr>
            <a:r>
              <a:rPr lang="cs-CZ" sz="2400" smtClean="0"/>
              <a:t>V. Válek, RDK FN a LF MU v Brně</a:t>
            </a:r>
          </a:p>
          <a:p>
            <a:pPr algn="ctr">
              <a:buFontTx/>
              <a:buNone/>
            </a:pPr>
            <a:r>
              <a:rPr lang="cs-CZ" sz="2400" smtClean="0"/>
              <a:t>D. Pacík, UK FN Brno a LF MU v Brně </a:t>
            </a:r>
          </a:p>
          <a:p>
            <a:pPr algn="ctr">
              <a:buFontTx/>
              <a:buNone/>
            </a:pPr>
            <a:r>
              <a:rPr lang="cs-CZ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Zkušenosti </a:t>
            </a: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ČR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sp>
        <p:nvSpPr>
          <p:cNvPr id="1434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79388" y="1341438"/>
            <a:ext cx="8964612" cy="45797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cs-CZ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FN Brno RDK</a:t>
            </a:r>
          </a:p>
          <a:p>
            <a:pPr>
              <a:lnSpc>
                <a:spcPct val="90000"/>
              </a:lnSpc>
              <a:defRPr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 </a:t>
            </a: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souboru 400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pacientů u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50 % nebyla IVU dostatečná ke stanovení diagnózy a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muselo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doplnit CT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cs-CZ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Svitavy</a:t>
            </a:r>
          </a:p>
          <a:p>
            <a:pPr>
              <a:lnSpc>
                <a:spcPct val="90000"/>
              </a:lnSpc>
              <a:defRPr/>
            </a:pP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Poslední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roky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jsme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již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klasické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IVU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prakticky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přestal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provádět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endParaRPr lang="en-US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44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Zkušenosti z </a:t>
            </a: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ČR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60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pic>
        <p:nvPicPr>
          <p:cNvPr id="25606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144293"/>
              </p:ext>
            </p:extLst>
          </p:nvPr>
        </p:nvGraphicFramePr>
        <p:xfrm>
          <a:off x="251520" y="1268760"/>
          <a:ext cx="8820150" cy="405000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76142"/>
                <a:gridCol w="4644008"/>
              </a:tblGrid>
              <a:tr h="666792"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Počet pracovišť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104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Provádí 62</a:t>
                      </a:r>
                      <a:r>
                        <a:rPr lang="cs-CZ" sz="32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%</a:t>
                      </a:r>
                      <a:endParaRPr lang="cs-CZ" sz="3200" b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Neprovádí</a:t>
                      </a:r>
                      <a:r>
                        <a:rPr lang="cs-CZ" sz="3200" b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32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38 %</a:t>
                      </a:r>
                      <a:endParaRPr lang="cs-CZ" sz="3200" b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FN/okres/soukromník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40/45/32 za měsíc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Indikace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Urolog téměř 100 %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Popis radiolog 102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Popis urolog 2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Zajímavost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Anesteziolog u výkonu</a:t>
                      </a:r>
                    </a:p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Levnější než CT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Zkušenosti z ČR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629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pic>
        <p:nvPicPr>
          <p:cNvPr id="26630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174058"/>
              </p:ext>
            </p:extLst>
          </p:nvPr>
        </p:nvGraphicFramePr>
        <p:xfrm>
          <a:off x="323850" y="1268760"/>
          <a:ext cx="8496300" cy="49339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450170"/>
                <a:gridCol w="4046130"/>
              </a:tblGrid>
              <a:tr h="666792"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Počet pracovišť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104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Typické pracoviště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 měsíc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644909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Typický důvod proč IVU dělají</a:t>
                      </a: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Chce to urolog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Typický důvod</a:t>
                      </a:r>
                      <a:r>
                        <a:rPr lang="cs-CZ" sz="32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proč IVU nedělají</a:t>
                      </a:r>
                      <a:endParaRPr lang="cs-CZ" sz="3200" b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CT</a:t>
                      </a:r>
                      <a:r>
                        <a:rPr lang="cs-CZ" sz="32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je lepší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  <a:tr h="579102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Dávka</a:t>
                      </a:r>
                    </a:p>
                  </a:txBody>
                  <a:tcPr marL="91433" marR="91433" marT="45713" marB="45713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Skiagrafie versus skiaskopie</a:t>
                      </a:r>
                    </a:p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Počet sérií na CT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 marT="45713" marB="4571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Zkušenosti z ČR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36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pic>
        <p:nvPicPr>
          <p:cNvPr id="15366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VylUro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1196753"/>
            <a:ext cx="6846143" cy="51349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027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Porovnání IVU – CT IVU RDK FN Brno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389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pic>
        <p:nvPicPr>
          <p:cNvPr id="16390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213536"/>
              </p:ext>
            </p:extLst>
          </p:nvPr>
        </p:nvGraphicFramePr>
        <p:xfrm>
          <a:off x="684213" y="1700213"/>
          <a:ext cx="8064500" cy="37004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80290"/>
                <a:gridCol w="3384210"/>
              </a:tblGrid>
              <a:tr h="749343">
                <a:tc>
                  <a:txBody>
                    <a:bodyPr/>
                    <a:lstStyle/>
                    <a:p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Cena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</a:tr>
              <a:tr h="634609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IVU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1010 + ZUL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</a:tr>
              <a:tr h="579128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6x RTG plic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1032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</a:tr>
              <a:tr h="579128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4x páteř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724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</a:tr>
              <a:tr h="579128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6x končetiny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1296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</a:tr>
              <a:tr h="579128"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Průměr body/30</a:t>
                      </a:r>
                      <a:r>
                        <a:rPr lang="cs-CZ" sz="32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minut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1800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28" marR="9142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Porovnání IVU – CT </a:t>
            </a: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IVU RDK FN Brno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36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pic>
        <p:nvPicPr>
          <p:cNvPr id="15366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613955"/>
              </p:ext>
            </p:extLst>
          </p:nvPr>
        </p:nvGraphicFramePr>
        <p:xfrm>
          <a:off x="324296" y="1613024"/>
          <a:ext cx="8712200" cy="29816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17415"/>
                <a:gridCol w="1476608"/>
                <a:gridCol w="1222079"/>
                <a:gridCol w="1368152"/>
                <a:gridCol w="1656184"/>
                <a:gridCol w="1871762"/>
              </a:tblGrid>
              <a:tr h="622798">
                <a:tc>
                  <a:txBody>
                    <a:bodyPr/>
                    <a:lstStyle/>
                    <a:p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Délka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Popis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Cena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Dávka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Přístroj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</a:tr>
              <a:tr h="886683"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IVU</a:t>
                      </a:r>
                    </a:p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76</a:t>
                      </a:r>
                      <a:endParaRPr lang="en-US" sz="32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1/</a:t>
                      </a:r>
                    </a:p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hodina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10´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1010</a:t>
                      </a:r>
                    </a:p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+ ZUL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2,8</a:t>
                      </a:r>
                      <a:endParaRPr lang="cs-CZ" sz="3200" b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3200" b="1" u="non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mSv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Skiagraf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</a:tr>
              <a:tr h="1292024">
                <a:tc>
                  <a:txBody>
                    <a:bodyPr/>
                    <a:lstStyle/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CT</a:t>
                      </a:r>
                    </a:p>
                    <a:p>
                      <a:r>
                        <a:rPr lang="cs-CZ" sz="32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382</a:t>
                      </a: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3/</a:t>
                      </a:r>
                    </a:p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hodina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10´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2116</a:t>
                      </a:r>
                    </a:p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+ ZUL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7,3</a:t>
                      </a:r>
                      <a:endParaRPr lang="cs-CZ" sz="3200" b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3200" b="1" u="non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mSv</a:t>
                      </a:r>
                      <a:endParaRPr lang="en-US" sz="32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2" marR="91432" marT="45719" marB="45719"/>
                </a:tc>
                <a:tc>
                  <a:txBody>
                    <a:bodyPr/>
                    <a:lstStyle/>
                    <a:p>
                      <a:r>
                        <a:rPr lang="cs-CZ" sz="32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64</a:t>
                      </a:r>
                      <a:r>
                        <a:rPr lang="cs-CZ" sz="32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MDCT</a:t>
                      </a:r>
                    </a:p>
                  </a:txBody>
                  <a:tcPr marL="91432" marR="91432" marT="45719" marB="4571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179388" y="1268413"/>
            <a:ext cx="8857108" cy="1754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cs-CZ" sz="4000" b="1" dirty="0" smtClean="0"/>
              <a:t>Ano, cena a dávka může být srovnatelná, PPV, NPV, SP a SE jdou jasně ve prospěch CT</a:t>
            </a:r>
            <a:endParaRPr lang="cs-CZ" sz="4000" b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Dá se nahradit IVU CT 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vyšetřením?</a:t>
            </a:r>
            <a:endParaRPr lang="cs-CZ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2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7654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93663" y="6524625"/>
            <a:ext cx="31829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cs-CZ" sz="1800" u="sng" dirty="0" smtClean="0">
                <a:solidFill>
                  <a:srgbClr val="FFFF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Valtické kurzy 2013</a:t>
            </a:r>
            <a:endParaRPr lang="en-US" sz="1800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2995860"/>
            <a:ext cx="9144000" cy="865188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Jsou stále indikace pro 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IVU?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  <p:sp>
        <p:nvSpPr>
          <p:cNvPr id="27657" name="Rectangle 4"/>
          <p:cNvSpPr>
            <a:spLocks noChangeArrowheads="1"/>
          </p:cNvSpPr>
          <p:nvPr/>
        </p:nvSpPr>
        <p:spPr bwMode="auto">
          <a:xfrm>
            <a:off x="296863" y="3861420"/>
            <a:ext cx="85963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cs-CZ" sz="4000" b="1" dirty="0" smtClean="0"/>
              <a:t>Ne</a:t>
            </a:r>
            <a:endParaRPr lang="cs-CZ" sz="4000" b="1" dirty="0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4724400"/>
            <a:ext cx="9144000" cy="865188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je metoda 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prvé 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volby?</a:t>
            </a:r>
            <a:endParaRPr lang="cs-CZ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9" name="Rectangle 4"/>
          <p:cNvSpPr>
            <a:spLocks noChangeArrowheads="1"/>
          </p:cNvSpPr>
          <p:nvPr/>
        </p:nvSpPr>
        <p:spPr bwMode="auto">
          <a:xfrm>
            <a:off x="333375" y="5589588"/>
            <a:ext cx="8596313" cy="646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cs-CZ" sz="4000" b="1" dirty="0"/>
              <a:t>Jak kde a jak </a:t>
            </a:r>
            <a:r>
              <a:rPr lang="cs-CZ" sz="4000" b="1" dirty="0" smtClean="0"/>
              <a:t>kdy, ale CT </a:t>
            </a:r>
            <a:r>
              <a:rPr lang="cs-CZ" sz="4000" b="1" smtClean="0"/>
              <a:t>IVU vyhraje</a:t>
            </a:r>
            <a:endParaRPr lang="cs-CZ" sz="4000" b="1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107504" y="1628800"/>
            <a:ext cx="8964612" cy="3631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cs-CZ" sz="11500" b="1" dirty="0" smtClean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70650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IVU + CTU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077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09550" y="1365250"/>
            <a:ext cx="8964613" cy="589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Intravenous Urography:</a:t>
            </a:r>
          </a:p>
          <a:p>
            <a:pPr>
              <a:lnSpc>
                <a:spcPct val="90000"/>
              </a:lnSpc>
              <a:defRPr/>
            </a:pPr>
            <a: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 and Interpretation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b="1" u="sng" dirty="0"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RadioGraphics 2001; 21:799–824</a:t>
            </a:r>
            <a:endParaRPr lang="cs-CZ" sz="2800" b="1" u="sng" dirty="0">
              <a:solidFill>
                <a:schemeClr val="bg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endParaRPr lang="cs-CZ" sz="2800" b="1" u="sng" dirty="0">
              <a:solidFill>
                <a:schemeClr val="bg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Urography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b="1" u="sng" dirty="0">
                <a:solidFill>
                  <a:srgbClr val="0033CC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RadioGraphics 2004; </a:t>
            </a:r>
            <a:r>
              <a:rPr lang="en-US" sz="2800" b="1" u="sng" dirty="0" smtClean="0">
                <a:solidFill>
                  <a:srgbClr val="0033CC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24:S35–S58</a:t>
            </a:r>
            <a:endParaRPr lang="cs-CZ" sz="2800" b="1" u="sng" dirty="0" smtClean="0">
              <a:solidFill>
                <a:srgbClr val="0033CC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endParaRPr lang="cs-CZ" sz="2800" b="1" u="sng" dirty="0">
              <a:solidFill>
                <a:srgbClr val="0033CC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cs-CZ" sz="3600" b="1" dirty="0" smtClean="0"/>
              <a:t>D</a:t>
            </a:r>
            <a:r>
              <a:rPr lang="en-US" sz="3600" b="1" dirty="0" err="1" smtClean="0"/>
              <a:t>igital</a:t>
            </a:r>
            <a:r>
              <a:rPr lang="en-US" sz="3600" b="1" dirty="0" smtClean="0"/>
              <a:t> </a:t>
            </a:r>
            <a:r>
              <a:rPr lang="en-US" sz="3600" b="1" dirty="0" err="1"/>
              <a:t>tomosynthesis</a:t>
            </a:r>
            <a:r>
              <a:rPr lang="en-US" sz="3600" b="1" dirty="0"/>
              <a:t>—a new lease of life for the intravenous</a:t>
            </a:r>
            <a:r>
              <a:rPr lang="cs-CZ" sz="3600" b="1" dirty="0"/>
              <a:t> </a:t>
            </a:r>
            <a:r>
              <a:rPr lang="en-US" sz="3600" b="1" dirty="0" err="1"/>
              <a:t>urogram</a:t>
            </a:r>
            <a:r>
              <a:rPr lang="en-US" sz="3600" b="1" dirty="0"/>
              <a:t>?</a:t>
            </a:r>
          </a:p>
          <a:p>
            <a:pPr>
              <a:defRPr/>
            </a:pPr>
            <a:r>
              <a:rPr lang="en-US" sz="2800" b="1" u="sng" dirty="0">
                <a:solidFill>
                  <a:schemeClr val="bg1">
                    <a:lumMod val="20000"/>
                    <a:lumOff val="80000"/>
                  </a:schemeClr>
                </a:solidFill>
              </a:rPr>
              <a:t>The British Journal of Radiology, 84 (2011), 464–468</a:t>
            </a:r>
            <a:endParaRPr lang="cs-CZ" sz="2800" b="1" u="sng" dirty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cs-CZ" sz="2800" b="1" u="sng" dirty="0" smtClean="0">
              <a:solidFill>
                <a:srgbClr val="0033CC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endParaRPr lang="cs-CZ" sz="2800" b="1" u="sng" dirty="0">
              <a:solidFill>
                <a:srgbClr val="0033CC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9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Liuteratura</a:t>
            </a: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IVU je mrtvá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413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79388" y="1341438"/>
            <a:ext cx="8964612" cy="4140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cs-CZ" sz="3600" b="1" dirty="0"/>
              <a:t>I</a:t>
            </a:r>
            <a:r>
              <a:rPr lang="en-US" sz="3600" b="1" dirty="0" err="1"/>
              <a:t>ntravenous</a:t>
            </a:r>
            <a:r>
              <a:rPr lang="en-US" sz="3600" b="1" dirty="0"/>
              <a:t> urography is died. Long live the computerized tomography!</a:t>
            </a:r>
            <a:endParaRPr lang="cs-CZ" sz="3600" b="1" dirty="0"/>
          </a:p>
          <a:p>
            <a:pPr>
              <a:defRPr/>
            </a:pPr>
            <a:r>
              <a:rPr lang="en-US" sz="1400" u="sng" dirty="0">
                <a:hlinkClick r:id="rId3"/>
              </a:rPr>
              <a:t>Franco A</a:t>
            </a:r>
            <a:r>
              <a:rPr lang="en-US" sz="1400" dirty="0"/>
              <a:t>, </a:t>
            </a:r>
            <a:r>
              <a:rPr lang="en-US" sz="1400" u="sng" dirty="0" err="1">
                <a:hlinkClick r:id="rId4"/>
              </a:rPr>
              <a:t>Tomás</a:t>
            </a:r>
            <a:r>
              <a:rPr lang="en-US" sz="1400" u="sng" dirty="0">
                <a:hlinkClick r:id="rId4"/>
              </a:rPr>
              <a:t> M</a:t>
            </a:r>
            <a:r>
              <a:rPr lang="en-US" sz="1400" dirty="0"/>
              <a:t>, </a:t>
            </a:r>
            <a:r>
              <a:rPr lang="en-US" sz="1400" u="sng" dirty="0">
                <a:hlinkClick r:id="rId5"/>
              </a:rPr>
              <a:t>Alonso-Burgos A</a:t>
            </a:r>
            <a:r>
              <a:rPr lang="en-US" sz="1400" dirty="0"/>
              <a:t>.</a:t>
            </a:r>
            <a:r>
              <a:rPr lang="cs-CZ" sz="1400" dirty="0"/>
              <a:t> </a:t>
            </a:r>
            <a:r>
              <a:rPr lang="cs-CZ" sz="1400" u="sng" dirty="0">
                <a:solidFill>
                  <a:srgbClr val="0033CC">
                    <a:lumMod val="20000"/>
                    <a:lumOff val="80000"/>
                  </a:srgbClr>
                </a:solidFill>
                <a:latin typeface="Times New Roman"/>
              </a:rPr>
              <a:t> </a:t>
            </a:r>
            <a:r>
              <a:rPr lang="es-ES" sz="1400" dirty="0">
                <a:solidFill>
                  <a:srgbClr val="FFFFFF"/>
                </a:solidFill>
                <a:latin typeface="Times New Roman"/>
              </a:rPr>
              <a:t>Actas Urol Esp. 2010 Oct;34(9):764-74.</a:t>
            </a:r>
            <a:endParaRPr lang="cs-CZ" sz="1400" dirty="0">
              <a:solidFill>
                <a:srgbClr val="FFFFFF"/>
              </a:solidFill>
              <a:latin typeface="Times New Roman"/>
            </a:endParaRPr>
          </a:p>
          <a:p>
            <a:pPr>
              <a:defRPr/>
            </a:pPr>
            <a:endParaRPr lang="cs-CZ" sz="1400" dirty="0">
              <a:solidFill>
                <a:srgbClr val="FFFFFF"/>
              </a:solidFill>
              <a:latin typeface="Times New Roman"/>
            </a:endParaRPr>
          </a:p>
          <a:p>
            <a:pPr>
              <a:lnSpc>
                <a:spcPct val="90000"/>
              </a:lnSpc>
              <a:defRPr/>
            </a:pPr>
            <a:r>
              <a:rPr lang="en-US" sz="3600" b="1" dirty="0"/>
              <a:t>Radiological examinations that have disappeared.</a:t>
            </a:r>
          </a:p>
          <a:p>
            <a:pPr>
              <a:defRPr/>
            </a:pPr>
            <a:r>
              <a:rPr lang="en-US" sz="1400" u="sng" dirty="0" err="1">
                <a:hlinkClick r:id="rId6"/>
              </a:rPr>
              <a:t>Puylaert</a:t>
            </a:r>
            <a:r>
              <a:rPr lang="en-US" sz="1400" u="sng" dirty="0">
                <a:hlinkClick r:id="rId6"/>
              </a:rPr>
              <a:t> CB</a:t>
            </a:r>
            <a:r>
              <a:rPr lang="en-US" sz="1400" dirty="0"/>
              <a:t>, </a:t>
            </a:r>
            <a:r>
              <a:rPr lang="en-US" sz="1400" u="sng" dirty="0" err="1">
                <a:hlinkClick r:id="rId7"/>
              </a:rPr>
              <a:t>Puylaert</a:t>
            </a:r>
            <a:r>
              <a:rPr lang="en-US" sz="1400" u="sng" dirty="0">
                <a:hlinkClick r:id="rId7"/>
              </a:rPr>
              <a:t> JB</a:t>
            </a:r>
            <a:r>
              <a:rPr lang="en-US" sz="1400" dirty="0"/>
              <a:t>.</a:t>
            </a:r>
            <a:r>
              <a:rPr lang="cs-CZ" sz="1400" dirty="0"/>
              <a:t> </a:t>
            </a:r>
            <a:r>
              <a:rPr lang="cs-CZ" sz="1400" dirty="0" err="1">
                <a:solidFill>
                  <a:srgbClr val="FFFFFF"/>
                </a:solidFill>
                <a:latin typeface="Times New Roman"/>
              </a:rPr>
              <a:t>Ned</a:t>
            </a:r>
            <a:r>
              <a:rPr lang="cs-CZ" sz="1400" dirty="0">
                <a:solidFill>
                  <a:srgbClr val="FFFFFF"/>
                </a:solidFill>
                <a:latin typeface="Times New Roman"/>
              </a:rPr>
              <a:t> </a:t>
            </a:r>
            <a:r>
              <a:rPr lang="cs-CZ" sz="1400" dirty="0" err="1">
                <a:solidFill>
                  <a:srgbClr val="FFFFFF"/>
                </a:solidFill>
                <a:latin typeface="Times New Roman"/>
              </a:rPr>
              <a:t>Tijdschr</a:t>
            </a:r>
            <a:r>
              <a:rPr lang="cs-CZ" sz="1400" dirty="0">
                <a:solidFill>
                  <a:srgbClr val="FFFFFF"/>
                </a:solidFill>
                <a:latin typeface="Times New Roman"/>
              </a:rPr>
              <a:t> </a:t>
            </a:r>
            <a:r>
              <a:rPr lang="cs-CZ" sz="1400" dirty="0" err="1">
                <a:solidFill>
                  <a:srgbClr val="FFFFFF"/>
                </a:solidFill>
                <a:latin typeface="Times New Roman"/>
              </a:rPr>
              <a:t>Geneeskd</a:t>
            </a:r>
            <a:r>
              <a:rPr lang="cs-CZ" sz="1400" dirty="0">
                <a:solidFill>
                  <a:srgbClr val="FFFFFF"/>
                </a:solidFill>
                <a:latin typeface="Times New Roman"/>
              </a:rPr>
              <a:t>. 2011;155:A2985.</a:t>
            </a:r>
          </a:p>
          <a:p>
            <a:pPr>
              <a:defRPr/>
            </a:pPr>
            <a:endParaRPr lang="cs-CZ" sz="1400" dirty="0">
              <a:solidFill>
                <a:srgbClr val="FFFFFF"/>
              </a:solidFill>
              <a:latin typeface="Times New Roman"/>
            </a:endParaRPr>
          </a:p>
          <a:p>
            <a:pPr>
              <a:lnSpc>
                <a:spcPct val="90000"/>
              </a:lnSpc>
              <a:defRPr/>
            </a:pPr>
            <a:r>
              <a:rPr lang="en-US" sz="3600" b="1" dirty="0"/>
              <a:t>Diagnostic imaging--the end of intravenous urography?</a:t>
            </a:r>
            <a:endParaRPr lang="cs-CZ" sz="3600" b="1" dirty="0"/>
          </a:p>
          <a:p>
            <a:pPr>
              <a:lnSpc>
                <a:spcPct val="90000"/>
              </a:lnSpc>
              <a:defRPr/>
            </a:pPr>
            <a:r>
              <a:rPr lang="en-US" sz="1400" u="sng" dirty="0" err="1">
                <a:hlinkClick r:id="rId8"/>
              </a:rPr>
              <a:t>Strohmaier</a:t>
            </a:r>
            <a:r>
              <a:rPr lang="en-US" sz="1400" u="sng" dirty="0">
                <a:hlinkClick r:id="rId8"/>
              </a:rPr>
              <a:t> WL</a:t>
            </a:r>
            <a:r>
              <a:rPr lang="en-US" sz="1400" dirty="0"/>
              <a:t>, </a:t>
            </a:r>
            <a:r>
              <a:rPr lang="en-US" sz="1400" u="sng" dirty="0" err="1">
                <a:hlinkClick r:id="rId9"/>
              </a:rPr>
              <a:t>Bartunek</a:t>
            </a:r>
            <a:r>
              <a:rPr lang="en-US" sz="1400" u="sng" dirty="0">
                <a:hlinkClick r:id="rId9"/>
              </a:rPr>
              <a:t> R</a:t>
            </a:r>
            <a:r>
              <a:rPr lang="en-US" sz="1400" dirty="0"/>
              <a:t>.</a:t>
            </a:r>
            <a:r>
              <a:rPr lang="cs-CZ" sz="1400" dirty="0"/>
              <a:t> </a:t>
            </a:r>
            <a:r>
              <a:rPr lang="en-US" sz="1400" dirty="0" err="1">
                <a:solidFill>
                  <a:srgbClr val="FFFFFF"/>
                </a:solidFill>
                <a:latin typeface="Times New Roman"/>
              </a:rPr>
              <a:t>Urologe</a:t>
            </a:r>
            <a:r>
              <a:rPr lang="en-US" sz="1400" dirty="0">
                <a:solidFill>
                  <a:srgbClr val="FFFFFF"/>
                </a:solidFill>
                <a:latin typeface="Times New Roman"/>
              </a:rPr>
              <a:t> A. 2008 May;47(5):556, 558-62.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5" name="Picture 10" descr="spectrum scale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50825" y="404664"/>
            <a:ext cx="8728075" cy="5616575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>
              <a:defRPr/>
            </a:pPr>
            <a:r>
              <a:rPr lang="cs-CZ" sz="3600" b="1" dirty="0" smtClean="0">
                <a:solidFill>
                  <a:srgbClr val="FFFF06"/>
                </a:solidFill>
              </a:rPr>
              <a:t>Pro diagnostiku nemocných s akutní bolestí zad je</a:t>
            </a:r>
            <a:r>
              <a:rPr lang="en-US" sz="3600" b="1" dirty="0" smtClean="0">
                <a:solidFill>
                  <a:srgbClr val="FFFF06"/>
                </a:solidFill>
              </a:rPr>
              <a:t>,</a:t>
            </a:r>
            <a:r>
              <a:rPr lang="cs-CZ" sz="3600" b="1" dirty="0" smtClean="0">
                <a:solidFill>
                  <a:srgbClr val="FFFF06"/>
                </a:solidFill>
              </a:rPr>
              <a:t> nativní MDCT vyšetření nejpřesnější metoda. </a:t>
            </a:r>
            <a:endParaRPr lang="en-US" sz="3600" b="1" dirty="0">
              <a:solidFill>
                <a:srgbClr val="FFFF06"/>
              </a:solidFill>
            </a:endParaRPr>
          </a:p>
          <a:p>
            <a:pPr>
              <a:defRPr/>
            </a:pPr>
            <a:r>
              <a:rPr lang="cs-CZ" sz="3600" b="1" dirty="0" smtClean="0">
                <a:solidFill>
                  <a:srgbClr val="FFFF06"/>
                </a:solidFill>
              </a:rPr>
              <a:t>V současné době ale </a:t>
            </a:r>
            <a:r>
              <a:rPr lang="cs-CZ" sz="3600" b="1" dirty="0" err="1" smtClean="0">
                <a:solidFill>
                  <a:srgbClr val="FFFF06"/>
                </a:solidFill>
              </a:rPr>
              <a:t>dopročujeme</a:t>
            </a:r>
            <a:r>
              <a:rPr lang="cs-CZ" sz="3600" b="1" dirty="0" smtClean="0">
                <a:solidFill>
                  <a:srgbClr val="FFFF06"/>
                </a:solidFill>
              </a:rPr>
              <a:t> ultrazvuk jako metodu prvé volby. V závislosti na dostupnosti je IVU či CT jeho možná alternativa.</a:t>
            </a:r>
          </a:p>
          <a:p>
            <a:pPr>
              <a:defRPr/>
            </a:pPr>
            <a:endParaRPr lang="cs-CZ" sz="3400" b="1" dirty="0">
              <a:solidFill>
                <a:srgbClr val="FFFF06"/>
              </a:solidFill>
            </a:endParaRPr>
          </a:p>
          <a:p>
            <a:pPr>
              <a:defRPr/>
            </a:pPr>
            <a:endParaRPr lang="cs-CZ" sz="3400" b="1" dirty="0">
              <a:solidFill>
                <a:srgbClr val="FFFF06"/>
              </a:solidFill>
            </a:endParaRPr>
          </a:p>
          <a:p>
            <a:pPr lvl="0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FFFFFF"/>
                </a:solidFill>
              </a:rPr>
              <a:t>Diagnostic imaging--the end of intravenous urography?</a:t>
            </a:r>
            <a:endParaRPr lang="cs-CZ" sz="2000" b="1" dirty="0">
              <a:solidFill>
                <a:srgbClr val="FFFFFF"/>
              </a:solidFill>
            </a:endParaRPr>
          </a:p>
          <a:p>
            <a:pPr lvl="0">
              <a:lnSpc>
                <a:spcPct val="90000"/>
              </a:lnSpc>
              <a:defRPr/>
            </a:pPr>
            <a:r>
              <a:rPr lang="en-US" sz="2000" b="1" u="sng" dirty="0" err="1">
                <a:solidFill>
                  <a:srgbClr val="FFFFFF"/>
                </a:solidFill>
                <a:hlinkClick r:id="rId8"/>
              </a:rPr>
              <a:t>Strohmaier</a:t>
            </a:r>
            <a:r>
              <a:rPr lang="en-US" sz="2000" b="1" u="sng" dirty="0">
                <a:solidFill>
                  <a:srgbClr val="FFFFFF"/>
                </a:solidFill>
                <a:hlinkClick r:id="rId8"/>
              </a:rPr>
              <a:t> WL</a:t>
            </a:r>
            <a:r>
              <a:rPr lang="en-US" sz="2000" b="1" dirty="0">
                <a:solidFill>
                  <a:srgbClr val="FFFFFF"/>
                </a:solidFill>
              </a:rPr>
              <a:t>, </a:t>
            </a:r>
            <a:r>
              <a:rPr lang="en-US" sz="2000" b="1" u="sng" dirty="0" err="1">
                <a:solidFill>
                  <a:srgbClr val="FFFFFF"/>
                </a:solidFill>
                <a:hlinkClick r:id="rId9"/>
              </a:rPr>
              <a:t>Bartunek</a:t>
            </a:r>
            <a:r>
              <a:rPr lang="en-US" sz="2000" b="1" u="sng" dirty="0">
                <a:solidFill>
                  <a:srgbClr val="FFFFFF"/>
                </a:solidFill>
                <a:hlinkClick r:id="rId9"/>
              </a:rPr>
              <a:t> R</a:t>
            </a:r>
            <a:r>
              <a:rPr lang="en-US" sz="2000" b="1" dirty="0">
                <a:solidFill>
                  <a:srgbClr val="FFFFFF"/>
                </a:solidFill>
              </a:rPr>
              <a:t>.</a:t>
            </a:r>
            <a:r>
              <a:rPr lang="cs-CZ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Times New Roman"/>
              </a:rPr>
              <a:t>Urologe</a:t>
            </a:r>
            <a:r>
              <a:rPr lang="en-US" sz="2000" b="1" dirty="0">
                <a:solidFill>
                  <a:srgbClr val="FFFFFF"/>
                </a:solidFill>
                <a:latin typeface="Times New Roman"/>
              </a:rPr>
              <a:t> A. 2008 May;47(5):556, 558-62</a:t>
            </a:r>
            <a:r>
              <a:rPr lang="en-US" sz="1600" b="1" dirty="0">
                <a:solidFill>
                  <a:srgbClr val="FFFFFF"/>
                </a:solidFill>
                <a:latin typeface="Times New Roman"/>
              </a:rPr>
              <a:t>.</a:t>
            </a:r>
            <a:endParaRPr lang="cs-CZ" sz="1600" b="1" dirty="0">
              <a:solidFill>
                <a:srgbClr val="FFFFFF"/>
              </a:solidFill>
              <a:latin typeface="Times New Roman"/>
            </a:endParaRPr>
          </a:p>
          <a:p>
            <a:pPr marL="457200" indent="-457200">
              <a:defRPr/>
            </a:pPr>
            <a:endParaRPr lang="en-US" sz="3400" b="1" dirty="0">
              <a:solidFill>
                <a:srgbClr val="FFFF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79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IVU a děti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461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pic>
        <p:nvPicPr>
          <p:cNvPr id="19463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9042400" cy="454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ál 1"/>
          <p:cNvSpPr/>
          <p:nvPr/>
        </p:nvSpPr>
        <p:spPr bwMode="auto">
          <a:xfrm>
            <a:off x="1979712" y="4763020"/>
            <a:ext cx="7488832" cy="1114251"/>
          </a:xfrm>
          <a:prstGeom prst="ellipse">
            <a:avLst/>
          </a:prstGeom>
          <a:noFill/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57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Literatura – </a:t>
            </a:r>
            <a:r>
              <a:rPr lang="cs-CZ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metaanalýza</a:t>
            </a: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litiáza 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557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79388" y="1341438"/>
            <a:ext cx="8964612" cy="40380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b="1" dirty="0"/>
              <a:t>Do </a:t>
            </a:r>
            <a:r>
              <a:rPr lang="en-US" sz="3200" b="1" dirty="0" err="1"/>
              <a:t>roku</a:t>
            </a:r>
            <a:r>
              <a:rPr lang="en-US" sz="3200" b="1" dirty="0"/>
              <a:t> 2012 1081 </a:t>
            </a:r>
            <a:r>
              <a:rPr lang="en-US" sz="3200" b="1" dirty="0" err="1" smtClean="0"/>
              <a:t>článků</a:t>
            </a:r>
            <a:r>
              <a:rPr lang="cs-CZ" sz="3200" b="1" dirty="0" smtClean="0"/>
              <a:t>.</a:t>
            </a:r>
            <a:endParaRPr lang="en-US" sz="3200" b="1" dirty="0"/>
          </a:p>
          <a:p>
            <a:r>
              <a:rPr lang="en-US" sz="3200" b="1" dirty="0" smtClean="0"/>
              <a:t>9 </a:t>
            </a:r>
            <a:r>
              <a:rPr lang="en-US" sz="3200" b="1" dirty="0" err="1"/>
              <a:t>přímé</a:t>
            </a:r>
            <a:r>
              <a:rPr lang="en-US" sz="3200" b="1" dirty="0"/>
              <a:t> </a:t>
            </a:r>
            <a:r>
              <a:rPr lang="en-US" sz="3200" b="1" dirty="0" err="1"/>
              <a:t>srovnání</a:t>
            </a:r>
            <a:r>
              <a:rPr lang="en-US" sz="3200" b="1" dirty="0"/>
              <a:t>, </a:t>
            </a:r>
            <a:r>
              <a:rPr lang="en-US" sz="3200" b="1" dirty="0" smtClean="0"/>
              <a:t>1</a:t>
            </a:r>
            <a:r>
              <a:rPr lang="cs-CZ" sz="3200" b="1" dirty="0" smtClean="0"/>
              <a:t> </a:t>
            </a:r>
            <a:r>
              <a:rPr lang="en-US" sz="3200" b="1" dirty="0" err="1" smtClean="0"/>
              <a:t>metaanalýza</a:t>
            </a:r>
            <a:r>
              <a:rPr lang="en-US" sz="3200" b="1" dirty="0" smtClean="0"/>
              <a:t> </a:t>
            </a:r>
            <a:endParaRPr lang="cs-CZ" sz="3200" b="1" dirty="0" smtClean="0"/>
          </a:p>
          <a:p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/>
              <a:t>CT </a:t>
            </a:r>
            <a:r>
              <a:rPr lang="en-US" sz="3200" b="1" dirty="0" err="1"/>
              <a:t>má</a:t>
            </a:r>
            <a:r>
              <a:rPr lang="en-US" sz="3200" b="1" dirty="0"/>
              <a:t> </a:t>
            </a:r>
            <a:r>
              <a:rPr lang="en-US" sz="3200" b="1" dirty="0" err="1"/>
              <a:t>lepší</a:t>
            </a:r>
            <a:r>
              <a:rPr lang="en-US" sz="3200" b="1" dirty="0"/>
              <a:t> </a:t>
            </a:r>
            <a:r>
              <a:rPr lang="en-US" sz="3200" b="1" dirty="0" err="1"/>
              <a:t>senzitivitu</a:t>
            </a:r>
            <a:r>
              <a:rPr lang="en-US" sz="3200" b="1" dirty="0"/>
              <a:t> </a:t>
            </a:r>
            <a:r>
              <a:rPr lang="en-US" sz="3200" b="1" dirty="0" err="1"/>
              <a:t>i</a:t>
            </a:r>
            <a:r>
              <a:rPr lang="en-US" sz="3200" b="1" dirty="0"/>
              <a:t> </a:t>
            </a:r>
            <a:r>
              <a:rPr lang="en-US" sz="3200" b="1" dirty="0" err="1"/>
              <a:t>specificitu</a:t>
            </a:r>
            <a:r>
              <a:rPr lang="en-US" sz="3200" b="1" dirty="0"/>
              <a:t> </a:t>
            </a:r>
            <a:r>
              <a:rPr lang="en-US" sz="3200" b="1" dirty="0" err="1"/>
              <a:t>než</a:t>
            </a:r>
            <a:r>
              <a:rPr lang="en-US" sz="3200" b="1" dirty="0"/>
              <a:t> IVU.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CT </a:t>
            </a:r>
            <a:r>
              <a:rPr lang="en-US" sz="3200" b="1" dirty="0" err="1"/>
              <a:t>trvá</a:t>
            </a:r>
            <a:r>
              <a:rPr lang="en-US" sz="3200" b="1" dirty="0"/>
              <a:t> </a:t>
            </a:r>
            <a:r>
              <a:rPr lang="en-US" sz="3200" b="1" dirty="0" err="1"/>
              <a:t>kratší</a:t>
            </a:r>
            <a:r>
              <a:rPr lang="en-US" sz="3200" b="1" dirty="0"/>
              <a:t> </a:t>
            </a:r>
            <a:r>
              <a:rPr lang="en-US" sz="3200" b="1" dirty="0" err="1"/>
              <a:t>dobu</a:t>
            </a:r>
            <a:r>
              <a:rPr lang="en-US" sz="3200" b="1" dirty="0"/>
              <a:t>, </a:t>
            </a:r>
            <a:r>
              <a:rPr lang="en-US" sz="3200" b="1" dirty="0" err="1"/>
              <a:t>odhalí</a:t>
            </a:r>
            <a:r>
              <a:rPr lang="en-US" sz="3200" b="1" dirty="0"/>
              <a:t> </a:t>
            </a:r>
            <a:r>
              <a:rPr lang="en-US" sz="3200" b="1" dirty="0" err="1" smtClean="0"/>
              <a:t>alternativní</a:t>
            </a:r>
            <a:r>
              <a:rPr lang="cs-CZ" sz="3200" b="1" dirty="0" smtClean="0"/>
              <a:t> </a:t>
            </a:r>
            <a:r>
              <a:rPr lang="en-US" sz="3200" b="1" dirty="0" err="1" smtClean="0"/>
              <a:t>diagnózy</a:t>
            </a:r>
            <a:r>
              <a:rPr lang="en-US" sz="3200" b="1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/>
              <a:t>CT </a:t>
            </a:r>
            <a:r>
              <a:rPr lang="en-US" sz="3200" b="1" dirty="0"/>
              <a:t>je ale </a:t>
            </a:r>
            <a:r>
              <a:rPr lang="en-US" sz="3200" b="1" dirty="0" err="1"/>
              <a:t>dražší</a:t>
            </a:r>
            <a:r>
              <a:rPr lang="en-US" sz="3200" b="1" dirty="0"/>
              <a:t>, </a:t>
            </a:r>
            <a:r>
              <a:rPr lang="en-US" sz="3200" b="1" dirty="0" err="1" smtClean="0"/>
              <a:t>dávk</a:t>
            </a:r>
            <a:r>
              <a:rPr lang="cs-CZ" sz="3200" b="1" dirty="0" smtClean="0"/>
              <a:t>a</a:t>
            </a:r>
            <a:r>
              <a:rPr lang="en-US" sz="3200" b="1" dirty="0" smtClean="0"/>
              <a:t> </a:t>
            </a:r>
            <a:r>
              <a:rPr lang="cs-CZ" sz="3200" b="1" dirty="0" smtClean="0"/>
              <a:t>vyšší </a:t>
            </a:r>
            <a:r>
              <a:rPr lang="en-US" sz="3200" b="1" dirty="0" err="1" smtClean="0"/>
              <a:t>než</a:t>
            </a:r>
            <a:r>
              <a:rPr lang="en-US" sz="3200" b="1" dirty="0" smtClean="0"/>
              <a:t> </a:t>
            </a:r>
            <a:r>
              <a:rPr lang="cs-CZ" sz="3200" b="1" dirty="0" smtClean="0"/>
              <a:t>u </a:t>
            </a:r>
            <a:r>
              <a:rPr lang="en-US" sz="3200" b="1" dirty="0" smtClean="0"/>
              <a:t>IVU</a:t>
            </a:r>
            <a:r>
              <a:rPr lang="en-US" sz="3200" b="1" dirty="0"/>
              <a:t>. </a:t>
            </a:r>
          </a:p>
          <a:p>
            <a:pPr>
              <a:lnSpc>
                <a:spcPct val="90000"/>
              </a:lnSpc>
              <a:defRPr/>
            </a:pPr>
            <a:endParaRPr lang="cs-CZ" sz="3600" b="1" dirty="0"/>
          </a:p>
        </p:txBody>
      </p:sp>
      <p:pic>
        <p:nvPicPr>
          <p:cNvPr id="23559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7324" y="5949280"/>
            <a:ext cx="89566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b="1" dirty="0" err="1">
                <a:solidFill>
                  <a:schemeClr val="bg1">
                    <a:lumMod val="40000"/>
                    <a:lumOff val="60000"/>
                  </a:schemeClr>
                </a:solidFill>
                <a:latin typeface="Arial Narrow" pitchFamily="34" charset="0"/>
              </a:rPr>
              <a:t>Emerg</a:t>
            </a:r>
            <a:r>
              <a:rPr lang="cs-CZ" sz="1600" b="1" dirty="0">
                <a:solidFill>
                  <a:schemeClr val="bg1">
                    <a:lumMod val="40000"/>
                    <a:lumOff val="60000"/>
                  </a:schemeClr>
                </a:solidFill>
                <a:latin typeface="Arial Narrow" pitchFamily="34" charset="0"/>
              </a:rPr>
              <a:t> Med J 2009 26: 359-360</a:t>
            </a:r>
          </a:p>
        </p:txBody>
      </p:sp>
    </p:spTree>
    <p:extLst>
      <p:ext uri="{BB962C8B-B14F-4D97-AF65-F5344CB8AC3E}">
        <p14:creationId xmlns:p14="http://schemas.microsoft.com/office/powerpoint/2010/main" val="397406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Guidelines European Association of Urology  2011 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sp>
        <p:nvSpPr>
          <p:cNvPr id="9222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79388" y="1341438"/>
            <a:ext cx="8964612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diagnostických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doporučeních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uváděna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MDCT urography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stejně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toto vyšetření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doporučen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sledování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těchto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pacientů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Rovněž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pacientů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nádory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močového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měchýře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vesměs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uváděna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diagnostická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MDCT urography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24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0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107504" y="2060848"/>
            <a:ext cx="89646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cs-CZ" sz="8000" b="1" dirty="0" smtClean="0"/>
              <a:t>Situace v ČR</a:t>
            </a:r>
          </a:p>
        </p:txBody>
      </p:sp>
    </p:spTree>
    <p:extLst>
      <p:ext uri="{BB962C8B-B14F-4D97-AF65-F5344CB8AC3E}">
        <p14:creationId xmlns:p14="http://schemas.microsoft.com/office/powerpoint/2010/main" val="277078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Konsenzuální doporučené postupy v </a:t>
            </a:r>
            <a:r>
              <a:rPr lang="cs-CZ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uroonkologii</a:t>
            </a: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2009 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sp>
        <p:nvSpPr>
          <p:cNvPr id="4102" name="Rectangle 14"/>
          <p:cNvSpPr>
            <a:spLocks noChangeArrowheads="1"/>
          </p:cNvSpPr>
          <p:nvPr/>
        </p:nvSpPr>
        <p:spPr bwMode="auto">
          <a:xfrm>
            <a:off x="142875" y="5805488"/>
            <a:ext cx="9109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1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Babjuk</a:t>
            </a:r>
            <a:r>
              <a:rPr lang="cs-CZ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Matoušková </a:t>
            </a:r>
          </a:p>
          <a:p>
            <a: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1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Fínek</a:t>
            </a:r>
            <a:r>
              <a:rPr lang="cs-CZ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cs-CZ" sz="1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Petruželka</a:t>
            </a:r>
            <a:r>
              <a:rPr lang="cs-CZ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al, </a:t>
            </a:r>
            <a:r>
              <a:rPr lang="cs-CZ" sz="1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Galen</a:t>
            </a:r>
            <a:r>
              <a:rPr lang="cs-CZ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2009: Konsenzuální doporučené postupy v </a:t>
            </a:r>
            <a:r>
              <a:rPr lang="cs-CZ" sz="1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uroonkologii</a:t>
            </a:r>
            <a:r>
              <a:rPr lang="cs-CZ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2009 </a:t>
            </a:r>
            <a:endParaRPr lang="en-GB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79388" y="1196975"/>
            <a:ext cx="8964612" cy="3046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apitol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a: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Zhoubné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nádory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ledvinné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pánvičky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močovodu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odstavci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Diagnostický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uvedeno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en-US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vylučovací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urografie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IVU) je </a:t>
            </a:r>
            <a:r>
              <a:rPr lang="en-US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vyšetřovací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metodou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je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uvedena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hned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klinickém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laboratorním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vyšetření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5128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Min. zdravotnictví, 2003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sp>
        <p:nvSpPr>
          <p:cNvPr id="10246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2013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79388" y="1341438"/>
            <a:ext cx="8964612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Indikace IVU (věstník Min. zdravotnictví, 2003)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hematurie (mikro i </a:t>
            </a:r>
            <a:r>
              <a:rPr lang="cs-CZ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makrohematurie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ledvinová kolika, bolesti v bederní krajině</a:t>
            </a:r>
          </a:p>
          <a:p>
            <a:pPr>
              <a:defRPr/>
            </a:pP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Typická efektivní dávka je zde pro CT vyšší než pro IVU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8" name="Picture 10" descr="spectrum sc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33CC"/>
      </a:dk2>
      <a:lt2>
        <a:srgbClr val="FFFF00"/>
      </a:lt2>
      <a:accent1>
        <a:srgbClr val="FF0000"/>
      </a:accent1>
      <a:accent2>
        <a:srgbClr val="CC00CC"/>
      </a:accent2>
      <a:accent3>
        <a:srgbClr val="AAADE2"/>
      </a:accent3>
      <a:accent4>
        <a:srgbClr val="DADADA"/>
      </a:accent4>
      <a:accent5>
        <a:srgbClr val="FFAAAA"/>
      </a:accent5>
      <a:accent6>
        <a:srgbClr val="B900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33CC"/>
        </a:dk2>
        <a:lt2>
          <a:srgbClr val="FFFF00"/>
        </a:lt2>
        <a:accent1>
          <a:srgbClr val="FF0000"/>
        </a:accent1>
        <a:accent2>
          <a:srgbClr val="CC00CC"/>
        </a:accent2>
        <a:accent3>
          <a:srgbClr val="AAADE2"/>
        </a:accent3>
        <a:accent4>
          <a:srgbClr val="DADADA"/>
        </a:accent4>
        <a:accent5>
          <a:srgbClr val="FFAAAA"/>
        </a:accent5>
        <a:accent6>
          <a:srgbClr val="B900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13544</TotalTime>
  <Words>714</Words>
  <Application>Microsoft Office PowerPoint</Application>
  <PresentationFormat>Předvádění na obrazovce (4:3)</PresentationFormat>
  <Paragraphs>166</Paragraphs>
  <Slides>17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Default Design</vt:lpstr>
      <vt:lpstr>Vylučovací urografie – quo vadis?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FN U sv. Anny v Brně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Multimodal management of hilar cholangiocarcinoma</dc:title>
  <dc:creator>Vlastimil Válek</dc:creator>
  <cp:lastModifiedBy>LATITUDE</cp:lastModifiedBy>
  <cp:revision>255</cp:revision>
  <dcterms:created xsi:type="dcterms:W3CDTF">2004-03-16T09:29:34Z</dcterms:created>
  <dcterms:modified xsi:type="dcterms:W3CDTF">2013-09-01T05:31:42Z</dcterms:modified>
</cp:coreProperties>
</file>