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6"/>
  </p:notesMasterIdLst>
  <p:sldIdLst>
    <p:sldId id="509" r:id="rId2"/>
    <p:sldId id="820" r:id="rId3"/>
    <p:sldId id="822" r:id="rId4"/>
    <p:sldId id="825" r:id="rId5"/>
    <p:sldId id="921" r:id="rId6"/>
    <p:sldId id="830" r:id="rId7"/>
    <p:sldId id="821" r:id="rId8"/>
    <p:sldId id="939" r:id="rId9"/>
    <p:sldId id="938" r:id="rId10"/>
    <p:sldId id="940" r:id="rId11"/>
    <p:sldId id="838" r:id="rId12"/>
    <p:sldId id="941" r:id="rId13"/>
    <p:sldId id="936" r:id="rId14"/>
    <p:sldId id="942" r:id="rId15"/>
    <p:sldId id="943" r:id="rId16"/>
    <p:sldId id="944" r:id="rId17"/>
    <p:sldId id="928" r:id="rId18"/>
    <p:sldId id="926" r:id="rId19"/>
    <p:sldId id="927" r:id="rId20"/>
    <p:sldId id="848" r:id="rId21"/>
    <p:sldId id="843" r:id="rId22"/>
    <p:sldId id="849" r:id="rId23"/>
    <p:sldId id="855" r:id="rId24"/>
    <p:sldId id="920" r:id="rId25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3333CC"/>
    <a:srgbClr val="0000CC"/>
    <a:srgbClr val="66FFFF"/>
    <a:srgbClr val="FF66FF"/>
    <a:srgbClr val="9999FF"/>
    <a:srgbClr val="33CC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řední styl 3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600" autoAdjust="0"/>
    <p:restoredTop sz="94700" autoAdjust="0"/>
  </p:normalViewPr>
  <p:slideViewPr>
    <p:cSldViewPr>
      <p:cViewPr>
        <p:scale>
          <a:sx n="80" d="100"/>
          <a:sy n="80" d="100"/>
        </p:scale>
        <p:origin x="-246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24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7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1.xml"/><Relationship Id="rId13" Type="http://schemas.openxmlformats.org/officeDocument/2006/relationships/slide" Target="slides/slide16.xml"/><Relationship Id="rId18" Type="http://schemas.openxmlformats.org/officeDocument/2006/relationships/slide" Target="slides/slide21.xml"/><Relationship Id="rId3" Type="http://schemas.openxmlformats.org/officeDocument/2006/relationships/slide" Target="slides/slide4.xml"/><Relationship Id="rId7" Type="http://schemas.openxmlformats.org/officeDocument/2006/relationships/slide" Target="slides/slide10.xml"/><Relationship Id="rId12" Type="http://schemas.openxmlformats.org/officeDocument/2006/relationships/slide" Target="slides/slide15.xml"/><Relationship Id="rId17" Type="http://schemas.openxmlformats.org/officeDocument/2006/relationships/slide" Target="slides/slide20.xml"/><Relationship Id="rId2" Type="http://schemas.openxmlformats.org/officeDocument/2006/relationships/slide" Target="slides/slide3.xml"/><Relationship Id="rId16" Type="http://schemas.openxmlformats.org/officeDocument/2006/relationships/slide" Target="slides/slide19.xml"/><Relationship Id="rId20" Type="http://schemas.openxmlformats.org/officeDocument/2006/relationships/slide" Target="slides/slide23.xml"/><Relationship Id="rId1" Type="http://schemas.openxmlformats.org/officeDocument/2006/relationships/slide" Target="slides/slide2.xml"/><Relationship Id="rId6" Type="http://schemas.openxmlformats.org/officeDocument/2006/relationships/slide" Target="slides/slide9.xml"/><Relationship Id="rId11" Type="http://schemas.openxmlformats.org/officeDocument/2006/relationships/slide" Target="slides/slide14.xml"/><Relationship Id="rId5" Type="http://schemas.openxmlformats.org/officeDocument/2006/relationships/slide" Target="slides/slide8.xml"/><Relationship Id="rId15" Type="http://schemas.openxmlformats.org/officeDocument/2006/relationships/slide" Target="slides/slide18.xml"/><Relationship Id="rId10" Type="http://schemas.openxmlformats.org/officeDocument/2006/relationships/slide" Target="slides/slide13.xml"/><Relationship Id="rId19" Type="http://schemas.openxmlformats.org/officeDocument/2006/relationships/slide" Target="slides/slide22.xml"/><Relationship Id="rId4" Type="http://schemas.openxmlformats.org/officeDocument/2006/relationships/slide" Target="slides/slide6.xml"/><Relationship Id="rId9" Type="http://schemas.openxmlformats.org/officeDocument/2006/relationships/slide" Target="slides/slide12.xml"/><Relationship Id="rId14" Type="http://schemas.openxmlformats.org/officeDocument/2006/relationships/slide" Target="slides/slide1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35F618E-58AC-496D-A390-F89F796DD5C6}" type="datetimeFigureOut">
              <a:rPr lang="cs-CZ"/>
              <a:pPr>
                <a:defRPr/>
              </a:pPr>
              <a:t>6.9.2013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A2983A3-17EF-4705-8F9E-6FC710D4A9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01962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C27C6-C257-4238-95BC-79B4F0814634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FBC54-C915-41E9-A70A-8AF7060A6552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FBC54-C915-41E9-A70A-8AF7060A6552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C27C6-C257-4238-95BC-79B4F0814634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FBC54-C915-41E9-A70A-8AF7060A6552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FBC54-C915-41E9-A70A-8AF7060A6552}" type="slidenum">
              <a:rPr lang="cs-CZ" smtClean="0"/>
              <a:pPr/>
              <a:t>15</a:t>
            </a:fld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C27C6-C257-4238-95BC-79B4F0814634}" type="slidenum">
              <a:rPr lang="cs-CZ" smtClean="0"/>
              <a:pPr/>
              <a:t>16</a:t>
            </a:fld>
            <a:endParaRPr 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Shorny</a:t>
            </a:r>
            <a:r>
              <a:rPr lang="cs-CZ" dirty="0" smtClean="0"/>
              <a:t> </a:t>
            </a:r>
            <a:r>
              <a:rPr lang="cs-CZ" dirty="0" err="1" smtClean="0"/>
              <a:t>Jiri</a:t>
            </a:r>
            <a:r>
              <a:rPr lang="cs-CZ" dirty="0" smtClean="0"/>
              <a:t> 83, pankreatitis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FBC54-C915-41E9-A70A-8AF7060A6552}" type="slidenum">
              <a:rPr lang="cs-CZ" smtClean="0"/>
              <a:pPr/>
              <a:t>17</a:t>
            </a:fld>
            <a:endParaRPr 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Shorny</a:t>
            </a:r>
            <a:r>
              <a:rPr lang="cs-CZ" dirty="0" smtClean="0"/>
              <a:t> </a:t>
            </a:r>
            <a:r>
              <a:rPr lang="cs-CZ" dirty="0" err="1" smtClean="0"/>
              <a:t>Jiri</a:t>
            </a:r>
            <a:r>
              <a:rPr lang="cs-CZ" dirty="0" smtClean="0"/>
              <a:t> 83, pankreatitis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FBC54-C915-41E9-A70A-8AF7060A6552}" type="slidenum">
              <a:rPr lang="cs-CZ" smtClean="0"/>
              <a:pPr/>
              <a:t>18</a:t>
            </a:fld>
            <a:endParaRPr 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Shorny</a:t>
            </a:r>
            <a:r>
              <a:rPr lang="cs-CZ" dirty="0" smtClean="0"/>
              <a:t> </a:t>
            </a:r>
            <a:r>
              <a:rPr lang="cs-CZ" dirty="0" err="1" smtClean="0"/>
              <a:t>Jiri</a:t>
            </a:r>
            <a:r>
              <a:rPr lang="cs-CZ" dirty="0" smtClean="0"/>
              <a:t> 83, pankreatitis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FBC54-C915-41E9-A70A-8AF7060A6552}" type="slidenum">
              <a:rPr lang="cs-CZ" smtClean="0"/>
              <a:pPr/>
              <a:t>19</a:t>
            </a:fld>
            <a:endParaRPr 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FBC54-C915-41E9-A70A-8AF7060A6552}" type="slidenum">
              <a:rPr lang="cs-CZ" smtClean="0"/>
              <a:pPr/>
              <a:t>20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FBC54-C915-41E9-A70A-8AF7060A6552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FBC54-C915-41E9-A70A-8AF7060A6552}" type="slidenum">
              <a:rPr lang="cs-CZ" smtClean="0"/>
              <a:pPr/>
              <a:t>21</a:t>
            </a:fld>
            <a:endParaRPr lang="cs-CZ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FBC54-C915-41E9-A70A-8AF7060A6552}" type="slidenum">
              <a:rPr lang="cs-CZ" smtClean="0"/>
              <a:pPr/>
              <a:t>22</a:t>
            </a:fld>
            <a:endParaRPr lang="cs-CZ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FBC54-C915-41E9-A70A-8AF7060A6552}" type="slidenum">
              <a:rPr lang="cs-CZ" smtClean="0"/>
              <a:pPr/>
              <a:t>23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C27C6-C257-4238-95BC-79B4F0814634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2983A3-17EF-4705-8F9E-6FC710D4A965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97241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FBC54-C915-41E9-A70A-8AF7060A6552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FBC54-C915-41E9-A70A-8AF7060A6552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C27C6-C257-4238-95BC-79B4F0814634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C27C6-C257-4238-95BC-79B4F0814634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C27C6-C257-4238-95BC-79B4F0814634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F4391-1590-4B84-A362-ECD48A220CC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1F11B-7458-47AE-9D41-DB80AE3901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7328E-BA76-4E75-BD9B-85E44D1A1A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DCAA8-3759-42C8-97E8-4DC2F67D7F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491416-808A-4627-837A-C39E0BC373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Nadpis, 2 obsahy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818AD-3198-4383-82A3-8DC02D5896F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7AE7A-0F22-461F-88E9-875239E3C7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04F21-02C1-493B-A2F8-16C3F1AAD7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A4DA3-C7E7-4AAD-88E8-2601A9C0875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FC5BA-23AB-4A64-966C-034B1FE14C5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07F86-86CD-4DC2-8C0E-35CE9FE0987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5B70E-0567-4C95-8D2A-FA4F1D4110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736F6-1CE9-4D87-B5B8-1A26B662220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E18EE-9C24-4997-93E9-E2D9A7DCE9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6EA2F-BEB4-4884-92BC-3989E4D3E2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33C21-166A-42DD-B6BE-F481892E9B6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89337C5-B9C2-4254-9EFB-02E6D882ED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13" Type="http://schemas.openxmlformats.org/officeDocument/2006/relationships/image" Target="../media/image24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12" Type="http://schemas.openxmlformats.org/officeDocument/2006/relationships/image" Target="../media/image2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jpeg"/><Relationship Id="rId11" Type="http://schemas.openxmlformats.org/officeDocument/2006/relationships/image" Target="../media/image22.jpeg"/><Relationship Id="rId5" Type="http://schemas.openxmlformats.org/officeDocument/2006/relationships/image" Target="../media/image16.jpeg"/><Relationship Id="rId10" Type="http://schemas.openxmlformats.org/officeDocument/2006/relationships/image" Target="../media/image21.jpeg"/><Relationship Id="rId4" Type="http://schemas.openxmlformats.org/officeDocument/2006/relationships/image" Target="../media/image15.jpeg"/><Relationship Id="rId9" Type="http://schemas.openxmlformats.org/officeDocument/2006/relationships/image" Target="../media/image20.jpeg"/><Relationship Id="rId14" Type="http://schemas.openxmlformats.org/officeDocument/2006/relationships/image" Target="../media/image25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7388" y="1422400"/>
            <a:ext cx="7772400" cy="1935163"/>
          </a:xfrm>
        </p:spPr>
        <p:txBody>
          <a:bodyPr/>
          <a:lstStyle/>
          <a:p>
            <a:pPr>
              <a:defRPr/>
            </a:pPr>
            <a:r>
              <a:rPr lang="pl-PL" sz="8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Akutní pankreatitis</a:t>
            </a:r>
            <a:endParaRPr lang="cs-CZ" sz="8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16013" y="3861048"/>
            <a:ext cx="7343775" cy="2276475"/>
          </a:xfrm>
        </p:spPr>
        <p:txBody>
          <a:bodyPr/>
          <a:lstStyle/>
          <a:p>
            <a:pPr algn="ctr">
              <a:buFontTx/>
              <a:buNone/>
            </a:pPr>
            <a:r>
              <a:rPr lang="cs-CZ" sz="2800" dirty="0" smtClean="0"/>
              <a:t>V. Válek</a:t>
            </a:r>
          </a:p>
          <a:p>
            <a:pPr algn="ctr">
              <a:buFontTx/>
              <a:buNone/>
            </a:pPr>
            <a:r>
              <a:rPr lang="cs-CZ" sz="2000" dirty="0" smtClean="0"/>
              <a:t>Department </a:t>
            </a:r>
            <a:r>
              <a:rPr lang="cs-CZ" sz="2000" dirty="0" err="1" smtClean="0"/>
              <a:t>of</a:t>
            </a:r>
            <a:r>
              <a:rPr lang="cs-CZ" sz="2000" dirty="0" smtClean="0"/>
              <a:t> Radiology, </a:t>
            </a:r>
          </a:p>
          <a:p>
            <a:pPr algn="ctr">
              <a:buFontTx/>
              <a:buNone/>
            </a:pPr>
            <a:r>
              <a:rPr lang="cs-CZ" sz="2000" dirty="0" smtClean="0"/>
              <a:t>University </a:t>
            </a:r>
            <a:r>
              <a:rPr lang="cs-CZ" sz="2000" dirty="0" err="1" smtClean="0"/>
              <a:t>Hospital</a:t>
            </a:r>
            <a:r>
              <a:rPr lang="cs-CZ" sz="2000" dirty="0" smtClean="0"/>
              <a:t> Brno, </a:t>
            </a:r>
            <a:r>
              <a:rPr lang="cs-CZ" sz="2000" dirty="0" err="1" smtClean="0"/>
              <a:t>Medical</a:t>
            </a:r>
            <a:r>
              <a:rPr lang="cs-CZ" sz="2000" dirty="0" smtClean="0"/>
              <a:t> </a:t>
            </a:r>
            <a:r>
              <a:rPr lang="cs-CZ" sz="2000" dirty="0" err="1" smtClean="0"/>
              <a:t>Faculty</a:t>
            </a:r>
            <a:r>
              <a:rPr lang="cs-CZ" sz="2000" dirty="0" smtClean="0"/>
              <a:t> Masaryk University Brno, Czech </a:t>
            </a:r>
            <a:r>
              <a:rPr lang="cs-CZ" sz="2000" dirty="0" err="1" smtClean="0"/>
              <a:t>Rep</a:t>
            </a:r>
            <a:r>
              <a:rPr lang="cs-CZ" sz="2000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9" name="Rectangle 3"/>
          <p:cNvSpPr>
            <a:spLocks noChangeArrowheads="1"/>
          </p:cNvSpPr>
          <p:nvPr/>
        </p:nvSpPr>
        <p:spPr bwMode="auto">
          <a:xfrm>
            <a:off x="381000" y="2133600"/>
            <a:ext cx="899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buSzTx/>
            </a:pPr>
            <a:endParaRPr lang="en-US" sz="36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90820" name="Rectangle 4"/>
          <p:cNvSpPr>
            <a:spLocks noChangeArrowheads="1"/>
          </p:cNvSpPr>
          <p:nvPr/>
        </p:nvSpPr>
        <p:spPr bwMode="auto">
          <a:xfrm>
            <a:off x="179512" y="1200167"/>
            <a:ext cx="8856984" cy="4832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Pacienti, u kterých se orgánové selhávání upraví během prvních 48 hodin jsou zařazení do kategorie „</a:t>
            </a:r>
            <a:r>
              <a:rPr lang="cs-CZ" sz="28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mild</a:t>
            </a: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“ pankreatitis bez komplikací (mortalita 0 %).</a:t>
            </a:r>
          </a:p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První tři dny přijetí je při hodnocené závažnosti nálezu nutné sledovat klinické a laboratorní známky závažnosti zánětu. Mohou být ale použity i další známky jako CTSI.</a:t>
            </a:r>
          </a:p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Nicméně známky hodnocení závažnosti zánětu používané první 24 – 72 hodin mají malý význam pro předpověď vývoje AP (nekróza, multiorgánové selhávání, smrt).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Klinické poznámky</a:t>
            </a:r>
            <a:endParaRPr lang="cs-CZ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9" name="Picture 10" descr="spectrum sca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855304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CECT - indikace</a:t>
            </a:r>
            <a:endParaRPr lang="cs-CZ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14" name="Picture 10" descr="spectrum sca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79512" y="1200167"/>
            <a:ext cx="8856984" cy="5263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Provedení není indikované u nemocných s akutní pankreatitidou, kteří nemají klinické známky těžké pankreatitidy a u kterých dochází během první fáze k rychlému zlepšení stavu.</a:t>
            </a:r>
          </a:p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Je indikované u nemocných, u kterých se rozvinula nebo pravděpodobně rozvine akutní těžká pankreatitis nebo komplikace vyvolané akutní pankreatitidou.</a:t>
            </a:r>
          </a:p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Ideální načasování je 72 hodin od prvních příznaků, dále CECT provádíme při zásadních změnách klinického obrazu (náhlá horečka, pokles hematokritu, sepse) </a:t>
            </a:r>
          </a:p>
        </p:txBody>
      </p:sp>
    </p:spTree>
    <p:extLst>
      <p:ext uri="{BB962C8B-B14F-4D97-AF65-F5344CB8AC3E}">
        <p14:creationId xmlns:p14="http://schemas.microsoft.com/office/powerpoint/2010/main" val="1650950112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CECT - indikace</a:t>
            </a:r>
            <a:endParaRPr lang="cs-CZ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14" name="Picture 10" descr="spectrum sca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79512" y="1200167"/>
            <a:ext cx="8856984" cy="5263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CT je indikované u plánování intervenčního výkonu.</a:t>
            </a:r>
          </a:p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 nemocných s první atakou akutní pankreatitidy bez jasné příčiny straších 40 let k vyloučení tumoru.</a:t>
            </a:r>
          </a:p>
          <a:p>
            <a:pPr algn="l">
              <a:buClr>
                <a:schemeClr val="tx1"/>
              </a:buClr>
              <a:buSzTx/>
            </a:pPr>
            <a:endParaRPr lang="cs-CZ" sz="28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Clr>
                <a:schemeClr val="tx1"/>
              </a:buClr>
              <a:buSzTx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Popis CT</a:t>
            </a:r>
          </a:p>
          <a:p>
            <a:pPr marL="457200" indent="-457200" algn="l">
              <a:buClr>
                <a:schemeClr val="tx1"/>
              </a:buClr>
              <a:buSzTx/>
              <a:buFont typeface="Arial" pitchFamily="34" charset="0"/>
              <a:buChar char="•"/>
            </a:pPr>
            <a:r>
              <a:rPr lang="cs-CZ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CTSI</a:t>
            </a:r>
          </a:p>
          <a:p>
            <a:pPr marL="457200" indent="-457200" algn="l">
              <a:buClr>
                <a:schemeClr val="tx1"/>
              </a:buClr>
              <a:buSzTx/>
              <a:buFont typeface="Arial" pitchFamily="34" charset="0"/>
              <a:buChar char="•"/>
            </a:pPr>
            <a:r>
              <a:rPr lang="cs-CZ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Popis nekrózy (ano, ne, rozsah – pankreas, okolí)</a:t>
            </a:r>
          </a:p>
          <a:p>
            <a:pPr marL="457200" indent="-457200" algn="l">
              <a:buClr>
                <a:schemeClr val="tx1"/>
              </a:buClr>
              <a:buSzTx/>
              <a:buFont typeface="Arial" pitchFamily="34" charset="0"/>
              <a:buChar char="•"/>
            </a:pPr>
            <a:r>
              <a:rPr lang="cs-CZ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Kolekce tekutiny (parenchymové, </a:t>
            </a:r>
            <a:r>
              <a:rPr lang="cs-CZ" sz="28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extrapankreatické</a:t>
            </a:r>
            <a:r>
              <a:rPr lang="cs-CZ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457200" indent="-457200" algn="l">
              <a:buClr>
                <a:schemeClr val="tx1"/>
              </a:buClr>
              <a:buSzTx/>
              <a:buFont typeface="Arial" pitchFamily="34" charset="0"/>
              <a:buChar char="•"/>
            </a:pPr>
            <a:r>
              <a:rPr lang="cs-CZ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Ascites (ano, ne)</a:t>
            </a:r>
          </a:p>
          <a:p>
            <a:pPr marL="457200" indent="-457200" algn="l">
              <a:buClr>
                <a:schemeClr val="tx1"/>
              </a:buClr>
              <a:buSzTx/>
              <a:buFont typeface="Arial" pitchFamily="34" charset="0"/>
              <a:buChar char="•"/>
            </a:pPr>
            <a:r>
              <a:rPr lang="cs-CZ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Kamen ve žlučových cestách, dilatace žlučovodů, trombóza žil, aneurysma, postižení GIT zánětem (ano, ne) </a:t>
            </a:r>
          </a:p>
        </p:txBody>
      </p:sp>
    </p:spTree>
    <p:extLst>
      <p:ext uri="{BB962C8B-B14F-4D97-AF65-F5344CB8AC3E}">
        <p14:creationId xmlns:p14="http://schemas.microsoft.com/office/powerpoint/2010/main" val="839596591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9" name="Rectangle 3"/>
          <p:cNvSpPr>
            <a:spLocks noChangeArrowheads="1"/>
          </p:cNvSpPr>
          <p:nvPr/>
        </p:nvSpPr>
        <p:spPr bwMode="auto">
          <a:xfrm>
            <a:off x="381000" y="2133600"/>
            <a:ext cx="899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buSzTx/>
            </a:pPr>
            <a:endParaRPr lang="en-US" sz="36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90820" name="Rectangle 4"/>
          <p:cNvSpPr>
            <a:spLocks noChangeArrowheads="1"/>
          </p:cNvSpPr>
          <p:nvPr/>
        </p:nvSpPr>
        <p:spPr bwMode="auto">
          <a:xfrm>
            <a:off x="179512" y="1200167"/>
            <a:ext cx="8784976" cy="4832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Dva druhý akutní pankreatitidy – </a:t>
            </a:r>
            <a:r>
              <a:rPr lang="cs-CZ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intersticiální edematózní pankreatitis </a:t>
            </a: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 </a:t>
            </a:r>
            <a:r>
              <a:rPr lang="cs-CZ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nekrotická pankreatitis</a:t>
            </a:r>
            <a:r>
              <a:rPr lang="cs-CZ" sz="1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Vývoj má dvě fáze – </a:t>
            </a:r>
            <a:r>
              <a:rPr lang="cs-CZ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časná fáze 1 týden </a:t>
            </a:r>
            <a:r>
              <a:rPr lang="cs-CZ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(pro plánování </a:t>
            </a: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léčby jsou </a:t>
            </a:r>
            <a:r>
              <a:rPr lang="cs-CZ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důležité pouze </a:t>
            </a:r>
            <a:r>
              <a:rPr lang="cs-CZ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klinické </a:t>
            </a:r>
            <a:r>
              <a:rPr lang="cs-CZ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parametry)</a:t>
            </a: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po prvním týdnu pokud proces pokračuje následuje </a:t>
            </a:r>
            <a:r>
              <a:rPr lang="cs-CZ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pozdní (druhá) fáze </a:t>
            </a:r>
            <a:r>
              <a:rPr lang="cs-CZ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(přetrvávající orgánové selhávání, nekróza, infekce, lokální komplikace) – volba další léčby závisí na výsledku CECT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Sterilní nekróza (mortalita 5-10 %), infikovaná (20-30 %).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Nová (revidovaná) klasifikace</a:t>
            </a:r>
            <a:endParaRPr lang="cs-CZ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9" name="Picture 10" descr="spectrum sca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937174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Intersticiální edematózní pankreatitis</a:t>
            </a:r>
            <a:endParaRPr lang="cs-CZ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14" name="Picture 10" descr="spectrum sca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79512" y="1200167"/>
            <a:ext cx="8856984" cy="3970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36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Lokalizované/difuzní zvětšení slinivky</a:t>
            </a:r>
          </a:p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36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Sycení, event., lehce nehomogenní (edém slinivky)</a:t>
            </a:r>
          </a:p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36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Okolní tkáň/tuk normální nebo lehce „zamlžené“ – pozor na záměnu v prvých dnech za nekrózu.</a:t>
            </a:r>
          </a:p>
          <a:p>
            <a:pPr algn="l">
              <a:buClr>
                <a:schemeClr val="tx1"/>
              </a:buClr>
              <a:buSzTx/>
            </a:pPr>
            <a:endParaRPr lang="cs-CZ" sz="36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21776207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Nekrotická pankreatitida</a:t>
            </a:r>
            <a:endParaRPr lang="cs-CZ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14" name="Picture 10" descr="spectrum sca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79512" y="1200167"/>
            <a:ext cx="8856984" cy="5694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Pankreatická parenchymová nekróza (sterilní, infikovaná) – okolo 5 % pacientů, dvě kategorie – do 30 % žlázy, nad 30 % žlázy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cs-CZ" sz="28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Peripankreatická</a:t>
            </a: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nekróza </a:t>
            </a:r>
            <a:r>
              <a:rPr lang="cs-CZ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(sterilní, infikovaná</a:t>
            </a: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) – asi 20 % pacientů, lepší prognóza než parenchymová</a:t>
            </a:r>
            <a:endParaRPr lang="cs-CZ" sz="28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cs-CZ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Pankreatická parenchymová </a:t>
            </a: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nekróza s peripankreatickou nekrózou </a:t>
            </a:r>
            <a:r>
              <a:rPr lang="cs-CZ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(sterilní, infikovaná</a:t>
            </a: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) – asi 75 % pacientů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28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Pote</a:t>
            </a:r>
            <a:r>
              <a:rPr lang="cs-CZ" sz="28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nciální</a:t>
            </a:r>
            <a:r>
              <a:rPr lang="cs-CZ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chyby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 marL="1428750" lvl="2" indent="-514350">
              <a:buClr>
                <a:schemeClr val="tx1"/>
              </a:buClr>
              <a:buFont typeface="Arial" pitchFamily="34" charset="0"/>
              <a:buChar char="•"/>
            </a:pPr>
            <a:r>
              <a:rPr lang="cs-CZ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Tuková infiltrace </a:t>
            </a:r>
            <a:r>
              <a:rPr lang="cs-CZ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slinivky, difuzní </a:t>
            </a:r>
            <a:r>
              <a:rPr lang="cs-CZ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edém </a:t>
            </a:r>
            <a:r>
              <a:rPr lang="cs-CZ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slinivky, kolekce </a:t>
            </a:r>
            <a:r>
              <a:rPr lang="cs-CZ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tekutiny ve </a:t>
            </a:r>
            <a:r>
              <a:rPr lang="cs-CZ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slinivce, </a:t>
            </a:r>
            <a:r>
              <a:rPr lang="cs-CZ" sz="2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lymfomm</a:t>
            </a:r>
            <a:r>
              <a:rPr lang="cs-CZ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cs-CZ" sz="2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lipomatoza</a:t>
            </a:r>
            <a:r>
              <a:rPr lang="cs-CZ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pankreatu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endParaRPr lang="cs-CZ" sz="28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3534882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Pankreatické kolekce</a:t>
            </a:r>
            <a:endParaRPr lang="cs-CZ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9" name="Picture 10" descr="spectrum sca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79512" y="1200167"/>
            <a:ext cx="8856984" cy="4401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Akutní kolekce tekutiny – akutní nekrotické kolekce a akutní </a:t>
            </a:r>
            <a:r>
              <a:rPr lang="cs-CZ" sz="28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peripankreatické</a:t>
            </a: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tekutinové kolekce </a:t>
            </a:r>
            <a:r>
              <a:rPr lang="cs-CZ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(během prvních 4 týdnů</a:t>
            </a: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), vstřebávají se</a:t>
            </a:r>
          </a:p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Jakmile se vyvine sytící se pouzdro, mění se kolekce na opouzdřenou nekrotickou kolekci (WOPN) a pseudocystu (4 týdny po vzniku kolekce, jako komplikace AP v 10 – 20 %).</a:t>
            </a:r>
          </a:p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Opouzdřená kolekce může být sterilní nebo infikovaná (dříve absces)</a:t>
            </a:r>
          </a:p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28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Intrapankreatická</a:t>
            </a: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kolekce není nikdy pseudocysta.</a:t>
            </a:r>
          </a:p>
        </p:txBody>
      </p:sp>
    </p:spTree>
    <p:extLst>
      <p:ext uri="{BB962C8B-B14F-4D97-AF65-F5344CB8AC3E}">
        <p14:creationId xmlns:p14="http://schemas.microsoft.com/office/powerpoint/2010/main" val="2708500051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9" name="Rectangle 3"/>
          <p:cNvSpPr>
            <a:spLocks noChangeArrowheads="1"/>
          </p:cNvSpPr>
          <p:nvPr/>
        </p:nvSpPr>
        <p:spPr bwMode="auto">
          <a:xfrm>
            <a:off x="381000" y="2133600"/>
            <a:ext cx="899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buSzTx/>
            </a:pPr>
            <a:endParaRPr lang="en-US" sz="36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39621" name="Rectangle 5"/>
          <p:cNvSpPr>
            <a:spLocks noGrp="1" noChangeArrowheads="1"/>
          </p:cNvSpPr>
          <p:nvPr/>
        </p:nvSpPr>
        <p:spPr bwMode="auto">
          <a:xfrm>
            <a:off x="87809" y="1143000"/>
            <a:ext cx="892971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lvl="0" algn="l">
              <a:buSzTx/>
            </a:pPr>
            <a:endParaRPr lang="en-US" sz="2400" b="1" u="sng" dirty="0">
              <a:solidFill>
                <a:srgbClr val="FFFF0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Intersticiální edematózní pankreatitida</a:t>
            </a:r>
            <a:endParaRPr lang="cs-CZ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12" name="Picture 10" descr="spectrum sca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19671" y="1196752"/>
            <a:ext cx="6321871" cy="5079744"/>
          </a:xfrm>
          <a:prstGeom prst="rect">
            <a:avLst/>
          </a:prstGeom>
        </p:spPr>
      </p:pic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388229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9" name="Rectangle 3"/>
          <p:cNvSpPr>
            <a:spLocks noChangeArrowheads="1"/>
          </p:cNvSpPr>
          <p:nvPr/>
        </p:nvSpPr>
        <p:spPr bwMode="auto">
          <a:xfrm>
            <a:off x="381000" y="2133600"/>
            <a:ext cx="899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buSzTx/>
            </a:pPr>
            <a:endParaRPr lang="en-US" sz="36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39621" name="Rectangle 5"/>
          <p:cNvSpPr>
            <a:spLocks noGrp="1" noChangeArrowheads="1"/>
          </p:cNvSpPr>
          <p:nvPr/>
        </p:nvSpPr>
        <p:spPr bwMode="auto">
          <a:xfrm>
            <a:off x="87809" y="1143000"/>
            <a:ext cx="892971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lvl="0" algn="l">
              <a:buSzTx/>
            </a:pPr>
            <a:endParaRPr lang="en-US" sz="2400" b="1" u="sng" dirty="0">
              <a:solidFill>
                <a:srgbClr val="FFFF0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Intesticiální</a:t>
            </a: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edematózní pankreatitida, Balthazar </a:t>
            </a:r>
            <a:r>
              <a:rPr lang="cs-C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grade D, CTSI=3</a:t>
            </a:r>
          </a:p>
        </p:txBody>
      </p:sp>
      <p:sp>
        <p:nvSpPr>
          <p:cNvPr id="10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12" name="Picture 10" descr="spectrum sca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9512" y="1216546"/>
            <a:ext cx="4191000" cy="3580606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11861" y="1216546"/>
            <a:ext cx="4632139" cy="358060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11760" y="4077071"/>
            <a:ext cx="4325255" cy="2287579"/>
          </a:xfrm>
          <a:prstGeom prst="rect">
            <a:avLst/>
          </a:prstGeom>
        </p:spPr>
      </p:pic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728523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9" name="Rectangle 3"/>
          <p:cNvSpPr>
            <a:spLocks noChangeArrowheads="1"/>
          </p:cNvSpPr>
          <p:nvPr/>
        </p:nvSpPr>
        <p:spPr bwMode="auto">
          <a:xfrm>
            <a:off x="381000" y="2133600"/>
            <a:ext cx="899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buSzTx/>
            </a:pPr>
            <a:endParaRPr lang="en-US" sz="36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39621" name="Rectangle 5"/>
          <p:cNvSpPr>
            <a:spLocks noGrp="1" noChangeArrowheads="1"/>
          </p:cNvSpPr>
          <p:nvPr/>
        </p:nvSpPr>
        <p:spPr bwMode="auto">
          <a:xfrm>
            <a:off x="87809" y="1143000"/>
            <a:ext cx="892971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lvl="0" algn="l">
              <a:buSzTx/>
            </a:pPr>
            <a:endParaRPr lang="en-US" sz="2400" b="1" u="sng" dirty="0">
              <a:solidFill>
                <a:srgbClr val="FFFF0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Nekrotická pankreatitida pankreatická, </a:t>
            </a:r>
            <a:r>
              <a:rPr lang="cs-CZ" sz="2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peripankreatická</a:t>
            </a:r>
            <a:r>
              <a:rPr lang="cs-CZ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kolekce, Balthazar </a:t>
            </a:r>
            <a:r>
              <a:rPr lang="cs-CZ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grade E, CTSI=6</a:t>
            </a:r>
          </a:p>
        </p:txBody>
      </p:sp>
      <p:sp>
        <p:nvSpPr>
          <p:cNvPr id="10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12" name="Picture 10" descr="spectrum sca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1234505"/>
            <a:ext cx="4283403" cy="3418631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6313" y="2773685"/>
            <a:ext cx="4557687" cy="3627115"/>
          </a:xfrm>
          <a:prstGeom prst="rect">
            <a:avLst/>
          </a:prstGeom>
        </p:spPr>
      </p:pic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568751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914" name="Picture 2" descr="Logovale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76456" y="6381328"/>
            <a:ext cx="467544" cy="467544"/>
          </a:xfrm>
          <a:prstGeom prst="rect">
            <a:avLst/>
          </a:prstGeom>
          <a:solidFill>
            <a:srgbClr val="3333FF"/>
          </a:solidFill>
          <a:ln w="9525">
            <a:solidFill>
              <a:srgbClr val="3333FF"/>
            </a:solidFill>
            <a:miter lim="800000"/>
            <a:headEnd/>
            <a:tailEnd/>
          </a:ln>
        </p:spPr>
      </p:pic>
      <p:sp>
        <p:nvSpPr>
          <p:cNvPr id="166915" name="Rectangle 3"/>
          <p:cNvSpPr>
            <a:spLocks noChangeArrowheads="1"/>
          </p:cNvSpPr>
          <p:nvPr/>
        </p:nvSpPr>
        <p:spPr bwMode="auto">
          <a:xfrm>
            <a:off x="381000" y="2133600"/>
            <a:ext cx="899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buSzTx/>
            </a:pPr>
            <a:endParaRPr lang="en-US" sz="36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6916" name="Rectangle 4"/>
          <p:cNvSpPr>
            <a:spLocks noChangeArrowheads="1"/>
          </p:cNvSpPr>
          <p:nvPr/>
        </p:nvSpPr>
        <p:spPr bwMode="auto">
          <a:xfrm>
            <a:off x="251520" y="1226790"/>
            <a:ext cx="8596312" cy="4832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buClr>
                <a:srgbClr val="66FF33"/>
              </a:buClr>
              <a:buSzTx/>
              <a:buFont typeface="Wingdings" pitchFamily="2" charset="2"/>
              <a:buNone/>
            </a:pPr>
            <a:r>
              <a:rPr lang="cs-CZ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Náhlý začátek. </a:t>
            </a:r>
          </a:p>
          <a:p>
            <a:pPr algn="l">
              <a:buClr>
                <a:srgbClr val="66FF33"/>
              </a:buClr>
              <a:buSzTx/>
              <a:buFont typeface="Wingdings" pitchFamily="2" charset="2"/>
              <a:buNone/>
            </a:pPr>
            <a:r>
              <a:rPr lang="cs-CZ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V klidové fázi úplné zhojení </a:t>
            </a: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(neplatí na 100%)</a:t>
            </a:r>
            <a:endParaRPr lang="cs-CZ" sz="28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Clr>
                <a:srgbClr val="66FF33"/>
              </a:buClr>
              <a:buSzTx/>
              <a:buFont typeface="Wingdings" pitchFamily="2" charset="2"/>
              <a:buNone/>
            </a:pPr>
            <a:r>
              <a:rPr lang="cs-CZ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 negativní CT, </a:t>
            </a: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ERCP… ), </a:t>
            </a:r>
            <a:r>
              <a:rPr lang="cs-CZ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CECT hlavní metoda, MRCP – litiáza, ERCP – odstranění konkrementu </a:t>
            </a:r>
            <a:endParaRPr lang="cs-CZ" sz="28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Clr>
                <a:srgbClr val="66FF33"/>
              </a:buClr>
              <a:buSzTx/>
              <a:buFont typeface="Wingdings" pitchFamily="2" charset="2"/>
              <a:buNone/>
            </a:pPr>
            <a:endParaRPr lang="cs-CZ" sz="28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Clr>
                <a:srgbClr val="66FF33"/>
              </a:buClr>
              <a:buSzTx/>
              <a:buFont typeface="Wingdings" pitchFamily="2" charset="2"/>
              <a:buNone/>
            </a:pPr>
            <a:r>
              <a:rPr lang="cs-CZ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Etiologie </a:t>
            </a:r>
          </a:p>
          <a:p>
            <a:pPr algn="l">
              <a:buClr>
                <a:srgbClr val="FFFF00"/>
              </a:buClr>
              <a:buSzTx/>
              <a:buFontTx/>
              <a:buChar char="•"/>
            </a:pPr>
            <a:r>
              <a:rPr lang="cs-CZ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cs-CZ" sz="28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cholecystolitiáza</a:t>
            </a:r>
            <a:r>
              <a:rPr lang="cs-CZ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(50%)</a:t>
            </a:r>
          </a:p>
          <a:p>
            <a:pPr algn="l">
              <a:buClr>
                <a:srgbClr val="FFFF00"/>
              </a:buClr>
              <a:buSzTx/>
              <a:buFontTx/>
              <a:buChar char="•"/>
            </a:pPr>
            <a:r>
              <a:rPr lang="cs-CZ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alkohol (30%)</a:t>
            </a:r>
          </a:p>
          <a:p>
            <a:pPr algn="l">
              <a:buClr>
                <a:srgbClr val="FFFF00"/>
              </a:buClr>
              <a:buSzTx/>
              <a:buFontTx/>
              <a:buChar char="•"/>
            </a:pPr>
            <a:r>
              <a:rPr lang="cs-CZ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cs-CZ" sz="28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hyperlipidémie</a:t>
            </a:r>
            <a:r>
              <a:rPr lang="cs-CZ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(5%)</a:t>
            </a:r>
          </a:p>
          <a:p>
            <a:pPr algn="l">
              <a:buClr>
                <a:srgbClr val="FFFF00"/>
              </a:buClr>
              <a:buSzTx/>
              <a:buFontTx/>
              <a:buChar char="•"/>
            </a:pPr>
            <a:r>
              <a:rPr lang="cs-CZ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trauma (3%)</a:t>
            </a:r>
          </a:p>
          <a:p>
            <a:pPr algn="l">
              <a:buClr>
                <a:srgbClr val="FFFF00"/>
              </a:buClr>
              <a:buSzTx/>
              <a:buFontTx/>
              <a:buChar char="•"/>
            </a:pPr>
            <a:r>
              <a:rPr lang="cs-CZ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idiopatická (12%)</a:t>
            </a:r>
          </a:p>
        </p:txBody>
      </p:sp>
      <p:sp>
        <p:nvSpPr>
          <p:cNvPr id="166917" name="Rectangle 5"/>
          <p:cNvSpPr>
            <a:spLocks noGrp="1" noChangeArrowheads="1"/>
          </p:cNvSpPr>
          <p:nvPr/>
        </p:nvSpPr>
        <p:spPr bwMode="auto">
          <a:xfrm>
            <a:off x="179388" y="1052513"/>
            <a:ext cx="87630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buSzTx/>
            </a:pPr>
            <a:endParaRPr lang="cs-CZ" sz="2400" u="sng" dirty="0">
              <a:solidFill>
                <a:srgbClr val="FFFF0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Zobrazovací metody v diagnostice akutní pankreatitidy</a:t>
            </a:r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9" name="Picture 10" descr="spectrum scale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028030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9" name="Rectangle 3"/>
          <p:cNvSpPr>
            <a:spLocks noChangeArrowheads="1"/>
          </p:cNvSpPr>
          <p:nvPr/>
        </p:nvSpPr>
        <p:spPr bwMode="auto">
          <a:xfrm>
            <a:off x="381000" y="2133600"/>
            <a:ext cx="899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buSzTx/>
            </a:pPr>
            <a:endParaRPr lang="en-US" sz="36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39621" name="Rectangle 5"/>
          <p:cNvSpPr>
            <a:spLocks noGrp="1" noChangeArrowheads="1"/>
          </p:cNvSpPr>
          <p:nvPr/>
        </p:nvSpPr>
        <p:spPr bwMode="auto">
          <a:xfrm>
            <a:off x="17190" y="1223155"/>
            <a:ext cx="892971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lvl="0" algn="l">
              <a:buSzTx/>
            </a:pPr>
            <a:endParaRPr lang="en-US" sz="2400" b="1" u="sng" dirty="0">
              <a:solidFill>
                <a:srgbClr val="FFFF0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9" name="Picture 8" descr="Sono pankreatu 2"/>
          <p:cNvPicPr>
            <a:picLocks noChangeAspect="1" noChangeArrowheads="1"/>
          </p:cNvPicPr>
          <p:nvPr/>
        </p:nvPicPr>
        <p:blipFill>
          <a:blip r:embed="rId3" cstate="email">
            <a:lum bright="6000" contrast="18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15616" y="1196752"/>
            <a:ext cx="3073922" cy="271464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0" name="Picture 6" descr="CT 2 - pankreas 8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58888" y="1196752"/>
            <a:ext cx="3571868" cy="26784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2" name="Picture 7" descr="Sono 29-3-02 3"/>
          <p:cNvPicPr>
            <a:picLocks noChangeAspect="1" noChangeArrowheads="1"/>
          </p:cNvPicPr>
          <p:nvPr/>
        </p:nvPicPr>
        <p:blipFill>
          <a:blip r:embed="rId5" cstate="screen">
            <a:lum bright="18000" contrast="12000"/>
          </a:blip>
          <a:srcRect/>
          <a:stretch>
            <a:fillRect/>
          </a:stretch>
        </p:blipFill>
        <p:spPr bwMode="auto">
          <a:xfrm>
            <a:off x="5443879" y="3738146"/>
            <a:ext cx="3700121" cy="264318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3" name="Picture 8" descr="CT 15-3-2002 2"/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179338" y="3733378"/>
            <a:ext cx="3384550" cy="2647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4" name="Picture 6" descr="CT 15-3-2002 5"/>
          <p:cNvPicPr>
            <a:picLocks noChangeAspect="1" noChangeArrowheads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2915196" y="3720767"/>
            <a:ext cx="3529012" cy="2617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Pankreatická nekróza)</a:t>
            </a:r>
            <a:endParaRPr lang="cs-CZ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13" name="Picture 10" descr="spectrum scale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852442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9" name="Rectangle 3"/>
          <p:cNvSpPr>
            <a:spLocks noChangeArrowheads="1"/>
          </p:cNvSpPr>
          <p:nvPr/>
        </p:nvSpPr>
        <p:spPr bwMode="auto">
          <a:xfrm>
            <a:off x="381000" y="2133600"/>
            <a:ext cx="899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buSzTx/>
            </a:pPr>
            <a:endParaRPr lang="en-US" sz="36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6" name="Obrázek 5" descr="04.12.26 3.001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32" y="5010287"/>
            <a:ext cx="2357454" cy="1847713"/>
          </a:xfrm>
          <a:prstGeom prst="rect">
            <a:avLst/>
          </a:prstGeom>
        </p:spPr>
      </p:pic>
      <p:pic>
        <p:nvPicPr>
          <p:cNvPr id="7" name="Obrázek 6" descr="04.12.26 1.001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32" y="1571612"/>
            <a:ext cx="2357454" cy="1911449"/>
          </a:xfrm>
          <a:prstGeom prst="rect">
            <a:avLst/>
          </a:prstGeom>
        </p:spPr>
      </p:pic>
      <p:pic>
        <p:nvPicPr>
          <p:cNvPr id="8" name="Obrázek 7" descr="04.12.26 2.001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32" y="3143248"/>
            <a:ext cx="2357454" cy="2038879"/>
          </a:xfrm>
          <a:prstGeom prst="rect">
            <a:avLst/>
          </a:prstGeom>
        </p:spPr>
      </p:pic>
      <p:pic>
        <p:nvPicPr>
          <p:cNvPr id="9" name="Obrázek 8" descr="05.01.05 3.001.JP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214546" y="4857736"/>
            <a:ext cx="2286016" cy="2000264"/>
          </a:xfrm>
          <a:prstGeom prst="rect">
            <a:avLst/>
          </a:prstGeom>
        </p:spPr>
      </p:pic>
      <p:pic>
        <p:nvPicPr>
          <p:cNvPr id="10" name="Obrázek 9" descr="05.01.05 1.001.JPG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285984" y="1571612"/>
            <a:ext cx="2201349" cy="1857388"/>
          </a:xfrm>
          <a:prstGeom prst="rect">
            <a:avLst/>
          </a:prstGeom>
        </p:spPr>
      </p:pic>
      <p:pic>
        <p:nvPicPr>
          <p:cNvPr id="11" name="Obrázek 10" descr="05.01.05 2.001.JPG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285984" y="3143248"/>
            <a:ext cx="2214578" cy="1857388"/>
          </a:xfrm>
          <a:prstGeom prst="rect">
            <a:avLst/>
          </a:prstGeom>
        </p:spPr>
      </p:pic>
      <p:pic>
        <p:nvPicPr>
          <p:cNvPr id="12" name="Obrázek 11" descr="05.01.17 3.001.JPG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429124" y="4929198"/>
            <a:ext cx="2357454" cy="1928802"/>
          </a:xfrm>
          <a:prstGeom prst="rect">
            <a:avLst/>
          </a:prstGeom>
        </p:spPr>
      </p:pic>
      <p:pic>
        <p:nvPicPr>
          <p:cNvPr id="13" name="Obrázek 12" descr="05.01.17 1.001.JPG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00562" y="1571612"/>
            <a:ext cx="2286016" cy="1785950"/>
          </a:xfrm>
          <a:prstGeom prst="rect">
            <a:avLst/>
          </a:prstGeom>
        </p:spPr>
      </p:pic>
      <p:pic>
        <p:nvPicPr>
          <p:cNvPr id="14" name="Obrázek 13" descr="05.01.17 2.001.JPG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429124" y="3143248"/>
            <a:ext cx="2357454" cy="1785950"/>
          </a:xfrm>
          <a:prstGeom prst="rect">
            <a:avLst/>
          </a:prstGeom>
        </p:spPr>
      </p:pic>
      <p:pic>
        <p:nvPicPr>
          <p:cNvPr id="15" name="Obrázek 14" descr="05.04.06 3.001.JPG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705314" y="4714908"/>
            <a:ext cx="2438718" cy="2143116"/>
          </a:xfrm>
          <a:prstGeom prst="rect">
            <a:avLst/>
          </a:prstGeom>
        </p:spPr>
      </p:pic>
      <p:pic>
        <p:nvPicPr>
          <p:cNvPr id="16" name="Obrázek 15" descr="05.04.06 1.001.JPG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715140" y="1571612"/>
            <a:ext cx="2428892" cy="1928826"/>
          </a:xfrm>
          <a:prstGeom prst="rect">
            <a:avLst/>
          </a:prstGeom>
        </p:spPr>
      </p:pic>
      <p:pic>
        <p:nvPicPr>
          <p:cNvPr id="17" name="Obrázek 16" descr="05.04.06 2.001.JPG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715140" y="3143248"/>
            <a:ext cx="2428892" cy="1714512"/>
          </a:xfrm>
          <a:prstGeom prst="rect">
            <a:avLst/>
          </a:prstGeom>
        </p:spPr>
      </p:pic>
      <p:sp>
        <p:nvSpPr>
          <p:cNvPr id="18" name="TextovéPole 17"/>
          <p:cNvSpPr txBox="1"/>
          <p:nvPr/>
        </p:nvSpPr>
        <p:spPr>
          <a:xfrm>
            <a:off x="174370" y="792288"/>
            <a:ext cx="8851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u="sng" dirty="0" smtClean="0">
                <a:solidFill>
                  <a:srgbClr val="FFFF0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26/12</a:t>
            </a:r>
            <a:endParaRPr lang="cs-CZ" b="1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2817159" y="785794"/>
            <a:ext cx="577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u="sng" dirty="0" smtClean="0">
                <a:solidFill>
                  <a:srgbClr val="FFFF0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5/1</a:t>
            </a:r>
            <a:endParaRPr lang="cs-CZ" b="1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4889070" y="785794"/>
            <a:ext cx="731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u="sng" dirty="0" smtClean="0">
                <a:solidFill>
                  <a:srgbClr val="FFFF0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17/1</a:t>
            </a:r>
            <a:endParaRPr lang="cs-CZ" b="1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7460629" y="785794"/>
            <a:ext cx="577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u="sng" dirty="0" smtClean="0">
                <a:solidFill>
                  <a:srgbClr val="FFFF0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6/4</a:t>
            </a:r>
            <a:endParaRPr lang="cs-CZ" b="1" dirty="0"/>
          </a:p>
        </p:txBody>
      </p:sp>
      <p:sp>
        <p:nvSpPr>
          <p:cNvPr id="22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093886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9" name="Rectangle 3"/>
          <p:cNvSpPr>
            <a:spLocks noChangeArrowheads="1"/>
          </p:cNvSpPr>
          <p:nvPr/>
        </p:nvSpPr>
        <p:spPr bwMode="auto">
          <a:xfrm>
            <a:off x="381000" y="2133600"/>
            <a:ext cx="899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buSzTx/>
            </a:pPr>
            <a:endParaRPr lang="en-US" sz="36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39621" name="Rectangle 5"/>
          <p:cNvSpPr>
            <a:spLocks noGrp="1" noChangeArrowheads="1"/>
          </p:cNvSpPr>
          <p:nvPr/>
        </p:nvSpPr>
        <p:spPr bwMode="auto">
          <a:xfrm>
            <a:off x="142844" y="1225957"/>
            <a:ext cx="892971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lvl="0" algn="l">
              <a:buSzTx/>
            </a:pPr>
            <a:endParaRPr lang="en-US" sz="2400" b="1" u="sng" dirty="0">
              <a:solidFill>
                <a:srgbClr val="FFFF0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6" name="Picture 6" descr="DRENÁŽ 1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844" y="1196752"/>
            <a:ext cx="4608513" cy="32877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7" name="Picture 8" descr="CTpankreas 8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4818063" y="1214422"/>
            <a:ext cx="4325937" cy="319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8" name="Picture 5" descr="Obrázek číslo 6"/>
          <p:cNvPicPr>
            <a:picLocks noChangeAspect="1" noChangeArrowheads="1"/>
          </p:cNvPicPr>
          <p:nvPr/>
        </p:nvPicPr>
        <p:blipFill>
          <a:blip r:embed="rId5" cstate="screen">
            <a:lum bright="6000"/>
          </a:blip>
          <a:srcRect/>
          <a:stretch>
            <a:fillRect/>
          </a:stretch>
        </p:blipFill>
        <p:spPr bwMode="auto">
          <a:xfrm>
            <a:off x="2903383" y="3568105"/>
            <a:ext cx="3695948" cy="268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Walled</a:t>
            </a:r>
            <a:r>
              <a:rPr lang="cs-C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</a:t>
            </a:r>
            <a:r>
              <a:rPr lang="cs-C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necrosis</a:t>
            </a:r>
            <a:r>
              <a:rPr lang="cs-C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(WON) </a:t>
            </a:r>
          </a:p>
        </p:txBody>
      </p:sp>
      <p:sp>
        <p:nvSpPr>
          <p:cNvPr id="10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12" name="Picture 10" descr="spectrum scale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181642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9" name="Rectangle 3"/>
          <p:cNvSpPr>
            <a:spLocks noChangeArrowheads="1"/>
          </p:cNvSpPr>
          <p:nvPr/>
        </p:nvSpPr>
        <p:spPr bwMode="auto">
          <a:xfrm>
            <a:off x="381000" y="2133600"/>
            <a:ext cx="899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buSzTx/>
            </a:pPr>
            <a:endParaRPr lang="en-US" sz="36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5220" name="Rectangle 4"/>
          <p:cNvSpPr>
            <a:spLocks noChangeArrowheads="1"/>
          </p:cNvSpPr>
          <p:nvPr/>
        </p:nvSpPr>
        <p:spPr bwMode="auto">
          <a:xfrm>
            <a:off x="251520" y="1268760"/>
            <a:ext cx="8856984" cy="4832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l">
              <a:buClr>
                <a:schemeClr val="tx1"/>
              </a:buClr>
              <a:buSzTx/>
            </a:pPr>
            <a:r>
              <a:rPr lang="cs-CZ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Flegmóna:</a:t>
            </a:r>
            <a:r>
              <a:rPr lang="cs-CZ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termín chirurgický a histologický, na CT obecně nesytící se tkáň pankreatu.</a:t>
            </a:r>
          </a:p>
          <a:p>
            <a:pPr algn="l">
              <a:buClr>
                <a:schemeClr val="tx1"/>
              </a:buClr>
              <a:buSzTx/>
            </a:pPr>
            <a:endParaRPr lang="cs-CZ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Clr>
                <a:schemeClr val="tx1"/>
              </a:buClr>
              <a:buSzTx/>
            </a:pPr>
            <a:r>
              <a:rPr lang="cs-CZ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Infikovaná </a:t>
            </a:r>
            <a:r>
              <a:rPr lang="cs-CZ" sz="28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pseudocysta</a:t>
            </a:r>
            <a:r>
              <a:rPr lang="cs-CZ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cs-CZ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dnes v kategorii absces</a:t>
            </a:r>
          </a:p>
          <a:p>
            <a:pPr algn="l">
              <a:buClr>
                <a:schemeClr val="tx1"/>
              </a:buClr>
              <a:buSzTx/>
            </a:pPr>
            <a:endParaRPr lang="cs-CZ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Clr>
                <a:schemeClr val="tx1"/>
              </a:buClr>
              <a:buSzTx/>
            </a:pPr>
            <a:r>
              <a:rPr lang="cs-CZ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Hemoragická pankreatitis:</a:t>
            </a:r>
            <a:r>
              <a:rPr lang="cs-CZ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obecně prognosticky horší, je to popisný termín – „</a:t>
            </a:r>
            <a:r>
              <a:rPr lang="cs-CZ" sz="28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prokrvácený</a:t>
            </a:r>
            <a:r>
              <a:rPr lang="cs-CZ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zánět pankreatu“</a:t>
            </a:r>
          </a:p>
          <a:p>
            <a:pPr algn="l">
              <a:buClr>
                <a:schemeClr val="tx1"/>
              </a:buClr>
              <a:buSzTx/>
            </a:pPr>
            <a:endParaRPr lang="cs-CZ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Clr>
                <a:schemeClr val="tx1"/>
              </a:buClr>
              <a:buSzTx/>
            </a:pPr>
            <a:r>
              <a:rPr lang="cs-CZ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Perzistující akutní pankreatitis:</a:t>
            </a:r>
            <a:r>
              <a:rPr lang="cs-CZ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protrahovaný průběh akutní ataky z neznámých důvodů. Nově možno zařadit dle CT či aspirace do přijaté klasifikace</a:t>
            </a:r>
          </a:p>
        </p:txBody>
      </p:sp>
      <p:sp>
        <p:nvSpPr>
          <p:cNvPr id="265221" name="Rectangle 5"/>
          <p:cNvSpPr>
            <a:spLocks noGrp="1" noChangeArrowheads="1"/>
          </p:cNvSpPr>
          <p:nvPr/>
        </p:nvSpPr>
        <p:spPr bwMode="auto">
          <a:xfrm>
            <a:off x="179388" y="981075"/>
            <a:ext cx="87630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buSzTx/>
            </a:pPr>
            <a:endParaRPr lang="cs-CZ" sz="3200" u="sng" dirty="0">
              <a:solidFill>
                <a:srgbClr val="FFFF0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 je to??</a:t>
            </a:r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9" name="Picture 10" descr="spectrum sca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998805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687388" y="2286000"/>
            <a:ext cx="7772400" cy="1935163"/>
          </a:xfrm>
        </p:spPr>
        <p:txBody>
          <a:bodyPr/>
          <a:lstStyle/>
          <a:p>
            <a:r>
              <a:rPr lang="cs-CZ" sz="6600" b="1" dirty="0" smtClean="0"/>
              <a:t>Děkuji za pozornost</a:t>
            </a:r>
            <a:endParaRPr lang="en-US" sz="6600" b="1" dirty="0" smtClean="0"/>
          </a:p>
        </p:txBody>
      </p:sp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77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5" name="Rectangle 3"/>
          <p:cNvSpPr>
            <a:spLocks noChangeArrowheads="1"/>
          </p:cNvSpPr>
          <p:nvPr/>
        </p:nvSpPr>
        <p:spPr bwMode="auto">
          <a:xfrm>
            <a:off x="381000" y="2133600"/>
            <a:ext cx="899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buSzTx/>
            </a:pPr>
            <a:endParaRPr lang="en-US" sz="36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3716" name="Rectangle 4"/>
          <p:cNvSpPr>
            <a:spLocks noChangeArrowheads="1"/>
          </p:cNvSpPr>
          <p:nvPr/>
        </p:nvSpPr>
        <p:spPr bwMode="auto">
          <a:xfrm>
            <a:off x="251520" y="1340768"/>
            <a:ext cx="8596312" cy="501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buClr>
                <a:srgbClr val="66FF33"/>
              </a:buClr>
              <a:buSzTx/>
              <a:buFont typeface="Wingdings" pitchFamily="2" charset="2"/>
              <a:buNone/>
            </a:pPr>
            <a:r>
              <a:rPr lang="cs-CZ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Stanovení „závažnosti“ akutní pankreatitidy je </a:t>
            </a:r>
            <a:r>
              <a:rPr lang="cs-CZ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obtížné. Využíváme: </a:t>
            </a:r>
            <a:endParaRPr lang="cs-CZ" sz="32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Clr>
                <a:srgbClr val="FFFF00"/>
              </a:buClr>
              <a:buSzTx/>
              <a:buFontTx/>
              <a:buChar char="•"/>
            </a:pPr>
            <a:r>
              <a:rPr lang="cs-CZ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„</a:t>
            </a:r>
            <a:r>
              <a:rPr lang="cs-CZ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Bodovací systémy“ </a:t>
            </a:r>
            <a:r>
              <a:rPr lang="cs-CZ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= stanovení „skóre“</a:t>
            </a:r>
          </a:p>
          <a:p>
            <a:pPr algn="l">
              <a:buClr>
                <a:srgbClr val="FFFF00"/>
              </a:buClr>
              <a:buSzTx/>
            </a:pPr>
            <a:r>
              <a:rPr lang="cs-CZ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(laboratorní a klinické parametry)</a:t>
            </a:r>
          </a:p>
          <a:p>
            <a:pPr algn="l">
              <a:buClr>
                <a:srgbClr val="FFFF00"/>
              </a:buClr>
              <a:buSzTx/>
              <a:buFontTx/>
              <a:buChar char="•"/>
            </a:pPr>
            <a:r>
              <a:rPr lang="cs-CZ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CT </a:t>
            </a:r>
          </a:p>
          <a:p>
            <a:pPr algn="l">
              <a:buClr>
                <a:srgbClr val="FFFF00"/>
              </a:buClr>
              <a:buSzTx/>
            </a:pPr>
            <a:r>
              <a:rPr lang="cs-CZ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Cíl:</a:t>
            </a:r>
            <a:endParaRPr lang="cs-CZ" sz="32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Clr>
                <a:srgbClr val="FFFF00"/>
              </a:buClr>
              <a:buSzTx/>
            </a:pPr>
            <a:r>
              <a:rPr lang="cs-CZ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Rozdělit </a:t>
            </a:r>
            <a:r>
              <a:rPr lang="cs-CZ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nemocné s akutní pankreatitidou do skupin podle šance na zhojení bez nutné intervence.</a:t>
            </a:r>
          </a:p>
          <a:p>
            <a:pPr algn="l">
              <a:buClr>
                <a:srgbClr val="FFFF00"/>
              </a:buClr>
              <a:buSzTx/>
            </a:pPr>
            <a:r>
              <a:rPr lang="cs-CZ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cs-CZ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orovnání </a:t>
            </a:r>
            <a:r>
              <a:rPr lang="cs-CZ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výsledku léčby mezi pracovišti.</a:t>
            </a:r>
          </a:p>
        </p:txBody>
      </p:sp>
      <p:sp>
        <p:nvSpPr>
          <p:cNvPr id="243717" name="Rectangle 5"/>
          <p:cNvSpPr>
            <a:spLocks noGrp="1" noChangeArrowheads="1"/>
          </p:cNvSpPr>
          <p:nvPr/>
        </p:nvSpPr>
        <p:spPr bwMode="auto">
          <a:xfrm>
            <a:off x="179388" y="981075"/>
            <a:ext cx="87630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buSzTx/>
            </a:pPr>
            <a:endParaRPr lang="cs-CZ" sz="3200" u="sng" dirty="0">
              <a:solidFill>
                <a:srgbClr val="FFFF0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Morfologická kritéria</a:t>
            </a:r>
            <a:endParaRPr lang="cs-CZ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15" name="Picture 10" descr="spectrum sca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815794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9" name="Rectangle 3"/>
          <p:cNvSpPr>
            <a:spLocks noChangeArrowheads="1"/>
          </p:cNvSpPr>
          <p:nvPr/>
        </p:nvSpPr>
        <p:spPr bwMode="auto">
          <a:xfrm>
            <a:off x="381000" y="2133600"/>
            <a:ext cx="899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buSzTx/>
            </a:pPr>
            <a:endParaRPr lang="en-US" sz="36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90820" name="Rectangle 4"/>
          <p:cNvSpPr>
            <a:spLocks noChangeArrowheads="1"/>
          </p:cNvSpPr>
          <p:nvPr/>
        </p:nvSpPr>
        <p:spPr bwMode="auto">
          <a:xfrm>
            <a:off x="179512" y="1200167"/>
            <a:ext cx="8596313" cy="5325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buClr>
                <a:schemeClr val="tx1"/>
              </a:buClr>
              <a:buSzTx/>
            </a:pPr>
            <a:r>
              <a:rPr lang="cs-CZ" sz="3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V roce 1985 Balthazar publikoval nový skórovací systém, který vycházel z nativního CT vyšetření (klasifikace A-E)</a:t>
            </a:r>
          </a:p>
          <a:p>
            <a:pPr algn="l">
              <a:buClr>
                <a:schemeClr val="tx1"/>
              </a:buClr>
              <a:buSzTx/>
            </a:pPr>
            <a:endParaRPr lang="cs-CZ" sz="20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Clr>
                <a:schemeClr val="tx1"/>
              </a:buClr>
              <a:buSzTx/>
            </a:pPr>
            <a:r>
              <a:rPr lang="cs-CZ" sz="2000" b="1" i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Balthazar</a:t>
            </a:r>
            <a:r>
              <a:rPr lang="cs-CZ" sz="20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cs-CZ" sz="20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EJ, </a:t>
            </a:r>
            <a:r>
              <a:rPr lang="cs-CZ" sz="2000" b="1" i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Ranson</a:t>
            </a:r>
            <a:r>
              <a:rPr lang="cs-CZ" sz="20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JH, </a:t>
            </a:r>
            <a:r>
              <a:rPr lang="cs-CZ" sz="2000" b="1" i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Naidich</a:t>
            </a:r>
            <a:r>
              <a:rPr lang="cs-CZ" sz="20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DP, </a:t>
            </a:r>
            <a:r>
              <a:rPr lang="cs-CZ" sz="2000" b="1" i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Megibow</a:t>
            </a:r>
            <a:r>
              <a:rPr lang="cs-CZ" sz="20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AJ, </a:t>
            </a:r>
            <a:r>
              <a:rPr lang="cs-CZ" sz="2000" b="1" i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Caccavale</a:t>
            </a:r>
            <a:r>
              <a:rPr lang="cs-CZ" sz="20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R, Cooper MM: </a:t>
            </a:r>
            <a:r>
              <a:rPr lang="cs-CZ" sz="2000" b="1" i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Acute</a:t>
            </a:r>
            <a:r>
              <a:rPr lang="cs-CZ" sz="20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cs-CZ" sz="2000" b="1" i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pancreatitis</a:t>
            </a:r>
            <a:r>
              <a:rPr lang="cs-CZ" sz="20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cs-CZ" sz="2000" b="1" i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prognostic</a:t>
            </a:r>
            <a:r>
              <a:rPr lang="cs-CZ" sz="20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cs-CZ" sz="2000" b="1" i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value</a:t>
            </a:r>
            <a:r>
              <a:rPr lang="cs-CZ" sz="20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od CT. Radiology 1985, 156 (3):767-772</a:t>
            </a:r>
          </a:p>
          <a:p>
            <a:pPr algn="l">
              <a:buClr>
                <a:schemeClr val="tx1"/>
              </a:buClr>
              <a:buSzTx/>
            </a:pPr>
            <a:endParaRPr lang="cs-CZ" sz="20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0">
              <a:buClr>
                <a:srgbClr val="FFFFFF"/>
              </a:buClr>
            </a:pPr>
            <a:r>
              <a:rPr lang="cs-CZ" sz="3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 roce </a:t>
            </a:r>
            <a:r>
              <a:rPr lang="cs-CZ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1990 </a:t>
            </a:r>
            <a:r>
              <a:rPr lang="cs-CZ" sz="30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Balthazar</a:t>
            </a:r>
            <a:r>
              <a:rPr lang="cs-CZ" sz="3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publikoval </a:t>
            </a:r>
            <a:r>
              <a:rPr lang="cs-CZ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článek o významu CECT pro hodnocení nekrózy  a vzniká CTSI</a:t>
            </a:r>
            <a:endParaRPr lang="cs-CZ" sz="3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Clr>
                <a:schemeClr val="tx1"/>
              </a:buClr>
              <a:buSzTx/>
            </a:pPr>
            <a:endParaRPr lang="cs-CZ" sz="2000" b="1" i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Clr>
                <a:schemeClr val="tx1"/>
              </a:buClr>
              <a:buSzTx/>
            </a:pPr>
            <a:r>
              <a:rPr lang="cs-CZ" sz="2000" b="1" i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Balthazar</a:t>
            </a:r>
            <a:r>
              <a:rPr lang="cs-CZ" sz="20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EJ, Robinson DL, </a:t>
            </a:r>
            <a:r>
              <a:rPr lang="cs-CZ" sz="2000" b="1" i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Megibow</a:t>
            </a:r>
            <a:r>
              <a:rPr lang="cs-CZ" sz="20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AJ, </a:t>
            </a:r>
            <a:r>
              <a:rPr lang="cs-CZ" sz="2000" b="1" i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Ranson</a:t>
            </a:r>
            <a:r>
              <a:rPr lang="cs-CZ" sz="20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JH: </a:t>
            </a:r>
            <a:r>
              <a:rPr lang="cs-CZ" sz="2000" b="1" i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Acute</a:t>
            </a:r>
            <a:r>
              <a:rPr lang="cs-CZ" sz="20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cs-CZ" sz="2000" b="1" i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pancreatitis</a:t>
            </a:r>
            <a:r>
              <a:rPr lang="cs-CZ" sz="20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cs-CZ" sz="2000" b="1" i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value</a:t>
            </a:r>
            <a:r>
              <a:rPr lang="cs-CZ" sz="20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cs-CZ" sz="2000" b="1" i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of</a:t>
            </a:r>
            <a:r>
              <a:rPr lang="cs-CZ" sz="20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CT in </a:t>
            </a:r>
            <a:r>
              <a:rPr lang="cs-CZ" sz="2000" b="1" i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establishing</a:t>
            </a:r>
            <a:r>
              <a:rPr lang="cs-CZ" sz="20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cs-CZ" sz="2000" b="1" i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prognosis</a:t>
            </a:r>
            <a:r>
              <a:rPr lang="cs-CZ" sz="20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cs-CZ" sz="2000" b="1" i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prognostic</a:t>
            </a:r>
            <a:r>
              <a:rPr lang="cs-CZ" sz="20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. Radiology 1990, 174 (2):331-336</a:t>
            </a:r>
            <a:endParaRPr lang="cs-CZ" sz="2000" b="1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CT klasifikace</a:t>
            </a:r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9" name="Picture 10" descr="spectrum sca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388533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Balthazarova</a:t>
            </a: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klasifikace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6388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>
              <a:defRPr/>
            </a:pPr>
            <a:endParaRPr lang="cs-CZ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101" name="Picture 10" descr="spectrum sca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ovéPole 9"/>
          <p:cNvSpPr txBox="1"/>
          <p:nvPr/>
        </p:nvSpPr>
        <p:spPr>
          <a:xfrm>
            <a:off x="179512" y="1340768"/>
            <a:ext cx="878497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 – normální slinivka</a:t>
            </a:r>
          </a:p>
          <a:p>
            <a:pPr>
              <a:buClr>
                <a:schemeClr val="tx1"/>
              </a:buClr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 – fokální (20%), difuzní zvětšení slinivky,nepravidelné</a:t>
            </a:r>
          </a:p>
          <a:p>
            <a:pPr>
              <a:buClr>
                <a:schemeClr val="tx1"/>
              </a:buClr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  kontury, nehomogenní </a:t>
            </a:r>
            <a:r>
              <a:rPr lang="cs-CZ" sz="28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denzity</a:t>
            </a: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>
              <a:buClr>
                <a:schemeClr val="tx1"/>
              </a:buClr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 – jako B + zánětlivé prosáknutí </a:t>
            </a:r>
            <a:r>
              <a:rPr lang="cs-CZ" sz="28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peripankreatického</a:t>
            </a: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</a:p>
          <a:p>
            <a:pPr>
              <a:buClr>
                <a:schemeClr val="tx1"/>
              </a:buClr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  tuku</a:t>
            </a:r>
          </a:p>
          <a:p>
            <a:pPr>
              <a:buClr>
                <a:schemeClr val="tx1"/>
              </a:buClr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 – malé, omezené kolekce tekutiny nebo </a:t>
            </a:r>
            <a:r>
              <a:rPr lang="cs-CZ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flegmóny </a:t>
            </a:r>
            <a:r>
              <a:rPr lang="cs-CZ" sz="28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(akutní </a:t>
            </a:r>
            <a:r>
              <a:rPr lang="cs-CZ" sz="2800" b="1" i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paripankreatická</a:t>
            </a:r>
            <a:r>
              <a:rPr lang="cs-CZ" sz="28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zánětlivá </a:t>
            </a:r>
            <a:r>
              <a:rPr lang="cs-CZ" sz="28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tekutinová kolekce</a:t>
            </a:r>
            <a:r>
              <a:rPr lang="cs-CZ" sz="28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endParaRPr lang="cs-CZ" sz="2800" b="1" i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Clr>
                <a:schemeClr val="tx1"/>
              </a:buClr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 – dvě či více kolekcí tekutiny, plyn v pankreatu nebo v</a:t>
            </a:r>
          </a:p>
          <a:p>
            <a:pPr>
              <a:buClr>
                <a:schemeClr val="tx1"/>
              </a:buClr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cs-CZ" sz="28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retroperitoneu</a:t>
            </a:r>
            <a:r>
              <a:rPr lang="cs-CZ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cs-CZ" sz="28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(akutní </a:t>
            </a:r>
            <a:r>
              <a:rPr lang="cs-CZ" sz="2800" b="1" i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postnekrotická</a:t>
            </a:r>
            <a:r>
              <a:rPr lang="cs-CZ" sz="28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tekutinová </a:t>
            </a:r>
            <a:r>
              <a:rPr lang="cs-CZ" sz="28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kolekce</a:t>
            </a:r>
            <a:r>
              <a:rPr lang="cs-CZ" sz="28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107504" y="1340619"/>
            <a:ext cx="9001000" cy="4968701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lvl="0">
              <a:buClr>
                <a:srgbClr val="FFFFFF"/>
              </a:buClr>
            </a:pPr>
            <a:r>
              <a:rPr lang="cs-CZ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Nekróza</a:t>
            </a:r>
          </a:p>
          <a:p>
            <a:pPr lvl="0">
              <a:buClr>
                <a:srgbClr val="FFFFFF"/>
              </a:buClr>
            </a:pPr>
            <a:r>
              <a:rPr lang="cs-CZ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 – celá žláza se sytí</a:t>
            </a:r>
          </a:p>
          <a:p>
            <a:pPr lvl="0">
              <a:buClr>
                <a:srgbClr val="FFFFFF"/>
              </a:buClr>
            </a:pPr>
            <a:r>
              <a:rPr lang="cs-CZ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– nesytí se až 30% žlázy</a:t>
            </a:r>
          </a:p>
          <a:p>
            <a:pPr lvl="0">
              <a:buClr>
                <a:srgbClr val="FFFFFF"/>
              </a:buClr>
            </a:pPr>
            <a:r>
              <a:rPr lang="cs-CZ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– nesytí se 30% - 50% žlázy</a:t>
            </a:r>
          </a:p>
          <a:p>
            <a:pPr lvl="0">
              <a:buClr>
                <a:srgbClr val="FFFFFF"/>
              </a:buClr>
            </a:pPr>
            <a:r>
              <a:rPr lang="cs-CZ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– nesytí se více jak 50% žlázy</a:t>
            </a:r>
          </a:p>
          <a:p>
            <a:pPr lvl="0">
              <a:buClr>
                <a:srgbClr val="FFFFFF"/>
              </a:buClr>
            </a:pPr>
            <a:r>
              <a:rPr lang="cs-CZ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Nutno podat </a:t>
            </a:r>
            <a:r>
              <a:rPr lang="cs-CZ" sz="2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kliv</a:t>
            </a:r>
            <a:r>
              <a:rPr lang="cs-CZ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– nekróza = nesytící se tkáň slinivky.</a:t>
            </a:r>
          </a:p>
          <a:p>
            <a:pPr lvl="0">
              <a:buClr>
                <a:srgbClr val="FFFF00"/>
              </a:buClr>
              <a:buFontTx/>
              <a:buChar char="•"/>
            </a:pPr>
            <a:r>
              <a:rPr lang="cs-CZ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Jestli že je více než 50% slinivky nekrotické, pak se</a:t>
            </a:r>
          </a:p>
          <a:p>
            <a:pPr lvl="0">
              <a:buClr>
                <a:srgbClr val="FFFF00"/>
              </a:buClr>
            </a:pPr>
            <a:r>
              <a:rPr lang="cs-CZ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může mortalita blížit až 50%.</a:t>
            </a:r>
          </a:p>
          <a:p>
            <a:pPr lvl="0">
              <a:buClr>
                <a:srgbClr val="FFFF00"/>
              </a:buClr>
              <a:buFontTx/>
              <a:buChar char="•"/>
            </a:pPr>
            <a:r>
              <a:rPr lang="cs-CZ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Prognosticky je horší, pokud je nekróza infikovaná.</a:t>
            </a:r>
          </a:p>
          <a:p>
            <a:pPr lvl="0">
              <a:buClr>
                <a:srgbClr val="FFFF00"/>
              </a:buClr>
              <a:buFontTx/>
              <a:buChar char="•"/>
            </a:pPr>
            <a:r>
              <a:rPr lang="cs-CZ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U 30% nemocných s těžkou pankreatitidou je nekróza</a:t>
            </a:r>
          </a:p>
          <a:p>
            <a:pPr lvl="0">
              <a:buClr>
                <a:srgbClr val="FFFF00"/>
              </a:buClr>
            </a:pPr>
            <a:r>
              <a:rPr lang="cs-CZ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definovaná již 96 hodin po začátku.</a:t>
            </a:r>
            <a:endParaRPr lang="cs-CZ" sz="2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107950" y="1268760"/>
            <a:ext cx="8856663" cy="5112568"/>
          </a:xfrm>
          <a:prstGeom prst="rect">
            <a:avLst/>
          </a:prstGeom>
          <a:solidFill>
            <a:srgbClr val="FFFF00"/>
          </a:solidFill>
          <a:ln w="381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742950" indent="-74295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cs-CZ" sz="36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CT je nejdůležitější metoda pro určení morfologických změn u nemocných s akutní pankreatitidou. </a:t>
            </a:r>
          </a:p>
          <a:p>
            <a:pPr marL="742950" indent="-74295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cs-CZ" sz="36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CTSI koreluje s prognózou</a:t>
            </a:r>
          </a:p>
          <a:p>
            <a:pPr marL="742950" indent="-74295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cs-CZ" sz="36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Dynamické CECT má 80 – 90 % přesnost pro detekci nekrózy.</a:t>
            </a:r>
          </a:p>
          <a:p>
            <a:pPr marL="742950" indent="-74295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Časné vyšetření do 48 hodin </a:t>
            </a:r>
            <a:r>
              <a:rPr lang="cs-CZ" sz="36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 příznacích nemá </a:t>
            </a: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smysl. </a:t>
            </a:r>
          </a:p>
          <a:p>
            <a:pPr marL="514350" indent="-514350">
              <a:buClr>
                <a:schemeClr val="tx1"/>
              </a:buClr>
            </a:pPr>
            <a:endParaRPr lang="cs-CZ" sz="3600" b="1" dirty="0" smtClean="0"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971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5" name="Rectangle 3"/>
          <p:cNvSpPr>
            <a:spLocks noChangeArrowheads="1"/>
          </p:cNvSpPr>
          <p:nvPr/>
        </p:nvSpPr>
        <p:spPr bwMode="auto">
          <a:xfrm>
            <a:off x="381000" y="2133600"/>
            <a:ext cx="899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buSzTx/>
            </a:pPr>
            <a:endParaRPr lang="en-US" sz="36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53956" name="Rectangle 4"/>
          <p:cNvSpPr>
            <a:spLocks noGrp="1" noChangeArrowheads="1"/>
          </p:cNvSpPr>
          <p:nvPr/>
        </p:nvSpPr>
        <p:spPr bwMode="auto">
          <a:xfrm>
            <a:off x="179388" y="981075"/>
            <a:ext cx="87630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buSzTx/>
            </a:pPr>
            <a:endParaRPr lang="cs-CZ" sz="3200" u="sng" dirty="0">
              <a:solidFill>
                <a:srgbClr val="FFFF0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253957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283855"/>
              </p:ext>
            </p:extLst>
          </p:nvPr>
        </p:nvGraphicFramePr>
        <p:xfrm>
          <a:off x="251519" y="1258090"/>
          <a:ext cx="8784977" cy="4979193"/>
        </p:xfrm>
        <a:graphic>
          <a:graphicData uri="http://schemas.openxmlformats.org/drawingml/2006/table">
            <a:tbl>
              <a:tblPr/>
              <a:tblGrid>
                <a:gridCol w="2055809"/>
                <a:gridCol w="5927637"/>
                <a:gridCol w="801531"/>
              </a:tblGrid>
              <a:tr h="3768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Prognostický faktor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Charakteristika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Body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8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Zánět slinivky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Normální slinivka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8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Místní nebo difúzní zvětšení slinivky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3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Změny žlázy podmíněné zánětem s prosáknutím tuku v okolí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01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Jedna kolekce tekutiny nebo flegmóny v okolí slinivky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8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Dvě a více kolekcí v okolí, plyn v okolí pankreatu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8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Nekróza pankreatu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Bez nekrózy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4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Nekróza 30 % žlázy a méně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01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Nekróza 30 – 50 % žlázy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4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Nekróza nad 50 % žlázy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8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Rozdělení zánětu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Lehká pankreatitida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 – 2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01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Středně těžká pankreatitida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 – 6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4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Těžká pankreatitida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 – 10 </a:t>
                      </a:r>
                      <a:endParaRPr kumimoji="0" lang="cs-CZ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4015" name="Rectangle 63"/>
          <p:cNvSpPr>
            <a:spLocks noChangeArrowheads="1"/>
          </p:cNvSpPr>
          <p:nvPr/>
        </p:nvSpPr>
        <p:spPr bwMode="auto">
          <a:xfrm>
            <a:off x="0" y="6397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 eaLnBrk="1" hangingPunct="1">
              <a:buSzTx/>
            </a:pPr>
            <a:endParaRPr lang="en-US" sz="2400" b="0">
              <a:effectLst/>
              <a:latin typeface="Times New Roman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CTSI</a:t>
            </a:r>
            <a:endParaRPr lang="cs-CZ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10" name="Picture 10" descr="spectrum sca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779195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512" y="1114866"/>
            <a:ext cx="8763000" cy="3970318"/>
          </a:xfrm>
        </p:spPr>
        <p:txBody>
          <a:bodyPr/>
          <a:lstStyle/>
          <a:p>
            <a:pPr algn="ctr"/>
            <a:r>
              <a:rPr lang="sk-SK" b="1" dirty="0" smtClean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Nová </a:t>
            </a:r>
            <a:r>
              <a:rPr lang="sk-SK" b="1" dirty="0" err="1" smtClean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klasifikace</a:t>
            </a:r>
            <a:r>
              <a:rPr lang="sk-SK" b="1" dirty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k-SK" b="1" dirty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k-SK" sz="3600" b="1" dirty="0" smtClean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sk-SK" sz="3600" b="1" dirty="0" err="1" smtClean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kontinuální</a:t>
            </a:r>
            <a:r>
              <a:rPr lang="sk-SK" sz="3600" b="1" dirty="0" smtClean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sz="3600" b="1" dirty="0" err="1" smtClean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zasedání</a:t>
            </a:r>
            <a:r>
              <a:rPr lang="sk-SK" sz="3600" b="1" dirty="0" smtClean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pracovní skupiny, </a:t>
            </a:r>
            <a:br>
              <a:rPr lang="sk-SK" sz="3600" b="1" dirty="0" smtClean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k-SK" sz="3600" b="1" dirty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sk-SK" sz="3600" b="1" dirty="0" smtClean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tá </a:t>
            </a:r>
            <a:r>
              <a:rPr lang="sk-SK" sz="3600" b="1" dirty="0" err="1" smtClean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revize</a:t>
            </a:r>
            <a:r>
              <a:rPr lang="sk-SK" sz="3600" b="1" dirty="0" smtClean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k-SK" sz="3600" b="1" dirty="0" smtClean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k-SK" sz="3600" b="1" dirty="0" smtClean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sk-SK" sz="3600" b="1" dirty="0" err="1" smtClean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Acute</a:t>
            </a:r>
            <a:r>
              <a:rPr lang="sk-SK" sz="3600" b="1" dirty="0" smtClean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sz="3600" b="1" dirty="0" err="1" smtClean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Pancreatitis</a:t>
            </a:r>
            <a:r>
              <a:rPr lang="sk-SK" sz="3600" b="1" dirty="0" smtClean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sz="3600" b="1" dirty="0" err="1" smtClean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Working</a:t>
            </a:r>
            <a:r>
              <a:rPr lang="sk-SK" sz="3600" b="1" dirty="0" smtClean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sz="3600" b="1" dirty="0" err="1" smtClean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Group</a:t>
            </a:r>
            <a:r>
              <a:rPr lang="sk-SK" sz="3600" b="1" dirty="0" smtClean="0">
                <a:solidFill>
                  <a:srgbClr val="FFF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cs-CZ" b="1" dirty="0">
              <a:solidFill>
                <a:srgbClr val="FFFF0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937284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9" name="Rectangle 3"/>
          <p:cNvSpPr>
            <a:spLocks noChangeArrowheads="1"/>
          </p:cNvSpPr>
          <p:nvPr/>
        </p:nvSpPr>
        <p:spPr bwMode="auto">
          <a:xfrm>
            <a:off x="381000" y="2133600"/>
            <a:ext cx="899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buSzTx/>
            </a:pPr>
            <a:endParaRPr lang="en-US" sz="36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90820" name="Rectangle 4"/>
          <p:cNvSpPr>
            <a:spLocks noChangeArrowheads="1"/>
          </p:cNvSpPr>
          <p:nvPr/>
        </p:nvSpPr>
        <p:spPr bwMode="auto">
          <a:xfrm>
            <a:off x="179512" y="1200167"/>
            <a:ext cx="8856984" cy="4832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l">
              <a:buClr>
                <a:schemeClr val="tx1"/>
              </a:buClr>
              <a:buSzTx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Nejméně první dvě ze tří kritérií </a:t>
            </a:r>
          </a:p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Abdominální bolest budící dojem akutní pankreatitidy. Začátek výskytu této bolesti je též považovaný za začátek ataky akutní pankreatitidy.</a:t>
            </a:r>
          </a:p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Sérová amyláza a lipáza je nejméně 3x vyšší než norma. Zobrazovací metody by měli být použity, pokud je méně než 3x vyšší.</a:t>
            </a:r>
          </a:p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Typický nález na CT, MR nebo UZ</a:t>
            </a:r>
          </a:p>
          <a:p>
            <a:pPr algn="l">
              <a:buClr>
                <a:schemeClr val="tx1"/>
              </a:buClr>
              <a:buSzTx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Pokud je diagnóza stanovena na základě prvních dvou kritérií a není přítomno orgánové selhání (známky těžké pankreatitis), není nutné provádět CECT.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Klinická definice akutní pankreatitidy</a:t>
            </a:r>
            <a:endParaRPr lang="cs-CZ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9" name="Picture 10" descr="spectrum sca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354690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Klinické poznámky</a:t>
            </a:r>
            <a:endParaRPr lang="cs-CZ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9" name="Picture 10" descr="spectrum sca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79512" y="1200167"/>
            <a:ext cx="8784976" cy="4401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Morfologický  nález a klinická závažnost pankreatitidy nemusí přímo korelovat.</a:t>
            </a:r>
          </a:p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Těžká akutní pankreatitida jev první fází definovaná jako multiorgánové selhání, trvající více než 48 hodin.</a:t>
            </a:r>
          </a:p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Ve druhé fázi je definovaná jako přetrvávající orgánové selhání, smrt nebo komplikace vyvolané akutní pankreatitidou.</a:t>
            </a:r>
          </a:p>
          <a:p>
            <a:pPr marL="514350" indent="-514350" algn="l">
              <a:buClr>
                <a:schemeClr val="tx1"/>
              </a:buClr>
              <a:buSzTx/>
              <a:buFont typeface="+mj-lt"/>
              <a:buAutoNum type="arabicPeriod"/>
            </a:pP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Drenáž opouzdřených kolekcí je většinou nutná pouze u infikovaných kolekcí.</a:t>
            </a:r>
          </a:p>
        </p:txBody>
      </p:sp>
    </p:spTree>
    <p:extLst>
      <p:ext uri="{BB962C8B-B14F-4D97-AF65-F5344CB8AC3E}">
        <p14:creationId xmlns:p14="http://schemas.microsoft.com/office/powerpoint/2010/main" val="789590734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0000"/>
      </a:dk1>
      <a:lt1>
        <a:srgbClr val="FFFFFF"/>
      </a:lt1>
      <a:dk2>
        <a:srgbClr val="0033CC"/>
      </a:dk2>
      <a:lt2>
        <a:srgbClr val="FFFF00"/>
      </a:lt2>
      <a:accent1>
        <a:srgbClr val="FF0000"/>
      </a:accent1>
      <a:accent2>
        <a:srgbClr val="CC00CC"/>
      </a:accent2>
      <a:accent3>
        <a:srgbClr val="AAADE2"/>
      </a:accent3>
      <a:accent4>
        <a:srgbClr val="DADADA"/>
      </a:accent4>
      <a:accent5>
        <a:srgbClr val="FFAAAA"/>
      </a:accent5>
      <a:accent6>
        <a:srgbClr val="B900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33CC"/>
        </a:dk2>
        <a:lt2>
          <a:srgbClr val="FFFF00"/>
        </a:lt2>
        <a:accent1>
          <a:srgbClr val="FF0000"/>
        </a:accent1>
        <a:accent2>
          <a:srgbClr val="CC00CC"/>
        </a:accent2>
        <a:accent3>
          <a:srgbClr val="AAADE2"/>
        </a:accent3>
        <a:accent4>
          <a:srgbClr val="DADADA"/>
        </a:accent4>
        <a:accent5>
          <a:srgbClr val="FFAAAA"/>
        </a:accent5>
        <a:accent6>
          <a:srgbClr val="B900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13171</TotalTime>
  <Words>1380</Words>
  <Application>Microsoft Office PowerPoint</Application>
  <PresentationFormat>Předvádění na obrazovce (4:3)</PresentationFormat>
  <Paragraphs>201</Paragraphs>
  <Slides>24</Slides>
  <Notes>22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5" baseType="lpstr">
      <vt:lpstr>Default Design</vt:lpstr>
      <vt:lpstr>Akutní pankreatitis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Nová klasifikace (kontinuální zasedání pracovní skupiny,  9tá revize = Acute Pancreatitis Working Group)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</vt:lpstr>
    </vt:vector>
  </TitlesOfParts>
  <Company>FN Brno, RDK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Pankreatitidy</dc:title>
  <dc:creator>Válek</dc:creator>
  <cp:lastModifiedBy>Your User Name</cp:lastModifiedBy>
  <cp:revision>59</cp:revision>
  <dcterms:created xsi:type="dcterms:W3CDTF">2004-03-16T09:29:34Z</dcterms:created>
  <dcterms:modified xsi:type="dcterms:W3CDTF">2013-09-06T14:03:00Z</dcterms:modified>
</cp:coreProperties>
</file>