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64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/>
              <a:t>Klikněte pro úpravu formátu textu nadpisu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7360" y="2421000"/>
            <a:ext cx="8228520" cy="3167280"/>
          </a:xfrm>
          <a:prstGeom prst="rect">
            <a:avLst/>
          </a:prstGeom>
        </p:spPr>
      </p:pic>
      <p:sp>
        <p:nvSpPr>
          <p:cNvPr id="36" name="CustomShape 1"/>
          <p:cNvSpPr/>
          <p:nvPr/>
        </p:nvSpPr>
        <p:spPr>
          <a:xfrm>
            <a:off x="514440" y="1268640"/>
            <a:ext cx="5951880" cy="6991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4000" b="1">
                <a:solidFill>
                  <a:srgbClr val="FFFF00"/>
                </a:solidFill>
                <a:latin typeface="Comic Sans MS"/>
              </a:rPr>
              <a:t>Játra – naše kazuistiky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4869000" y="5949360"/>
            <a:ext cx="3821040" cy="394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b="1">
                <a:solidFill>
                  <a:srgbClr val="FFFF00"/>
                </a:solidFill>
                <a:latin typeface="Comic Sans MS"/>
              </a:rPr>
              <a:t>J. Beran, ZRIR IKEM, Praha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ázek 5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360000"/>
            <a:ext cx="5759280" cy="4427280"/>
          </a:xfrm>
          <a:prstGeom prst="rect">
            <a:avLst/>
          </a:prstGeom>
        </p:spPr>
      </p:pic>
      <p:pic>
        <p:nvPicPr>
          <p:cNvPr id="53" name="Obrázek 52"/>
          <p:cNvPicPr/>
          <p:nvPr/>
        </p:nvPicPr>
        <p:blipFill>
          <a:blip r:embed="rId3"/>
          <a:stretch>
            <a:fillRect/>
          </a:stretch>
        </p:blipFill>
        <p:spPr>
          <a:xfrm>
            <a:off x="3672000" y="2049120"/>
            <a:ext cx="5183280" cy="450216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5576" y="5229200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7/11 arteriální fáze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 2. RFA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72200" y="108409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7/11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T1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974160" y="990720"/>
            <a:ext cx="220068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b="1" u="sng" dirty="0" smtClean="0">
                <a:solidFill>
                  <a:srgbClr val="FFFF00"/>
                </a:solidFill>
                <a:latin typeface="Comic Sans MS"/>
              </a:rPr>
              <a:t>Pomněnka</a:t>
            </a:r>
            <a:r>
              <a:rPr lang="cs-CZ" sz="3200" b="1" u="sng" dirty="0">
                <a:solidFill>
                  <a:srgbClr val="FFFF00"/>
                </a:solidFill>
                <a:latin typeface="Comic Sans MS"/>
              </a:rPr>
              <a:t>:</a:t>
            </a:r>
            <a:endParaRPr dirty="0"/>
          </a:p>
        </p:txBody>
      </p:sp>
      <p:pic>
        <p:nvPicPr>
          <p:cNvPr id="55" name="Obrázek 54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720" y="4495680"/>
            <a:ext cx="2056680" cy="2056680"/>
          </a:xfrm>
          <a:prstGeom prst="rect">
            <a:avLst/>
          </a:prstGeom>
        </p:spPr>
      </p:pic>
      <p:sp>
        <p:nvSpPr>
          <p:cNvPr id="56" name="CustomShape 2"/>
          <p:cNvSpPr/>
          <p:nvPr/>
        </p:nvSpPr>
        <p:spPr>
          <a:xfrm>
            <a:off x="1278360" y="2251080"/>
            <a:ext cx="7566480" cy="155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zobrazení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HCC v pozdní arteriální fázi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naše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zkušenost – ložiska nebývají v T1 i T2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nativně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zřetelná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ázek 56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205200"/>
            <a:ext cx="7847280" cy="6275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5783400" y="4497480"/>
            <a:ext cx="559800" cy="912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1">
                <a:solidFill>
                  <a:srgbClr val="FFFF00"/>
                </a:solidFill>
                <a:latin typeface="Calibri"/>
              </a:rPr>
              <a:t>2</a:t>
            </a:r>
            <a:endParaRPr/>
          </a:p>
        </p:txBody>
      </p:sp>
      <p:pic>
        <p:nvPicPr>
          <p:cNvPr id="59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40" y="485280"/>
            <a:ext cx="3599280" cy="4956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788760" y="990720"/>
            <a:ext cx="7261920" cy="4053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žena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, 63 let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ca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prsu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chemoterapie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na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UZ náhodný nález ložiska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susp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. pro meta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3/14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MR jater - jasné ložisko nenalezeno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6/14  kontrola po CHT,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progrese nálezu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1" name="CustomShape 2"/>
          <p:cNvSpPr/>
          <p:nvPr/>
        </p:nvSpPr>
        <p:spPr>
          <a:xfrm>
            <a:off x="1278360" y="2251080"/>
            <a:ext cx="7566480" cy="155628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61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258480"/>
            <a:ext cx="5466240" cy="4509360"/>
          </a:xfrm>
          <a:prstGeom prst="rect">
            <a:avLst/>
          </a:prstGeom>
        </p:spPr>
      </p:pic>
      <p:pic>
        <p:nvPicPr>
          <p:cNvPr id="63" name="Obrázek 62"/>
          <p:cNvPicPr/>
          <p:nvPr/>
        </p:nvPicPr>
        <p:blipFill>
          <a:blip r:embed="rId3"/>
          <a:stretch>
            <a:fillRect/>
          </a:stretch>
        </p:blipFill>
        <p:spPr>
          <a:xfrm>
            <a:off x="3569760" y="2448000"/>
            <a:ext cx="5340960" cy="41032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240240" y="112474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3/14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T1 in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54859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T2 HASTE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ázek 6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205920"/>
            <a:ext cx="5371920" cy="4401360"/>
          </a:xfrm>
          <a:prstGeom prst="rect">
            <a:avLst/>
          </a:prstGeom>
        </p:spPr>
      </p:pic>
      <p:pic>
        <p:nvPicPr>
          <p:cNvPr id="65" name="Obrázek 64"/>
          <p:cNvPicPr/>
          <p:nvPr/>
        </p:nvPicPr>
        <p:blipFill>
          <a:blip r:embed="rId3"/>
          <a:stretch>
            <a:fillRect/>
          </a:stretch>
        </p:blipFill>
        <p:spPr>
          <a:xfrm>
            <a:off x="4012920" y="2592000"/>
            <a:ext cx="4943880" cy="39592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84168" y="130011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6/14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T1 in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32" y="5445224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T2 HASTE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ázek 65"/>
          <p:cNvPicPr/>
          <p:nvPr/>
        </p:nvPicPr>
        <p:blipFill>
          <a:blip r:embed="rId2"/>
          <a:stretch>
            <a:fillRect/>
          </a:stretch>
        </p:blipFill>
        <p:spPr>
          <a:xfrm>
            <a:off x="305640" y="216000"/>
            <a:ext cx="5453640" cy="4420440"/>
          </a:xfrm>
          <a:prstGeom prst="rect">
            <a:avLst/>
          </a:prstGeom>
        </p:spPr>
      </p:pic>
      <p:pic>
        <p:nvPicPr>
          <p:cNvPr id="67" name="Obrázek 66"/>
          <p:cNvPicPr/>
          <p:nvPr/>
        </p:nvPicPr>
        <p:blipFill>
          <a:blip r:embed="rId3"/>
          <a:stretch>
            <a:fillRect/>
          </a:stretch>
        </p:blipFill>
        <p:spPr>
          <a:xfrm>
            <a:off x="3816000" y="2396520"/>
            <a:ext cx="5165640" cy="424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Obrázek 67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144000"/>
            <a:ext cx="5277960" cy="4535280"/>
          </a:xfrm>
          <a:prstGeom prst="rect">
            <a:avLst/>
          </a:prstGeom>
        </p:spPr>
      </p:pic>
      <p:pic>
        <p:nvPicPr>
          <p:cNvPr id="69" name="Obrázek 68"/>
          <p:cNvPicPr/>
          <p:nvPr/>
        </p:nvPicPr>
        <p:blipFill>
          <a:blip r:embed="rId3"/>
          <a:stretch>
            <a:fillRect/>
          </a:stretch>
        </p:blipFill>
        <p:spPr>
          <a:xfrm>
            <a:off x="3918240" y="2376000"/>
            <a:ext cx="4937040" cy="41752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96136" y="1196752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6/14 arteriální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547658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portovenózní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Obrázek 69"/>
          <p:cNvPicPr/>
          <p:nvPr/>
        </p:nvPicPr>
        <p:blipFill>
          <a:blip r:embed="rId2"/>
          <a:stretch>
            <a:fillRect/>
          </a:stretch>
        </p:blipFill>
        <p:spPr>
          <a:xfrm>
            <a:off x="174240" y="177480"/>
            <a:ext cx="5225040" cy="4501800"/>
          </a:xfrm>
          <a:prstGeom prst="rect">
            <a:avLst/>
          </a:prstGeom>
        </p:spPr>
      </p:pic>
      <p:pic>
        <p:nvPicPr>
          <p:cNvPr id="71" name="Obrázek 70"/>
          <p:cNvPicPr/>
          <p:nvPr/>
        </p:nvPicPr>
        <p:blipFill>
          <a:blip r:embed="rId3"/>
          <a:stretch>
            <a:fillRect/>
          </a:stretch>
        </p:blipFill>
        <p:spPr>
          <a:xfrm>
            <a:off x="3888000" y="2415960"/>
            <a:ext cx="5024880" cy="420732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652120" y="1243407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T1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Dixon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tuk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5404574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T1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Dixon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op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579680" y="432000"/>
            <a:ext cx="5980320" cy="59803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974160" y="990720"/>
            <a:ext cx="220068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b="1" u="sng" dirty="0">
                <a:solidFill>
                  <a:srgbClr val="FFFF00"/>
                </a:solidFill>
                <a:latin typeface="Comic Sans MS"/>
              </a:rPr>
              <a:t>Pomněnka:</a:t>
            </a:r>
            <a:endParaRPr dirty="0"/>
          </a:p>
        </p:txBody>
      </p:sp>
      <p:pic>
        <p:nvPicPr>
          <p:cNvPr id="73" name="Obrázek 72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720" y="4495680"/>
            <a:ext cx="2056680" cy="2056680"/>
          </a:xfrm>
          <a:prstGeom prst="rect">
            <a:avLst/>
          </a:prstGeom>
        </p:spPr>
      </p:pic>
      <p:sp>
        <p:nvSpPr>
          <p:cNvPr id="74" name="CustomShape 2"/>
          <p:cNvSpPr/>
          <p:nvPr/>
        </p:nvSpPr>
        <p:spPr>
          <a:xfrm>
            <a:off x="1278360" y="2251080"/>
            <a:ext cx="7566480" cy="19220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jaterní fibróza – expanse fibrózních sept a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můstků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hypointenzní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T</a:t>
            </a:r>
            <a:r>
              <a:rPr lang="cs-CZ" sz="2400" dirty="0">
                <a:solidFill>
                  <a:srgbClr val="FFFF00"/>
                </a:solidFill>
                <a:latin typeface="Times New Roman"/>
              </a:rPr>
              <a:t> 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1,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hyperintenzní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T2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sytí se po podání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k.l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. ve venózní fázi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Dixonova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4fázová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sekvence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 (na 1 nádech)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783400" y="4497480"/>
            <a:ext cx="559800" cy="912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1">
                <a:solidFill>
                  <a:srgbClr val="FFFF00"/>
                </a:solidFill>
                <a:latin typeface="Calibri"/>
              </a:rPr>
              <a:t>3</a:t>
            </a:r>
            <a:endParaRPr/>
          </a:p>
        </p:txBody>
      </p:sp>
      <p:pic>
        <p:nvPicPr>
          <p:cNvPr id="76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240" y="485280"/>
            <a:ext cx="3713760" cy="48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788760" y="990720"/>
            <a:ext cx="7261920" cy="4053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muž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, 71 let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náhle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vzniklé bolesti břicha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na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CT trombóza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v.portae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elevace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AFP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1/14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MR jater 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6/14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kontrola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78" name="CustomShape 2"/>
          <p:cNvSpPr/>
          <p:nvPr/>
        </p:nvSpPr>
        <p:spPr>
          <a:xfrm>
            <a:off x="1278360" y="2251080"/>
            <a:ext cx="7566480" cy="155628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rázek 78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00" y="144000"/>
            <a:ext cx="5923800" cy="4640040"/>
          </a:xfrm>
          <a:prstGeom prst="rect">
            <a:avLst/>
          </a:prstGeom>
        </p:spPr>
      </p:pic>
      <p:pic>
        <p:nvPicPr>
          <p:cNvPr id="80" name="Obrázek 79"/>
          <p:cNvPicPr/>
          <p:nvPr/>
        </p:nvPicPr>
        <p:blipFill>
          <a:blip r:embed="rId3"/>
          <a:stretch>
            <a:fillRect/>
          </a:stretch>
        </p:blipFill>
        <p:spPr>
          <a:xfrm>
            <a:off x="3479400" y="2319120"/>
            <a:ext cx="5519880" cy="430416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19332" y="1196752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6/14 T2 HASTE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554859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T1 op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80"/>
          <p:cNvPicPr/>
          <p:nvPr/>
        </p:nvPicPr>
        <p:blipFill>
          <a:blip r:embed="rId2"/>
          <a:stretch>
            <a:fillRect/>
          </a:stretch>
        </p:blipFill>
        <p:spPr>
          <a:xfrm>
            <a:off x="358560" y="216000"/>
            <a:ext cx="5328720" cy="4295880"/>
          </a:xfrm>
          <a:prstGeom prst="rect">
            <a:avLst/>
          </a:prstGeom>
        </p:spPr>
      </p:pic>
      <p:pic>
        <p:nvPicPr>
          <p:cNvPr id="82" name="Obrázek 81"/>
          <p:cNvPicPr/>
          <p:nvPr/>
        </p:nvPicPr>
        <p:blipFill>
          <a:blip r:embed="rId3"/>
          <a:stretch>
            <a:fillRect/>
          </a:stretch>
        </p:blipFill>
        <p:spPr>
          <a:xfrm>
            <a:off x="3816000" y="2465280"/>
            <a:ext cx="5212800" cy="42202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84168" y="1268760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6/14 arteriální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540389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portální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rázek 82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00" y="297360"/>
            <a:ext cx="5170680" cy="3967920"/>
          </a:xfrm>
          <a:prstGeom prst="rect">
            <a:avLst/>
          </a:prstGeom>
        </p:spPr>
      </p:pic>
      <p:pic>
        <p:nvPicPr>
          <p:cNvPr id="84" name="Obrázek 8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00" y="2044800"/>
            <a:ext cx="5279760" cy="46504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96136" y="1116644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6/14 MIP rekonstrukce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ázek 84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294480"/>
            <a:ext cx="4607280" cy="3843360"/>
          </a:xfrm>
          <a:prstGeom prst="rect">
            <a:avLst/>
          </a:prstGeom>
        </p:spPr>
      </p:pic>
      <p:pic>
        <p:nvPicPr>
          <p:cNvPr id="86" name="Obrázek 85"/>
          <p:cNvPicPr/>
          <p:nvPr/>
        </p:nvPicPr>
        <p:blipFill>
          <a:blip r:embed="rId3"/>
          <a:stretch>
            <a:fillRect/>
          </a:stretch>
        </p:blipFill>
        <p:spPr>
          <a:xfrm>
            <a:off x="4176000" y="2111760"/>
            <a:ext cx="4593960" cy="451152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547664" y="508518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7/14 CEUS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974160" y="990720"/>
            <a:ext cx="220068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b="1" u="sng" dirty="0">
                <a:solidFill>
                  <a:srgbClr val="FFFF00"/>
                </a:solidFill>
                <a:latin typeface="Comic Sans MS"/>
              </a:rPr>
              <a:t>Pomněnka:</a:t>
            </a:r>
            <a:endParaRPr dirty="0"/>
          </a:p>
        </p:txBody>
      </p:sp>
      <p:pic>
        <p:nvPicPr>
          <p:cNvPr id="88" name="Obrázek 87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720" y="4495680"/>
            <a:ext cx="2056680" cy="2056680"/>
          </a:xfrm>
          <a:prstGeom prst="rect">
            <a:avLst/>
          </a:prstGeom>
        </p:spPr>
      </p:pic>
      <p:sp>
        <p:nvSpPr>
          <p:cNvPr id="89" name="CustomShape 2"/>
          <p:cNvSpPr/>
          <p:nvPr/>
        </p:nvSpPr>
        <p:spPr>
          <a:xfrm>
            <a:off x="1278360" y="2251080"/>
            <a:ext cx="7566480" cy="19220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trombóza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v.portae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chovající se expanzivně -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 tumorózní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trombus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783400" y="4497480"/>
            <a:ext cx="559800" cy="912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1">
                <a:solidFill>
                  <a:srgbClr val="FFFF00"/>
                </a:solidFill>
                <a:latin typeface="Calibri"/>
              </a:rPr>
              <a:t>4</a:t>
            </a:r>
            <a:endParaRPr/>
          </a:p>
        </p:txBody>
      </p:sp>
      <p:pic>
        <p:nvPicPr>
          <p:cNvPr id="91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240" y="490680"/>
            <a:ext cx="3820680" cy="49143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88760" y="990720"/>
            <a:ext cx="7261920" cy="4053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muž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, 59 let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alkoholická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ci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hepatis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2010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zjištěna 2 ložiska HCC S IV a VII,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  -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resekce 5/10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CT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kontroly 5/11, 1/12 a 9/12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negat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    9/13 – pozitivní nález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MR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– 11/10 –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negat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., </a:t>
            </a:r>
            <a:endParaRPr lang="cs-CZ" sz="2600" b="1" dirty="0" smtClean="0">
              <a:solidFill>
                <a:srgbClr val="FFFF00"/>
              </a:solidFill>
              <a:latin typeface="Comic Sans MS"/>
            </a:endParaRPr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   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3/14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,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9/14 – potvrzení, ale …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3" name="CustomShape 2"/>
          <p:cNvSpPr/>
          <p:nvPr/>
        </p:nvSpPr>
        <p:spPr>
          <a:xfrm>
            <a:off x="1278360" y="2251080"/>
            <a:ext cx="7566480" cy="155628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298800"/>
            <a:ext cx="7775640" cy="62589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ázek 93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267480"/>
            <a:ext cx="4733640" cy="4627800"/>
          </a:xfrm>
          <a:prstGeom prst="rect">
            <a:avLst/>
          </a:prstGeom>
        </p:spPr>
      </p:pic>
      <p:pic>
        <p:nvPicPr>
          <p:cNvPr id="95" name="Obrázek 94"/>
          <p:cNvPicPr/>
          <p:nvPr/>
        </p:nvPicPr>
        <p:blipFill>
          <a:blip r:embed="rId3"/>
          <a:stretch>
            <a:fillRect/>
          </a:stretch>
        </p:blipFill>
        <p:spPr>
          <a:xfrm>
            <a:off x="3264120" y="2329200"/>
            <a:ext cx="5591160" cy="42220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508104" y="11247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CT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rázek 95"/>
          <p:cNvPicPr/>
          <p:nvPr/>
        </p:nvPicPr>
        <p:blipFill>
          <a:blip r:embed="rId2"/>
          <a:stretch>
            <a:fillRect/>
          </a:stretch>
        </p:blipFill>
        <p:spPr>
          <a:xfrm>
            <a:off x="366480" y="144000"/>
            <a:ext cx="5104800" cy="4856040"/>
          </a:xfrm>
          <a:prstGeom prst="rect">
            <a:avLst/>
          </a:prstGeom>
        </p:spPr>
      </p:pic>
      <p:pic>
        <p:nvPicPr>
          <p:cNvPr id="97" name="Obrázek 96"/>
          <p:cNvPicPr/>
          <p:nvPr/>
        </p:nvPicPr>
        <p:blipFill>
          <a:blip r:embed="rId3"/>
          <a:stretch>
            <a:fillRect/>
          </a:stretch>
        </p:blipFill>
        <p:spPr>
          <a:xfrm>
            <a:off x="3888000" y="1928160"/>
            <a:ext cx="4907880" cy="46908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96136" y="1035646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T1 op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Obrázek 97"/>
          <p:cNvPicPr/>
          <p:nvPr/>
        </p:nvPicPr>
        <p:blipFill>
          <a:blip r:embed="rId2"/>
          <a:stretch>
            <a:fillRect/>
          </a:stretch>
        </p:blipFill>
        <p:spPr>
          <a:xfrm>
            <a:off x="232920" y="212040"/>
            <a:ext cx="5454360" cy="4395240"/>
          </a:xfrm>
          <a:prstGeom prst="rect">
            <a:avLst/>
          </a:prstGeom>
        </p:spPr>
      </p:pic>
      <p:pic>
        <p:nvPicPr>
          <p:cNvPr id="99" name="Obrázek 98"/>
          <p:cNvPicPr/>
          <p:nvPr/>
        </p:nvPicPr>
        <p:blipFill>
          <a:blip r:embed="rId3"/>
          <a:stretch>
            <a:fillRect/>
          </a:stretch>
        </p:blipFill>
        <p:spPr>
          <a:xfrm>
            <a:off x="3679200" y="2088000"/>
            <a:ext cx="5327280" cy="45352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40151" y="108409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3/14 art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2106" y="5445224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3/14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hepato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rázek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38480" y="360000"/>
            <a:ext cx="5392800" cy="4338000"/>
          </a:xfrm>
          <a:prstGeom prst="rect">
            <a:avLst/>
          </a:prstGeom>
        </p:spPr>
      </p:pic>
      <p:pic>
        <p:nvPicPr>
          <p:cNvPr id="101" name="Obrázek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744000" y="2664000"/>
            <a:ext cx="5201640" cy="401076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5445224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9/14 arteriální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brázek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420840" y="256680"/>
            <a:ext cx="4978440" cy="4422600"/>
          </a:xfrm>
          <a:prstGeom prst="rect">
            <a:avLst/>
          </a:prstGeom>
        </p:spPr>
      </p:pic>
      <p:pic>
        <p:nvPicPr>
          <p:cNvPr id="103" name="Obrázek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3672000" y="2194200"/>
            <a:ext cx="5306760" cy="43750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5445224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9/14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hepato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974160" y="990720"/>
            <a:ext cx="220068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b="1" u="sng" dirty="0">
                <a:solidFill>
                  <a:srgbClr val="FFFF00"/>
                </a:solidFill>
                <a:latin typeface="Comic Sans MS"/>
              </a:rPr>
              <a:t>Pomněnka:</a:t>
            </a:r>
            <a:endParaRPr dirty="0"/>
          </a:p>
        </p:txBody>
      </p:sp>
      <p:pic>
        <p:nvPicPr>
          <p:cNvPr id="105" name="Obrázek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720" y="4495680"/>
            <a:ext cx="2056680" cy="2056680"/>
          </a:xfrm>
          <a:prstGeom prst="rect">
            <a:avLst/>
          </a:prstGeom>
        </p:spPr>
      </p:pic>
      <p:sp>
        <p:nvSpPr>
          <p:cNvPr id="106" name="CustomShape 2"/>
          <p:cNvSpPr/>
          <p:nvPr/>
        </p:nvSpPr>
        <p:spPr>
          <a:xfrm>
            <a:off x="1278360" y="2251080"/>
            <a:ext cx="7566480" cy="19220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všechno může být jinak, než stojí psáno</a:t>
            </a:r>
            <a:endParaRPr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783400" y="4497480"/>
            <a:ext cx="559800" cy="912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1">
                <a:solidFill>
                  <a:srgbClr val="FFFF00"/>
                </a:solidFill>
                <a:latin typeface="Calibri"/>
              </a:rPr>
              <a:t>5</a:t>
            </a:r>
            <a:endParaRPr/>
          </a:p>
        </p:txBody>
      </p:sp>
      <p:pic>
        <p:nvPicPr>
          <p:cNvPr id="108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908640"/>
            <a:ext cx="5723640" cy="35877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756720" y="990720"/>
            <a:ext cx="7326000" cy="4053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žena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, 60 let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cca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10 let PSC, jaterní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ci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portální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hypertense,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splenomegalie</a:t>
            </a:r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600" b="1" dirty="0" err="1" smtClean="0">
                <a:solidFill>
                  <a:srgbClr val="FFFF00"/>
                </a:solidFill>
                <a:latin typeface="Comic Sans MS"/>
              </a:rPr>
              <a:t>polymorbidní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pacientka (23 diagnóz)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opakované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CT a UZ kontroly bez ložiskového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 nálezu 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8/14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CT s ložiskovým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nálezem</a:t>
            </a:r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8/14  MR jater</a:t>
            </a:r>
            <a:endParaRPr dirty="0"/>
          </a:p>
        </p:txBody>
      </p:sp>
      <p:sp>
        <p:nvSpPr>
          <p:cNvPr id="110" name="CustomShape 2"/>
          <p:cNvSpPr/>
          <p:nvPr/>
        </p:nvSpPr>
        <p:spPr>
          <a:xfrm>
            <a:off x="1278360" y="2251080"/>
            <a:ext cx="7566480" cy="155628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brázek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00" y="267480"/>
            <a:ext cx="5769360" cy="4555800"/>
          </a:xfrm>
          <a:prstGeom prst="rect">
            <a:avLst/>
          </a:prstGeom>
        </p:spPr>
      </p:pic>
      <p:pic>
        <p:nvPicPr>
          <p:cNvPr id="112" name="Obrázek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4032000" y="2616120"/>
            <a:ext cx="4736160" cy="40186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332341" y="1300118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CT 8/14 arteriální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04485" y="5603032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CT 8/14 portální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Obrázek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00" y="144000"/>
            <a:ext cx="5289480" cy="4611240"/>
          </a:xfrm>
          <a:prstGeom prst="rect">
            <a:avLst/>
          </a:prstGeom>
        </p:spPr>
      </p:pic>
      <p:pic>
        <p:nvPicPr>
          <p:cNvPr id="114" name="Obrázek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3672000" y="2304000"/>
            <a:ext cx="5244120" cy="421632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868144" y="1196752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8/14 </a:t>
            </a:r>
            <a:r>
              <a:rPr lang="cs-CZ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nativ</a:t>
            </a:r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T1 in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5536654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8/14 T2 HASTE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355560" y="6021360"/>
            <a:ext cx="1747080" cy="455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00"/>
                </a:solidFill>
                <a:latin typeface="Comic Sans MS"/>
              </a:rPr>
              <a:t>26.9.1969</a:t>
            </a:r>
            <a:endParaRPr/>
          </a:p>
        </p:txBody>
      </p:sp>
      <p:pic>
        <p:nvPicPr>
          <p:cNvPr id="41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25840" y="548640"/>
            <a:ext cx="5365440" cy="52941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rázek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382320" y="234720"/>
            <a:ext cx="3936960" cy="3148560"/>
          </a:xfrm>
          <a:prstGeom prst="rect">
            <a:avLst/>
          </a:prstGeom>
        </p:spPr>
      </p:pic>
      <p:pic>
        <p:nvPicPr>
          <p:cNvPr id="116" name="Obrázek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520" y="903600"/>
            <a:ext cx="5221080" cy="4380120"/>
          </a:xfrm>
          <a:prstGeom prst="rect">
            <a:avLst/>
          </a:prstGeom>
        </p:spPr>
      </p:pic>
      <p:pic>
        <p:nvPicPr>
          <p:cNvPr id="117" name="Obrázek 116"/>
          <p:cNvPicPr/>
          <p:nvPr/>
        </p:nvPicPr>
        <p:blipFill>
          <a:blip r:embed="rId4"/>
          <a:stretch>
            <a:fillRect/>
          </a:stretch>
        </p:blipFill>
        <p:spPr>
          <a:xfrm>
            <a:off x="4628520" y="3024000"/>
            <a:ext cx="4324320" cy="36712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98882" y="5810793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8/14 arteriální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301"/>
            <a:ext cx="7992888" cy="65404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283968" y="5733256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8/14 portální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00" y="249120"/>
            <a:ext cx="5155920" cy="4214160"/>
          </a:xfrm>
          <a:prstGeom prst="rect">
            <a:avLst/>
          </a:prstGeom>
        </p:spPr>
      </p:pic>
      <p:pic>
        <p:nvPicPr>
          <p:cNvPr id="120" name="Obrázek 119"/>
          <p:cNvPicPr/>
          <p:nvPr/>
        </p:nvPicPr>
        <p:blipFill>
          <a:blip r:embed="rId3"/>
          <a:stretch>
            <a:fillRect/>
          </a:stretch>
        </p:blipFill>
        <p:spPr>
          <a:xfrm>
            <a:off x="3672000" y="1872000"/>
            <a:ext cx="5316840" cy="473112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35999" y="522920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 8/14 MIP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974160" y="990720"/>
            <a:ext cx="220068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b="1" u="sng" dirty="0">
                <a:solidFill>
                  <a:srgbClr val="FFFF00"/>
                </a:solidFill>
                <a:latin typeface="Comic Sans MS"/>
              </a:rPr>
              <a:t>Pomněnka:</a:t>
            </a:r>
            <a:endParaRPr dirty="0"/>
          </a:p>
        </p:txBody>
      </p:sp>
      <p:pic>
        <p:nvPicPr>
          <p:cNvPr id="122" name="Obrázek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720" y="4495680"/>
            <a:ext cx="2056680" cy="2056680"/>
          </a:xfrm>
          <a:prstGeom prst="rect">
            <a:avLst/>
          </a:prstGeom>
        </p:spPr>
      </p:pic>
      <p:sp>
        <p:nvSpPr>
          <p:cNvPr id="123" name="CustomShape 2"/>
          <p:cNvSpPr/>
          <p:nvPr/>
        </p:nvSpPr>
        <p:spPr>
          <a:xfrm>
            <a:off x="1278360" y="2251080"/>
            <a:ext cx="7566480" cy="19220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ne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každé barvící se ložisko v jaterním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parenchymu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musí odpovídat nádoru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974160" y="990720"/>
            <a:ext cx="220068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b="1" u="sng" dirty="0">
                <a:solidFill>
                  <a:srgbClr val="FFFF00"/>
                </a:solidFill>
                <a:latin typeface="Comic Sans MS"/>
              </a:rPr>
              <a:t>THAD</a:t>
            </a:r>
            <a:endParaRPr dirty="0"/>
          </a:p>
        </p:txBody>
      </p:sp>
      <p:pic>
        <p:nvPicPr>
          <p:cNvPr id="125" name="Obrázek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720" y="4495680"/>
            <a:ext cx="2056680" cy="2056680"/>
          </a:xfrm>
          <a:prstGeom prst="rect">
            <a:avLst/>
          </a:prstGeom>
        </p:spPr>
      </p:pic>
      <p:sp>
        <p:nvSpPr>
          <p:cNvPr id="126" name="CustomShape 2"/>
          <p:cNvSpPr/>
          <p:nvPr/>
        </p:nvSpPr>
        <p:spPr>
          <a:xfrm>
            <a:off x="1278360" y="2251080"/>
            <a:ext cx="7566480" cy="3750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Times New Roman"/>
              </a:rPr>
              <a:t> </a:t>
            </a:r>
            <a:r>
              <a:rPr lang="cs-CZ" sz="2400" dirty="0" smtClean="0">
                <a:latin typeface="Times New Roman"/>
              </a:rPr>
              <a:t> 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(</a:t>
            </a:r>
            <a:r>
              <a:rPr lang="cs-CZ" sz="2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transient</a:t>
            </a:r>
            <a:r>
              <a:rPr lang="cs-CZ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cs-CZ" sz="2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hepatic</a:t>
            </a:r>
            <a:r>
              <a:rPr lang="cs-CZ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cs-CZ" sz="2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attenuation</a:t>
            </a:r>
            <a:r>
              <a:rPr lang="cs-CZ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cs-CZ" sz="2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difference</a:t>
            </a:r>
            <a:r>
              <a:rPr lang="cs-CZ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)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pseudoléze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při změněných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hemodynamických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 poměrech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rozdílné sycení okrsků jater, výrazné v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 arteriální 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fázi, pak se vrací k normálu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uvnitř ložisek bývají nedislokované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 cévy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třetí jaterní zásobení (žíly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 žlučníkové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, </a:t>
            </a:r>
            <a:r>
              <a:rPr lang="cs-CZ" sz="2400" b="1" dirty="0" err="1">
                <a:solidFill>
                  <a:srgbClr val="FFFF00"/>
                </a:solidFill>
                <a:latin typeface="Comic Sans MS"/>
              </a:rPr>
              <a:t>paraumbilikální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Comic Sans MS"/>
              </a:rPr>
              <a:t>   </a:t>
            </a:r>
            <a:r>
              <a:rPr lang="cs-CZ" sz="2400" b="1" dirty="0" err="1" smtClean="0">
                <a:solidFill>
                  <a:srgbClr val="FFFF00"/>
                </a:solidFill>
                <a:latin typeface="Comic Sans MS"/>
              </a:rPr>
              <a:t>parabiliární</a:t>
            </a:r>
            <a:r>
              <a:rPr lang="cs-CZ" sz="2400" b="1" dirty="0">
                <a:solidFill>
                  <a:srgbClr val="FFFF00"/>
                </a:solidFill>
                <a:latin typeface="Comic Sans MS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732240"/>
            <a:ext cx="5615640" cy="4205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40" y="478800"/>
            <a:ext cx="3754800" cy="494100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5783400" y="4497480"/>
            <a:ext cx="559800" cy="912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1">
                <a:solidFill>
                  <a:srgbClr val="FFFF00"/>
                </a:solidFill>
                <a:latin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740520" y="990720"/>
            <a:ext cx="7647480" cy="524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žena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, 58 let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cirhóza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jater na podkladě hepatitidy C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zařazena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k transplantaci jater, která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nebyla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zatím možná pro anatomické poměry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3/10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CT jater ložisko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susp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. pro HCC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7/10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potvrzeno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MR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      RFA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9/10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kontrolní CT, vyšší AFP,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susp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. residuum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     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ve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stejném místě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4/11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MR – další ložisko v pravém laloku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5/11 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RFA</a:t>
            </a:r>
            <a:endParaRPr dirty="0"/>
          </a:p>
        </p:txBody>
      </p:sp>
      <p:sp>
        <p:nvSpPr>
          <p:cNvPr id="45" name="CustomShape 2"/>
          <p:cNvSpPr/>
          <p:nvPr/>
        </p:nvSpPr>
        <p:spPr>
          <a:xfrm>
            <a:off x="1278360" y="2251080"/>
            <a:ext cx="7566480" cy="155628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40520" y="990720"/>
            <a:ext cx="7647480" cy="52412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žena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, 58 let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12/11 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Tx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jater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</a:t>
            </a:r>
            <a:r>
              <a:rPr lang="cs-CZ" sz="2600" b="1" u="sng" dirty="0">
                <a:solidFill>
                  <a:srgbClr val="FFFF00"/>
                </a:solidFill>
                <a:latin typeface="Comic Sans MS"/>
              </a:rPr>
              <a:t>Histologie: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ložisko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v periferii pravého laloku bez tu buněk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ložisko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centrálnější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– parciální nekróza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        </a:t>
            </a:r>
            <a:r>
              <a:rPr lang="cs-CZ" sz="2600" b="1" dirty="0" smtClean="0">
                <a:solidFill>
                  <a:srgbClr val="FFFF00"/>
                </a:solidFill>
                <a:latin typeface="Comic Sans MS"/>
              </a:rPr>
              <a:t> nalezeny </a:t>
            </a:r>
            <a:r>
              <a:rPr lang="cs-CZ" sz="2600" b="1" dirty="0">
                <a:solidFill>
                  <a:srgbClr val="FFFF00"/>
                </a:solidFill>
                <a:latin typeface="Comic Sans MS"/>
              </a:rPr>
              <a:t>nádorové </a:t>
            </a:r>
            <a:r>
              <a:rPr lang="cs-CZ" sz="2600" b="1" dirty="0" err="1">
                <a:solidFill>
                  <a:srgbClr val="FFFF00"/>
                </a:solidFill>
                <a:latin typeface="Comic Sans MS"/>
              </a:rPr>
              <a:t>hepatocyty</a:t>
            </a:r>
            <a:endParaRPr dirty="0"/>
          </a:p>
        </p:txBody>
      </p:sp>
      <p:sp>
        <p:nvSpPr>
          <p:cNvPr id="47" name="CustomShape 2"/>
          <p:cNvSpPr/>
          <p:nvPr/>
        </p:nvSpPr>
        <p:spPr>
          <a:xfrm>
            <a:off x="1278360" y="2251080"/>
            <a:ext cx="7566480" cy="155628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ek 47"/>
          <p:cNvPicPr/>
          <p:nvPr/>
        </p:nvPicPr>
        <p:blipFill>
          <a:blip r:embed="rId2"/>
          <a:stretch>
            <a:fillRect/>
          </a:stretch>
        </p:blipFill>
        <p:spPr>
          <a:xfrm>
            <a:off x="335520" y="432000"/>
            <a:ext cx="4819680" cy="3383280"/>
          </a:xfrm>
          <a:prstGeom prst="rect">
            <a:avLst/>
          </a:prstGeom>
        </p:spPr>
      </p:pic>
      <p:pic>
        <p:nvPicPr>
          <p:cNvPr id="49" name="Obrázek 48"/>
          <p:cNvPicPr/>
          <p:nvPr/>
        </p:nvPicPr>
        <p:blipFill>
          <a:blip r:embed="rId3"/>
          <a:stretch>
            <a:fillRect/>
          </a:stretch>
        </p:blipFill>
        <p:spPr>
          <a:xfrm>
            <a:off x="3566880" y="2664000"/>
            <a:ext cx="5288400" cy="388728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508104" y="1556792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3/10 arteriální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5003884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7/10 arteriální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ázek 4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432000"/>
            <a:ext cx="5399280" cy="3939120"/>
          </a:xfrm>
          <a:prstGeom prst="rect">
            <a:avLst/>
          </a:prstGeom>
        </p:spPr>
      </p:pic>
      <p:pic>
        <p:nvPicPr>
          <p:cNvPr id="51" name="Obrázek 50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00" y="2552760"/>
            <a:ext cx="5185080" cy="399852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40152" y="1408036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9/10 arteriální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5301208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11/10 arteriální fáze</a:t>
            </a:r>
            <a:endParaRPr lang="cs-C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529</Words>
  <Application>Microsoft Office PowerPoint</Application>
  <PresentationFormat>Předvádění na obrazovce (4:3)</PresentationFormat>
  <Paragraphs>129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MUDr. Jan Beran, Ph.D.</cp:lastModifiedBy>
  <cp:revision>12</cp:revision>
  <dcterms:modified xsi:type="dcterms:W3CDTF">2014-09-04T11:53:29Z</dcterms:modified>
</cp:coreProperties>
</file>