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3280" cy="685764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cs-CZ"/>
              <a:t>Klikněte pro úpravu formátu textu nadpisu</a:t>
            </a:r>
            <a:endParaRPr/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cs-CZ"/>
              <a:t>Klikněte pro úpravu formátu textu osnovy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cs-CZ"/>
              <a:t>Druhá úroveň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cs-CZ"/>
              <a:t>Třetí úroveň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cs-CZ"/>
              <a:t>Čtvrtá úroveň osnovy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cs-CZ"/>
              <a:t>Pátá úroveň osnovy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cs-CZ"/>
              <a:t>Šestá úroveň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cs-CZ"/>
              <a:t>Sedmá úroveň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477360" y="2421000"/>
            <a:ext cx="8228520" cy="3167280"/>
          </a:xfrm>
          <a:prstGeom prst="rect">
            <a:avLst/>
          </a:prstGeom>
        </p:spPr>
      </p:pic>
      <p:sp>
        <p:nvSpPr>
          <p:cNvPr id="36" name="CustomShape 1"/>
          <p:cNvSpPr/>
          <p:nvPr/>
        </p:nvSpPr>
        <p:spPr>
          <a:xfrm>
            <a:off x="514440" y="1268640"/>
            <a:ext cx="5951880" cy="69912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4000" b="1">
                <a:solidFill>
                  <a:srgbClr val="FFFF00"/>
                </a:solidFill>
                <a:latin typeface="Comic Sans MS"/>
              </a:rPr>
              <a:t>Játra – naše kazuistiky</a:t>
            </a:r>
            <a:endParaRPr/>
          </a:p>
        </p:txBody>
      </p:sp>
      <p:sp>
        <p:nvSpPr>
          <p:cNvPr id="37" name="CustomShape 2"/>
          <p:cNvSpPr/>
          <p:nvPr/>
        </p:nvSpPr>
        <p:spPr>
          <a:xfrm>
            <a:off x="4869000" y="5949360"/>
            <a:ext cx="3821040" cy="3945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>
                <a:solidFill>
                  <a:srgbClr val="FFFF00"/>
                </a:solidFill>
                <a:latin typeface="Comic Sans MS"/>
              </a:rPr>
              <a:t>J. Beran, ZRIR IKEM, Praha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Obrázek 51"/>
          <p:cNvPicPr/>
          <p:nvPr/>
        </p:nvPicPr>
        <p:blipFill>
          <a:blip r:embed="rId2"/>
          <a:stretch>
            <a:fillRect/>
          </a:stretch>
        </p:blipFill>
        <p:spPr>
          <a:xfrm>
            <a:off x="360000" y="360000"/>
            <a:ext cx="5759280" cy="4427280"/>
          </a:xfrm>
          <a:prstGeom prst="rect">
            <a:avLst/>
          </a:prstGeom>
        </p:spPr>
      </p:pic>
      <p:pic>
        <p:nvPicPr>
          <p:cNvPr id="53" name="Obrázek 52"/>
          <p:cNvPicPr/>
          <p:nvPr/>
        </p:nvPicPr>
        <p:blipFill>
          <a:blip r:embed="rId3"/>
          <a:stretch>
            <a:fillRect/>
          </a:stretch>
        </p:blipFill>
        <p:spPr>
          <a:xfrm>
            <a:off x="3672000" y="2049120"/>
            <a:ext cx="5183280" cy="450216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55576" y="5229200"/>
            <a:ext cx="24513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7/11 arteriální fáze</a:t>
            </a:r>
          </a:p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po 2. RFA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372200" y="1084094"/>
            <a:ext cx="1760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7/11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nativ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T1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974160" y="990720"/>
            <a:ext cx="2200680" cy="5806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3200" b="1" u="sng" dirty="0" smtClean="0">
                <a:solidFill>
                  <a:srgbClr val="FFFF00"/>
                </a:solidFill>
                <a:latin typeface="Comic Sans MS"/>
              </a:rPr>
              <a:t>Pomněnka</a:t>
            </a:r>
            <a:r>
              <a:rPr lang="cs-CZ" sz="3200" b="1" u="sng" dirty="0">
                <a:solidFill>
                  <a:srgbClr val="FFFF00"/>
                </a:solidFill>
                <a:latin typeface="Comic Sans MS"/>
              </a:rPr>
              <a:t>:</a:t>
            </a:r>
            <a:endParaRPr dirty="0"/>
          </a:p>
        </p:txBody>
      </p:sp>
      <p:pic>
        <p:nvPicPr>
          <p:cNvPr id="55" name="Obrázek 54"/>
          <p:cNvPicPr/>
          <p:nvPr/>
        </p:nvPicPr>
        <p:blipFill>
          <a:blip r:embed="rId2"/>
          <a:stretch>
            <a:fillRect/>
          </a:stretch>
        </p:blipFill>
        <p:spPr>
          <a:xfrm>
            <a:off x="6705720" y="4495680"/>
            <a:ext cx="2056680" cy="2056680"/>
          </a:xfrm>
          <a:prstGeom prst="rect">
            <a:avLst/>
          </a:prstGeom>
        </p:spPr>
      </p:pic>
      <p:sp>
        <p:nvSpPr>
          <p:cNvPr id="56" name="CustomShape 2"/>
          <p:cNvSpPr/>
          <p:nvPr/>
        </p:nvSpPr>
        <p:spPr>
          <a:xfrm>
            <a:off x="1278360" y="2251080"/>
            <a:ext cx="7566480" cy="15562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zobrazení 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HCC v pozdní arteriální fázi</a:t>
            </a:r>
            <a:endParaRPr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naše 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zkušenost – ložiska nebývají v T1 i T2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  nativně 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zřetelná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Obrázek 56"/>
          <p:cNvPicPr/>
          <p:nvPr/>
        </p:nvPicPr>
        <p:blipFill>
          <a:blip r:embed="rId2"/>
          <a:stretch>
            <a:fillRect/>
          </a:stretch>
        </p:blipFill>
        <p:spPr>
          <a:xfrm>
            <a:off x="720000" y="205200"/>
            <a:ext cx="7847280" cy="62758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5783400" y="4497480"/>
            <a:ext cx="559800" cy="91260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5400" b="1">
                <a:solidFill>
                  <a:srgbClr val="FFFF00"/>
                </a:solidFill>
                <a:latin typeface="Calibri"/>
              </a:rPr>
              <a:t>2</a:t>
            </a:r>
            <a:endParaRPr/>
          </a:p>
        </p:txBody>
      </p:sp>
      <p:pic>
        <p:nvPicPr>
          <p:cNvPr id="59" name="Obrázek 1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640" y="485280"/>
            <a:ext cx="3599280" cy="49564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stomShape 1"/>
          <p:cNvSpPr/>
          <p:nvPr/>
        </p:nvSpPr>
        <p:spPr>
          <a:xfrm>
            <a:off x="788760" y="990720"/>
            <a:ext cx="7261920" cy="40532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žena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, 63 let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ca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prsu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chemoterapie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na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UZ náhodný nález ložiska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susp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. pro meta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3/14 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MR jater - jasné ložisko nenalezeno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6/14  kontrola po CHT,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progrese nálezu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61" name="CustomShape 2"/>
          <p:cNvSpPr/>
          <p:nvPr/>
        </p:nvSpPr>
        <p:spPr>
          <a:xfrm>
            <a:off x="1278360" y="2251080"/>
            <a:ext cx="7566480" cy="1556280"/>
          </a:xfrm>
          <a:prstGeom prst="rect">
            <a:avLst/>
          </a:prstGeom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Obrázek 61"/>
          <p:cNvPicPr/>
          <p:nvPr/>
        </p:nvPicPr>
        <p:blipFill>
          <a:blip r:embed="rId2"/>
          <a:stretch>
            <a:fillRect/>
          </a:stretch>
        </p:blipFill>
        <p:spPr>
          <a:xfrm>
            <a:off x="432000" y="258480"/>
            <a:ext cx="5466240" cy="4509360"/>
          </a:xfrm>
          <a:prstGeom prst="rect">
            <a:avLst/>
          </a:prstGeom>
        </p:spPr>
      </p:pic>
      <p:pic>
        <p:nvPicPr>
          <p:cNvPr id="63" name="Obrázek 62"/>
          <p:cNvPicPr/>
          <p:nvPr/>
        </p:nvPicPr>
        <p:blipFill>
          <a:blip r:embed="rId3"/>
          <a:stretch>
            <a:fillRect/>
          </a:stretch>
        </p:blipFill>
        <p:spPr>
          <a:xfrm>
            <a:off x="3569760" y="2448000"/>
            <a:ext cx="5340960" cy="41032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240240" y="1124744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3/14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nativ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T1 in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43608" y="5548590"/>
            <a:ext cx="202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nativ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T2 HASTE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Obrázek 63"/>
          <p:cNvPicPr/>
          <p:nvPr/>
        </p:nvPicPr>
        <p:blipFill>
          <a:blip r:embed="rId2"/>
          <a:stretch>
            <a:fillRect/>
          </a:stretch>
        </p:blipFill>
        <p:spPr>
          <a:xfrm>
            <a:off x="360000" y="205920"/>
            <a:ext cx="5371920" cy="4401360"/>
          </a:xfrm>
          <a:prstGeom prst="rect">
            <a:avLst/>
          </a:prstGeom>
        </p:spPr>
      </p:pic>
      <p:pic>
        <p:nvPicPr>
          <p:cNvPr id="65" name="Obrázek 64"/>
          <p:cNvPicPr/>
          <p:nvPr/>
        </p:nvPicPr>
        <p:blipFill>
          <a:blip r:embed="rId3"/>
          <a:stretch>
            <a:fillRect/>
          </a:stretch>
        </p:blipFill>
        <p:spPr>
          <a:xfrm>
            <a:off x="4012920" y="2592000"/>
            <a:ext cx="4943880" cy="39592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084168" y="1300118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6/14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nativ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T1 in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259632" y="5445224"/>
            <a:ext cx="202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nativ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T2 HASTE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Obrázek 65"/>
          <p:cNvPicPr/>
          <p:nvPr/>
        </p:nvPicPr>
        <p:blipFill>
          <a:blip r:embed="rId2"/>
          <a:stretch>
            <a:fillRect/>
          </a:stretch>
        </p:blipFill>
        <p:spPr>
          <a:xfrm>
            <a:off x="305640" y="216000"/>
            <a:ext cx="5453640" cy="4420440"/>
          </a:xfrm>
          <a:prstGeom prst="rect">
            <a:avLst/>
          </a:prstGeom>
        </p:spPr>
      </p:pic>
      <p:pic>
        <p:nvPicPr>
          <p:cNvPr id="67" name="Obrázek 66"/>
          <p:cNvPicPr/>
          <p:nvPr/>
        </p:nvPicPr>
        <p:blipFill>
          <a:blip r:embed="rId3"/>
          <a:stretch>
            <a:fillRect/>
          </a:stretch>
        </p:blipFill>
        <p:spPr>
          <a:xfrm>
            <a:off x="3816000" y="2396520"/>
            <a:ext cx="5165640" cy="4240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Obrázek 67"/>
          <p:cNvPicPr/>
          <p:nvPr/>
        </p:nvPicPr>
        <p:blipFill>
          <a:blip r:embed="rId2"/>
          <a:stretch>
            <a:fillRect/>
          </a:stretch>
        </p:blipFill>
        <p:spPr>
          <a:xfrm>
            <a:off x="216000" y="144000"/>
            <a:ext cx="5277960" cy="4535280"/>
          </a:xfrm>
          <a:prstGeom prst="rect">
            <a:avLst/>
          </a:prstGeom>
        </p:spPr>
      </p:pic>
      <p:pic>
        <p:nvPicPr>
          <p:cNvPr id="69" name="Obrázek 68"/>
          <p:cNvPicPr/>
          <p:nvPr/>
        </p:nvPicPr>
        <p:blipFill>
          <a:blip r:embed="rId3"/>
          <a:stretch>
            <a:fillRect/>
          </a:stretch>
        </p:blipFill>
        <p:spPr>
          <a:xfrm>
            <a:off x="3918240" y="2376000"/>
            <a:ext cx="4937040" cy="41752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796136" y="1196752"/>
            <a:ext cx="2451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6/14 arteriální fáze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99592" y="5476582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portovenózní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fáze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Obrázek 69"/>
          <p:cNvPicPr/>
          <p:nvPr/>
        </p:nvPicPr>
        <p:blipFill>
          <a:blip r:embed="rId2"/>
          <a:stretch>
            <a:fillRect/>
          </a:stretch>
        </p:blipFill>
        <p:spPr>
          <a:xfrm>
            <a:off x="174240" y="177480"/>
            <a:ext cx="5225040" cy="4501800"/>
          </a:xfrm>
          <a:prstGeom prst="rect">
            <a:avLst/>
          </a:prstGeom>
        </p:spPr>
      </p:pic>
      <p:pic>
        <p:nvPicPr>
          <p:cNvPr id="71" name="Obrázek 70"/>
          <p:cNvPicPr/>
          <p:nvPr/>
        </p:nvPicPr>
        <p:blipFill>
          <a:blip r:embed="rId3"/>
          <a:stretch>
            <a:fillRect/>
          </a:stretch>
        </p:blipFill>
        <p:spPr>
          <a:xfrm>
            <a:off x="3888000" y="2415960"/>
            <a:ext cx="5024880" cy="420732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652120" y="1243407"/>
            <a:ext cx="164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T1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Dixon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tuk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547664" y="5404574"/>
            <a:ext cx="1539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T1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Dixon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op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579680" y="432000"/>
            <a:ext cx="5980320" cy="59803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974160" y="990720"/>
            <a:ext cx="2200680" cy="5806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3200" b="1" u="sng" dirty="0">
                <a:solidFill>
                  <a:srgbClr val="FFFF00"/>
                </a:solidFill>
                <a:latin typeface="Comic Sans MS"/>
              </a:rPr>
              <a:t>Pomněnka:</a:t>
            </a:r>
            <a:endParaRPr dirty="0"/>
          </a:p>
        </p:txBody>
      </p:sp>
      <p:pic>
        <p:nvPicPr>
          <p:cNvPr id="73" name="Obrázek 72"/>
          <p:cNvPicPr/>
          <p:nvPr/>
        </p:nvPicPr>
        <p:blipFill>
          <a:blip r:embed="rId2"/>
          <a:stretch>
            <a:fillRect/>
          </a:stretch>
        </p:blipFill>
        <p:spPr>
          <a:xfrm>
            <a:off x="6705720" y="4495680"/>
            <a:ext cx="2056680" cy="2056680"/>
          </a:xfrm>
          <a:prstGeom prst="rect">
            <a:avLst/>
          </a:prstGeom>
        </p:spPr>
      </p:pic>
      <p:sp>
        <p:nvSpPr>
          <p:cNvPr id="74" name="CustomShape 2"/>
          <p:cNvSpPr/>
          <p:nvPr/>
        </p:nvSpPr>
        <p:spPr>
          <a:xfrm>
            <a:off x="1278360" y="2251080"/>
            <a:ext cx="7566480" cy="19220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jaterní fibróza – expanse fibrózních sept a</a:t>
            </a:r>
            <a:endParaRPr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můstků</a:t>
            </a:r>
            <a:endParaRPr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err="1">
                <a:solidFill>
                  <a:srgbClr val="FFFF00"/>
                </a:solidFill>
                <a:latin typeface="Comic Sans MS"/>
              </a:rPr>
              <a:t>hypointenzní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T</a:t>
            </a:r>
            <a:r>
              <a:rPr lang="cs-CZ" sz="2400" dirty="0">
                <a:solidFill>
                  <a:srgbClr val="FFFF00"/>
                </a:solidFill>
                <a:latin typeface="Times New Roman"/>
              </a:rPr>
              <a:t>  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1, </a:t>
            </a:r>
            <a:r>
              <a:rPr lang="cs-CZ" sz="2400" b="1" dirty="0" err="1">
                <a:solidFill>
                  <a:srgbClr val="FFFF00"/>
                </a:solidFill>
                <a:latin typeface="Comic Sans MS"/>
              </a:rPr>
              <a:t>hyperintenzní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T2</a:t>
            </a:r>
            <a:endParaRPr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sytí se po podání </a:t>
            </a:r>
            <a:r>
              <a:rPr lang="cs-CZ" sz="2400" b="1" dirty="0" err="1">
                <a:solidFill>
                  <a:srgbClr val="FFFF00"/>
                </a:solidFill>
                <a:latin typeface="Comic Sans MS"/>
              </a:rPr>
              <a:t>k.l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. ve venózní fázi</a:t>
            </a:r>
            <a:endParaRPr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err="1">
                <a:solidFill>
                  <a:srgbClr val="FFFF00"/>
                </a:solidFill>
                <a:latin typeface="Comic Sans MS"/>
              </a:rPr>
              <a:t>Dixonova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4fázová </a:t>
            </a: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sekvence</a:t>
            </a:r>
          </a:p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   (na 1 nádech)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5783400" y="4497480"/>
            <a:ext cx="559800" cy="91260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5400" b="1">
                <a:solidFill>
                  <a:srgbClr val="FFFF00"/>
                </a:solidFill>
                <a:latin typeface="Calibri"/>
              </a:rPr>
              <a:t>3</a:t>
            </a:r>
            <a:endParaRPr/>
          </a:p>
        </p:txBody>
      </p:sp>
      <p:pic>
        <p:nvPicPr>
          <p:cNvPr id="76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1038240" y="485280"/>
            <a:ext cx="3713760" cy="4887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788760" y="990720"/>
            <a:ext cx="7261920" cy="40532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muž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, 71 let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náhle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vzniklé bolesti břicha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na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CT trombóza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v.portae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elevace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AFP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1/14 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MR jater 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6/14 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kontrola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8" name="CustomShape 2"/>
          <p:cNvSpPr/>
          <p:nvPr/>
        </p:nvSpPr>
        <p:spPr>
          <a:xfrm>
            <a:off x="1278360" y="2251080"/>
            <a:ext cx="7566480" cy="1556280"/>
          </a:xfrm>
          <a:prstGeom prst="rect">
            <a:avLst/>
          </a:prstGeom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Obrázek 78"/>
          <p:cNvPicPr/>
          <p:nvPr/>
        </p:nvPicPr>
        <p:blipFill>
          <a:blip r:embed="rId2"/>
          <a:stretch>
            <a:fillRect/>
          </a:stretch>
        </p:blipFill>
        <p:spPr>
          <a:xfrm>
            <a:off x="144000" y="144000"/>
            <a:ext cx="5923800" cy="4640040"/>
          </a:xfrm>
          <a:prstGeom prst="rect">
            <a:avLst/>
          </a:prstGeom>
        </p:spPr>
      </p:pic>
      <p:pic>
        <p:nvPicPr>
          <p:cNvPr id="80" name="Obrázek 79"/>
          <p:cNvPicPr/>
          <p:nvPr/>
        </p:nvPicPr>
        <p:blipFill>
          <a:blip r:embed="rId3"/>
          <a:stretch>
            <a:fillRect/>
          </a:stretch>
        </p:blipFill>
        <p:spPr>
          <a:xfrm>
            <a:off x="3479400" y="2319120"/>
            <a:ext cx="5519880" cy="430416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419332" y="1196752"/>
            <a:ext cx="2037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6/14 T2 HASTE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547664" y="5548590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T1 op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Obrázek 80"/>
          <p:cNvPicPr/>
          <p:nvPr/>
        </p:nvPicPr>
        <p:blipFill>
          <a:blip r:embed="rId2"/>
          <a:stretch>
            <a:fillRect/>
          </a:stretch>
        </p:blipFill>
        <p:spPr>
          <a:xfrm>
            <a:off x="358560" y="216000"/>
            <a:ext cx="5328720" cy="4295880"/>
          </a:xfrm>
          <a:prstGeom prst="rect">
            <a:avLst/>
          </a:prstGeom>
        </p:spPr>
      </p:pic>
      <p:pic>
        <p:nvPicPr>
          <p:cNvPr id="82" name="Obrázek 81"/>
          <p:cNvPicPr/>
          <p:nvPr/>
        </p:nvPicPr>
        <p:blipFill>
          <a:blip r:embed="rId3"/>
          <a:stretch>
            <a:fillRect/>
          </a:stretch>
        </p:blipFill>
        <p:spPr>
          <a:xfrm>
            <a:off x="3816000" y="2465280"/>
            <a:ext cx="5212800" cy="42202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084168" y="1268760"/>
            <a:ext cx="2451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6/14 arteriální fáze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547664" y="5403897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portální fáze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Obrázek 82"/>
          <p:cNvPicPr/>
          <p:nvPr/>
        </p:nvPicPr>
        <p:blipFill>
          <a:blip r:embed="rId2"/>
          <a:stretch>
            <a:fillRect/>
          </a:stretch>
        </p:blipFill>
        <p:spPr>
          <a:xfrm>
            <a:off x="392400" y="297360"/>
            <a:ext cx="5170680" cy="3967920"/>
          </a:xfrm>
          <a:prstGeom prst="rect">
            <a:avLst/>
          </a:prstGeom>
        </p:spPr>
      </p:pic>
      <p:pic>
        <p:nvPicPr>
          <p:cNvPr id="84" name="Obrázek 83"/>
          <p:cNvPicPr/>
          <p:nvPr/>
        </p:nvPicPr>
        <p:blipFill>
          <a:blip r:embed="rId3"/>
          <a:stretch>
            <a:fillRect/>
          </a:stretch>
        </p:blipFill>
        <p:spPr>
          <a:xfrm>
            <a:off x="3600000" y="2044800"/>
            <a:ext cx="5279760" cy="46504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796136" y="1116644"/>
            <a:ext cx="2811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6/14 MIP rekonstrukce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Obrázek 84"/>
          <p:cNvPicPr/>
          <p:nvPr/>
        </p:nvPicPr>
        <p:blipFill>
          <a:blip r:embed="rId2"/>
          <a:stretch>
            <a:fillRect/>
          </a:stretch>
        </p:blipFill>
        <p:spPr>
          <a:xfrm>
            <a:off x="432000" y="294480"/>
            <a:ext cx="4607280" cy="3843360"/>
          </a:xfrm>
          <a:prstGeom prst="rect">
            <a:avLst/>
          </a:prstGeom>
        </p:spPr>
      </p:pic>
      <p:pic>
        <p:nvPicPr>
          <p:cNvPr id="86" name="Obrázek 85"/>
          <p:cNvPicPr/>
          <p:nvPr/>
        </p:nvPicPr>
        <p:blipFill>
          <a:blip r:embed="rId3"/>
          <a:stretch>
            <a:fillRect/>
          </a:stretch>
        </p:blipFill>
        <p:spPr>
          <a:xfrm>
            <a:off x="4176000" y="2111760"/>
            <a:ext cx="4593960" cy="451152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547664" y="5085184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7/14 CEUS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974160" y="990720"/>
            <a:ext cx="2200680" cy="5806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3200" b="1" u="sng" dirty="0">
                <a:solidFill>
                  <a:srgbClr val="FFFF00"/>
                </a:solidFill>
                <a:latin typeface="Comic Sans MS"/>
              </a:rPr>
              <a:t>Pomněnka:</a:t>
            </a:r>
            <a:endParaRPr dirty="0"/>
          </a:p>
        </p:txBody>
      </p:sp>
      <p:pic>
        <p:nvPicPr>
          <p:cNvPr id="88" name="Obrázek 87"/>
          <p:cNvPicPr/>
          <p:nvPr/>
        </p:nvPicPr>
        <p:blipFill>
          <a:blip r:embed="rId2"/>
          <a:stretch>
            <a:fillRect/>
          </a:stretch>
        </p:blipFill>
        <p:spPr>
          <a:xfrm>
            <a:off x="6705720" y="4495680"/>
            <a:ext cx="2056680" cy="2056680"/>
          </a:xfrm>
          <a:prstGeom prst="rect">
            <a:avLst/>
          </a:prstGeom>
        </p:spPr>
      </p:pic>
      <p:sp>
        <p:nvSpPr>
          <p:cNvPr id="89" name="CustomShape 2"/>
          <p:cNvSpPr/>
          <p:nvPr/>
        </p:nvSpPr>
        <p:spPr>
          <a:xfrm>
            <a:off x="1278360" y="2251080"/>
            <a:ext cx="7566480" cy="19220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trombóza </a:t>
            </a:r>
            <a:r>
              <a:rPr lang="cs-CZ" sz="2400" b="1" dirty="0" err="1">
                <a:solidFill>
                  <a:srgbClr val="FFFF00"/>
                </a:solidFill>
                <a:latin typeface="Comic Sans MS"/>
              </a:rPr>
              <a:t>v.portae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chovající se expanzivně - 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   tumorózní 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trombus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5783400" y="4497480"/>
            <a:ext cx="559800" cy="91260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5400" b="1">
                <a:solidFill>
                  <a:srgbClr val="FFFF00"/>
                </a:solidFill>
                <a:latin typeface="Calibri"/>
              </a:rPr>
              <a:t>4</a:t>
            </a:r>
            <a:endParaRPr/>
          </a:p>
        </p:txBody>
      </p:sp>
      <p:pic>
        <p:nvPicPr>
          <p:cNvPr id="91" name="Obrázek 1"/>
          <p:cNvPicPr/>
          <p:nvPr/>
        </p:nvPicPr>
        <p:blipFill>
          <a:blip r:embed="rId2"/>
          <a:stretch>
            <a:fillRect/>
          </a:stretch>
        </p:blipFill>
        <p:spPr>
          <a:xfrm>
            <a:off x="1038240" y="490680"/>
            <a:ext cx="3820680" cy="491436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788760" y="990720"/>
            <a:ext cx="7261920" cy="40532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muž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, 59 let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alkoholická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ci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hepatis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2010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zjištěna 2 ložiska HCC S IV a VII,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  -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resekce 5/10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CT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kontroly 5/11, 1/12 a 9/12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negat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    9/13 – pozitivní nález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MR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– 11/10 –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negat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., </a:t>
            </a:r>
            <a:endParaRPr lang="cs-CZ" sz="2600" b="1" dirty="0" smtClean="0">
              <a:solidFill>
                <a:srgbClr val="FFFF00"/>
              </a:solidFill>
              <a:latin typeface="Comic Sans MS"/>
            </a:endParaRPr>
          </a:p>
          <a:p>
            <a:pPr>
              <a:lnSpc>
                <a:spcPct val="100000"/>
              </a:lnSpc>
            </a:pP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   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3/14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,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9/14 – potvrzení, ale …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93" name="CustomShape 2"/>
          <p:cNvSpPr/>
          <p:nvPr/>
        </p:nvSpPr>
        <p:spPr>
          <a:xfrm>
            <a:off x="1278360" y="2251080"/>
            <a:ext cx="7566480" cy="1556280"/>
          </a:xfrm>
          <a:prstGeom prst="rect">
            <a:avLst/>
          </a:prstGeom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683640" y="298800"/>
            <a:ext cx="7775640" cy="625896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Obrázek 93"/>
          <p:cNvPicPr/>
          <p:nvPr/>
        </p:nvPicPr>
        <p:blipFill>
          <a:blip r:embed="rId2"/>
          <a:stretch>
            <a:fillRect/>
          </a:stretch>
        </p:blipFill>
        <p:spPr>
          <a:xfrm>
            <a:off x="432000" y="267480"/>
            <a:ext cx="4733640" cy="4627800"/>
          </a:xfrm>
          <a:prstGeom prst="rect">
            <a:avLst/>
          </a:prstGeom>
        </p:spPr>
      </p:pic>
      <p:pic>
        <p:nvPicPr>
          <p:cNvPr id="95" name="Obrázek 94"/>
          <p:cNvPicPr/>
          <p:nvPr/>
        </p:nvPicPr>
        <p:blipFill>
          <a:blip r:embed="rId3"/>
          <a:stretch>
            <a:fillRect/>
          </a:stretch>
        </p:blipFill>
        <p:spPr>
          <a:xfrm>
            <a:off x="3264120" y="2329200"/>
            <a:ext cx="5591160" cy="42220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508104" y="1124744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CT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nativ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Obrázek 95"/>
          <p:cNvPicPr/>
          <p:nvPr/>
        </p:nvPicPr>
        <p:blipFill>
          <a:blip r:embed="rId2"/>
          <a:stretch>
            <a:fillRect/>
          </a:stretch>
        </p:blipFill>
        <p:spPr>
          <a:xfrm>
            <a:off x="366480" y="144000"/>
            <a:ext cx="5104800" cy="4856040"/>
          </a:xfrm>
          <a:prstGeom prst="rect">
            <a:avLst/>
          </a:prstGeom>
        </p:spPr>
      </p:pic>
      <p:pic>
        <p:nvPicPr>
          <p:cNvPr id="97" name="Obrázek 96"/>
          <p:cNvPicPr/>
          <p:nvPr/>
        </p:nvPicPr>
        <p:blipFill>
          <a:blip r:embed="rId3"/>
          <a:stretch>
            <a:fillRect/>
          </a:stretch>
        </p:blipFill>
        <p:spPr>
          <a:xfrm>
            <a:off x="3888000" y="1928160"/>
            <a:ext cx="4907880" cy="46908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796136" y="1035646"/>
            <a:ext cx="1914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nativ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T1 op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Obrázek 97"/>
          <p:cNvPicPr/>
          <p:nvPr/>
        </p:nvPicPr>
        <p:blipFill>
          <a:blip r:embed="rId2"/>
          <a:stretch>
            <a:fillRect/>
          </a:stretch>
        </p:blipFill>
        <p:spPr>
          <a:xfrm>
            <a:off x="232920" y="212040"/>
            <a:ext cx="5454360" cy="4395240"/>
          </a:xfrm>
          <a:prstGeom prst="rect">
            <a:avLst/>
          </a:prstGeom>
        </p:spPr>
      </p:pic>
      <p:pic>
        <p:nvPicPr>
          <p:cNvPr id="99" name="Obrázek 98"/>
          <p:cNvPicPr/>
          <p:nvPr/>
        </p:nvPicPr>
        <p:blipFill>
          <a:blip r:embed="rId3"/>
          <a:stretch>
            <a:fillRect/>
          </a:stretch>
        </p:blipFill>
        <p:spPr>
          <a:xfrm>
            <a:off x="3679200" y="2088000"/>
            <a:ext cx="5327280" cy="45352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940151" y="1084094"/>
            <a:ext cx="162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3/14 art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02106" y="5445224"/>
            <a:ext cx="20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3/14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hepato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Obrázek 99"/>
          <p:cNvPicPr/>
          <p:nvPr/>
        </p:nvPicPr>
        <p:blipFill>
          <a:blip r:embed="rId2"/>
          <a:stretch>
            <a:fillRect/>
          </a:stretch>
        </p:blipFill>
        <p:spPr>
          <a:xfrm>
            <a:off x="438480" y="360000"/>
            <a:ext cx="5392800" cy="4338000"/>
          </a:xfrm>
          <a:prstGeom prst="rect">
            <a:avLst/>
          </a:prstGeom>
        </p:spPr>
      </p:pic>
      <p:pic>
        <p:nvPicPr>
          <p:cNvPr id="101" name="Obrázek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3744000" y="2664000"/>
            <a:ext cx="5201640" cy="401076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043608" y="5445224"/>
            <a:ext cx="2303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9/14 arteriální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Obrázek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420840" y="256680"/>
            <a:ext cx="4978440" cy="4422600"/>
          </a:xfrm>
          <a:prstGeom prst="rect">
            <a:avLst/>
          </a:prstGeom>
        </p:spPr>
      </p:pic>
      <p:pic>
        <p:nvPicPr>
          <p:cNvPr id="103" name="Obrázek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3672000" y="2194200"/>
            <a:ext cx="5306760" cy="43750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043608" y="5445224"/>
            <a:ext cx="20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9/14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hepato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974160" y="990720"/>
            <a:ext cx="2200680" cy="5806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3200" b="1" u="sng" dirty="0">
                <a:solidFill>
                  <a:srgbClr val="FFFF00"/>
                </a:solidFill>
                <a:latin typeface="Comic Sans MS"/>
              </a:rPr>
              <a:t>Pomněnka:</a:t>
            </a:r>
            <a:endParaRPr dirty="0"/>
          </a:p>
        </p:txBody>
      </p:sp>
      <p:pic>
        <p:nvPicPr>
          <p:cNvPr id="105" name="Obrázek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6705720" y="4495680"/>
            <a:ext cx="2056680" cy="2056680"/>
          </a:xfrm>
          <a:prstGeom prst="rect">
            <a:avLst/>
          </a:prstGeom>
        </p:spPr>
      </p:pic>
      <p:sp>
        <p:nvSpPr>
          <p:cNvPr id="106" name="CustomShape 2"/>
          <p:cNvSpPr/>
          <p:nvPr/>
        </p:nvSpPr>
        <p:spPr>
          <a:xfrm>
            <a:off x="1278360" y="2251080"/>
            <a:ext cx="7566480" cy="19220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všechno může být jinak, než stojí psáno</a:t>
            </a:r>
            <a:endParaRPr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5783400" y="4497480"/>
            <a:ext cx="559800" cy="91260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5400" b="1">
                <a:solidFill>
                  <a:srgbClr val="FFFF00"/>
                </a:solidFill>
                <a:latin typeface="Calibri"/>
              </a:rPr>
              <a:t>5</a:t>
            </a:r>
            <a:endParaRPr/>
          </a:p>
        </p:txBody>
      </p:sp>
      <p:pic>
        <p:nvPicPr>
          <p:cNvPr id="108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971640" y="908640"/>
            <a:ext cx="5723640" cy="35877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756720" y="990720"/>
            <a:ext cx="7326000" cy="40532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žena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, 60 let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cca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10 let PSC, jaterní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ci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portální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hypertense,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splenomegalie</a:t>
            </a:r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600" b="1" dirty="0" err="1" smtClean="0">
                <a:solidFill>
                  <a:srgbClr val="FFFF00"/>
                </a:solidFill>
                <a:latin typeface="Comic Sans MS"/>
              </a:rPr>
              <a:t>polymorbidní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pacientka (23 diagnóz)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opakované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CT a UZ kontroly bez ložiskového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 nálezu 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8/14 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CT s ložiskovým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nálezem</a:t>
            </a:r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8/14  MR jater</a:t>
            </a:r>
            <a:endParaRPr dirty="0"/>
          </a:p>
        </p:txBody>
      </p:sp>
      <p:sp>
        <p:nvSpPr>
          <p:cNvPr id="110" name="CustomShape 2"/>
          <p:cNvSpPr/>
          <p:nvPr/>
        </p:nvSpPr>
        <p:spPr>
          <a:xfrm>
            <a:off x="1278360" y="2251080"/>
            <a:ext cx="7566480" cy="1556280"/>
          </a:xfrm>
          <a:prstGeom prst="rect">
            <a:avLst/>
          </a:prstGeom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brázek 110"/>
          <p:cNvPicPr/>
          <p:nvPr/>
        </p:nvPicPr>
        <p:blipFill>
          <a:blip r:embed="rId2"/>
          <a:stretch>
            <a:fillRect/>
          </a:stretch>
        </p:blipFill>
        <p:spPr>
          <a:xfrm>
            <a:off x="288000" y="267480"/>
            <a:ext cx="5769360" cy="4555800"/>
          </a:xfrm>
          <a:prstGeom prst="rect">
            <a:avLst/>
          </a:prstGeom>
        </p:spPr>
      </p:pic>
      <p:pic>
        <p:nvPicPr>
          <p:cNvPr id="112" name="Obrázek 111"/>
          <p:cNvPicPr/>
          <p:nvPr/>
        </p:nvPicPr>
        <p:blipFill>
          <a:blip r:embed="rId3"/>
          <a:stretch>
            <a:fillRect/>
          </a:stretch>
        </p:blipFill>
        <p:spPr>
          <a:xfrm>
            <a:off x="4032000" y="2616120"/>
            <a:ext cx="4736160" cy="40186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332341" y="1300118"/>
            <a:ext cx="225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CT 8/14 arteriální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104485" y="5603032"/>
            <a:ext cx="2068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CT 8/14 portální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Obrázek 112"/>
          <p:cNvPicPr/>
          <p:nvPr/>
        </p:nvPicPr>
        <p:blipFill>
          <a:blip r:embed="rId2"/>
          <a:stretch>
            <a:fillRect/>
          </a:stretch>
        </p:blipFill>
        <p:spPr>
          <a:xfrm>
            <a:off x="288000" y="144000"/>
            <a:ext cx="5289480" cy="4611240"/>
          </a:xfrm>
          <a:prstGeom prst="rect">
            <a:avLst/>
          </a:prstGeom>
        </p:spPr>
      </p:pic>
      <p:pic>
        <p:nvPicPr>
          <p:cNvPr id="114" name="Obrázek 113"/>
          <p:cNvPicPr/>
          <p:nvPr/>
        </p:nvPicPr>
        <p:blipFill>
          <a:blip r:embed="rId3"/>
          <a:stretch>
            <a:fillRect/>
          </a:stretch>
        </p:blipFill>
        <p:spPr>
          <a:xfrm>
            <a:off x="3672000" y="2304000"/>
            <a:ext cx="5244120" cy="421632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868144" y="1196752"/>
            <a:ext cx="249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8/14 </a:t>
            </a:r>
            <a:r>
              <a:rPr lang="cs-CZ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nativ</a:t>
            </a:r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T1 in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55576" y="5536654"/>
            <a:ext cx="2488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8/14 T2 HASTE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3355560" y="6021360"/>
            <a:ext cx="1747080" cy="45540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>
                <a:solidFill>
                  <a:srgbClr val="FFFF00"/>
                </a:solidFill>
                <a:latin typeface="Comic Sans MS"/>
              </a:rPr>
              <a:t>26.9.1969</a:t>
            </a:r>
            <a:endParaRPr/>
          </a:p>
        </p:txBody>
      </p:sp>
      <p:pic>
        <p:nvPicPr>
          <p:cNvPr id="41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25840" y="548640"/>
            <a:ext cx="5365440" cy="529416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Obrázek 114"/>
          <p:cNvPicPr/>
          <p:nvPr/>
        </p:nvPicPr>
        <p:blipFill>
          <a:blip r:embed="rId2"/>
          <a:stretch>
            <a:fillRect/>
          </a:stretch>
        </p:blipFill>
        <p:spPr>
          <a:xfrm>
            <a:off x="382320" y="234720"/>
            <a:ext cx="3936960" cy="3148560"/>
          </a:xfrm>
          <a:prstGeom prst="rect">
            <a:avLst/>
          </a:prstGeom>
        </p:spPr>
      </p:pic>
      <p:pic>
        <p:nvPicPr>
          <p:cNvPr id="116" name="Obrázek 115"/>
          <p:cNvPicPr/>
          <p:nvPr/>
        </p:nvPicPr>
        <p:blipFill>
          <a:blip r:embed="rId3"/>
          <a:stretch>
            <a:fillRect/>
          </a:stretch>
        </p:blipFill>
        <p:spPr>
          <a:xfrm>
            <a:off x="2063520" y="903600"/>
            <a:ext cx="5221080" cy="4380120"/>
          </a:xfrm>
          <a:prstGeom prst="rect">
            <a:avLst/>
          </a:prstGeom>
        </p:spPr>
      </p:pic>
      <p:pic>
        <p:nvPicPr>
          <p:cNvPr id="117" name="Obrázek 116"/>
          <p:cNvPicPr/>
          <p:nvPr/>
        </p:nvPicPr>
        <p:blipFill>
          <a:blip r:embed="rId4"/>
          <a:stretch>
            <a:fillRect/>
          </a:stretch>
        </p:blipFill>
        <p:spPr>
          <a:xfrm>
            <a:off x="4628520" y="3024000"/>
            <a:ext cx="4324320" cy="36712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198882" y="5810793"/>
            <a:ext cx="2303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8/14 arteriální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9301"/>
            <a:ext cx="7992888" cy="6540476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4283968" y="5733256"/>
            <a:ext cx="211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8/14 portální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Obrázek 118"/>
          <p:cNvPicPr/>
          <p:nvPr/>
        </p:nvPicPr>
        <p:blipFill>
          <a:blip r:embed="rId2"/>
          <a:stretch>
            <a:fillRect/>
          </a:stretch>
        </p:blipFill>
        <p:spPr>
          <a:xfrm>
            <a:off x="288000" y="249120"/>
            <a:ext cx="5155920" cy="4214160"/>
          </a:xfrm>
          <a:prstGeom prst="rect">
            <a:avLst/>
          </a:prstGeom>
        </p:spPr>
      </p:pic>
      <p:pic>
        <p:nvPicPr>
          <p:cNvPr id="120" name="Obrázek 119"/>
          <p:cNvPicPr/>
          <p:nvPr/>
        </p:nvPicPr>
        <p:blipFill>
          <a:blip r:embed="rId3"/>
          <a:stretch>
            <a:fillRect/>
          </a:stretch>
        </p:blipFill>
        <p:spPr>
          <a:xfrm>
            <a:off x="3672000" y="1872000"/>
            <a:ext cx="5316840" cy="473112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135999" y="5229200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MR 8/14 MIP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974160" y="990720"/>
            <a:ext cx="2200680" cy="5806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3200" b="1" u="sng" dirty="0">
                <a:solidFill>
                  <a:srgbClr val="FFFF00"/>
                </a:solidFill>
                <a:latin typeface="Comic Sans MS"/>
              </a:rPr>
              <a:t>Pomněnka:</a:t>
            </a:r>
            <a:endParaRPr dirty="0"/>
          </a:p>
        </p:txBody>
      </p:sp>
      <p:pic>
        <p:nvPicPr>
          <p:cNvPr id="122" name="Obrázek 121"/>
          <p:cNvPicPr/>
          <p:nvPr/>
        </p:nvPicPr>
        <p:blipFill>
          <a:blip r:embed="rId2"/>
          <a:stretch>
            <a:fillRect/>
          </a:stretch>
        </p:blipFill>
        <p:spPr>
          <a:xfrm>
            <a:off x="6705720" y="4495680"/>
            <a:ext cx="2056680" cy="2056680"/>
          </a:xfrm>
          <a:prstGeom prst="rect">
            <a:avLst/>
          </a:prstGeom>
        </p:spPr>
      </p:pic>
      <p:sp>
        <p:nvSpPr>
          <p:cNvPr id="123" name="CustomShape 2"/>
          <p:cNvSpPr/>
          <p:nvPr/>
        </p:nvSpPr>
        <p:spPr>
          <a:xfrm>
            <a:off x="1278360" y="2251080"/>
            <a:ext cx="7566480" cy="19220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ne 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každé barvící se ložisko v jaterním 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  parenchymu 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musí odpovídat nádoru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974160" y="990720"/>
            <a:ext cx="2200680" cy="58068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3200" b="1" u="sng" dirty="0">
                <a:solidFill>
                  <a:srgbClr val="FFFF00"/>
                </a:solidFill>
                <a:latin typeface="Comic Sans MS"/>
              </a:rPr>
              <a:t>THAD</a:t>
            </a:r>
            <a:endParaRPr dirty="0"/>
          </a:p>
        </p:txBody>
      </p:sp>
      <p:pic>
        <p:nvPicPr>
          <p:cNvPr id="125" name="Obrázek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6705720" y="4495680"/>
            <a:ext cx="2056680" cy="2056680"/>
          </a:xfrm>
          <a:prstGeom prst="rect">
            <a:avLst/>
          </a:prstGeom>
        </p:spPr>
      </p:pic>
      <p:sp>
        <p:nvSpPr>
          <p:cNvPr id="126" name="CustomShape 2"/>
          <p:cNvSpPr/>
          <p:nvPr/>
        </p:nvSpPr>
        <p:spPr>
          <a:xfrm>
            <a:off x="1278360" y="2251080"/>
            <a:ext cx="7566480" cy="37508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2400" dirty="0">
                <a:latin typeface="Times New Roman"/>
              </a:rPr>
              <a:t> </a:t>
            </a:r>
            <a:r>
              <a:rPr lang="cs-CZ" sz="2400" dirty="0" smtClean="0">
                <a:latin typeface="Times New Roman"/>
              </a:rPr>
              <a:t>  </a:t>
            </a:r>
            <a:r>
              <a:rPr lang="cs-CZ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(</a:t>
            </a:r>
            <a:r>
              <a:rPr lang="cs-CZ" sz="2600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</a:rPr>
              <a:t>transient</a:t>
            </a:r>
            <a:r>
              <a:rPr lang="cs-CZ" sz="26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</a:rPr>
              <a:t> </a:t>
            </a:r>
            <a:r>
              <a:rPr lang="cs-CZ" sz="2600" b="1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</a:rPr>
              <a:t>hepatic</a:t>
            </a:r>
            <a:r>
              <a:rPr lang="cs-CZ" sz="26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</a:rPr>
              <a:t> </a:t>
            </a:r>
            <a:r>
              <a:rPr lang="cs-CZ" sz="2600" b="1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</a:rPr>
              <a:t>attenuation</a:t>
            </a:r>
            <a:r>
              <a:rPr lang="cs-CZ" sz="26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</a:rPr>
              <a:t> </a:t>
            </a:r>
            <a:r>
              <a:rPr lang="cs-CZ" sz="2600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</a:rPr>
              <a:t>difference</a:t>
            </a:r>
            <a:r>
              <a:rPr lang="cs-CZ" sz="26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</a:rPr>
              <a:t>)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err="1">
                <a:solidFill>
                  <a:srgbClr val="FFFF00"/>
                </a:solidFill>
                <a:latin typeface="Comic Sans MS"/>
              </a:rPr>
              <a:t>pseudoléze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při změněných </a:t>
            </a:r>
            <a:r>
              <a:rPr lang="cs-CZ" sz="2400" b="1" dirty="0" err="1">
                <a:solidFill>
                  <a:srgbClr val="FFFF00"/>
                </a:solidFill>
                <a:latin typeface="Comic Sans MS"/>
              </a:rPr>
              <a:t>hemodynamických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   poměrech</a:t>
            </a:r>
            <a:endParaRPr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rozdílné sycení okrsků jater, výrazné v 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   arteriální 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fázi, pak se vrací k normálu</a:t>
            </a:r>
            <a:endParaRPr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uvnitř ložisek bývají nedislokované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   cévy</a:t>
            </a:r>
            <a:endParaRPr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třetí jaterní zásobení (žíly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   žlučníkové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, </a:t>
            </a:r>
            <a:r>
              <a:rPr lang="cs-CZ" sz="2400" b="1" dirty="0" err="1">
                <a:solidFill>
                  <a:srgbClr val="FFFF00"/>
                </a:solidFill>
                <a:latin typeface="Comic Sans MS"/>
              </a:rPr>
              <a:t>paraumbilikální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,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400" b="1" dirty="0" smtClean="0">
                <a:solidFill>
                  <a:srgbClr val="FFFF00"/>
                </a:solidFill>
                <a:latin typeface="Comic Sans MS"/>
              </a:rPr>
              <a:t>   </a:t>
            </a:r>
            <a:r>
              <a:rPr lang="cs-CZ" sz="2400" b="1" dirty="0" err="1" smtClean="0">
                <a:solidFill>
                  <a:srgbClr val="FFFF00"/>
                </a:solidFill>
                <a:latin typeface="Comic Sans MS"/>
              </a:rPr>
              <a:t>parabiliární</a:t>
            </a:r>
            <a:r>
              <a:rPr lang="cs-CZ" sz="2400" b="1" dirty="0">
                <a:solidFill>
                  <a:srgbClr val="FFFF00"/>
                </a:solidFill>
                <a:latin typeface="Comic Sans MS"/>
              </a:rPr>
              <a:t>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ázek 1"/>
          <p:cNvPicPr/>
          <p:nvPr/>
        </p:nvPicPr>
        <p:blipFill>
          <a:blip r:embed="rId2"/>
          <a:stretch>
            <a:fillRect/>
          </a:stretch>
        </p:blipFill>
        <p:spPr>
          <a:xfrm>
            <a:off x="971640" y="732240"/>
            <a:ext cx="5615640" cy="42058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640" y="478800"/>
            <a:ext cx="3754800" cy="4941000"/>
          </a:xfrm>
          <a:prstGeom prst="rect">
            <a:avLst/>
          </a:prstGeom>
        </p:spPr>
      </p:pic>
      <p:sp>
        <p:nvSpPr>
          <p:cNvPr id="43" name="CustomShape 1"/>
          <p:cNvSpPr/>
          <p:nvPr/>
        </p:nvSpPr>
        <p:spPr>
          <a:xfrm>
            <a:off x="5783400" y="4497480"/>
            <a:ext cx="559800" cy="91260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5400" b="1">
                <a:solidFill>
                  <a:srgbClr val="FFFF00"/>
                </a:solidFill>
                <a:latin typeface="Calibri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740520" y="990720"/>
            <a:ext cx="7647480" cy="52412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žena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, 58 let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cirhóza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jater na podkladě hepatitidy C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zařazena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k transplantaci jater, která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nebyla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zatím možná pro anatomické poměry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3/10 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CT jater ložisko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susp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. pro HCC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7/10 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potvrzeno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MR</a:t>
            </a:r>
            <a:endParaRPr lang="cs-CZ" dirty="0"/>
          </a:p>
          <a:p>
            <a:pPr>
              <a:lnSpc>
                <a:spcPct val="100000"/>
              </a:lnSpc>
            </a:pP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      RFA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9/10 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kontrolní CT, vyšší AFP,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susp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. residuum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     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ve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stejném místě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4/11 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MR – další ložisko v pravém laloku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5/11 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RFA</a:t>
            </a:r>
            <a:endParaRPr dirty="0"/>
          </a:p>
        </p:txBody>
      </p:sp>
      <p:sp>
        <p:nvSpPr>
          <p:cNvPr id="45" name="CustomShape 2"/>
          <p:cNvSpPr/>
          <p:nvPr/>
        </p:nvSpPr>
        <p:spPr>
          <a:xfrm>
            <a:off x="1278360" y="2251080"/>
            <a:ext cx="7566480" cy="1556280"/>
          </a:xfrm>
          <a:prstGeom prst="rect">
            <a:avLst/>
          </a:prstGeom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740520" y="990720"/>
            <a:ext cx="7647480" cy="5241240"/>
          </a:xfrm>
          <a:prstGeom prst="rect">
            <a:avLst/>
          </a:prstGeom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žena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, 58 let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12/11 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Tx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jater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</a:t>
            </a:r>
            <a:r>
              <a:rPr lang="cs-CZ" sz="2600" b="1" u="sng" dirty="0">
                <a:solidFill>
                  <a:srgbClr val="FFFF00"/>
                </a:solidFill>
                <a:latin typeface="Comic Sans MS"/>
              </a:rPr>
              <a:t>Histologie: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ložisko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v periferii pravého laloku bez tu buněk</a:t>
            </a:r>
            <a:endParaRPr dirty="0"/>
          </a:p>
          <a:p>
            <a:pPr>
              <a:lnSpc>
                <a:spcPct val="100000"/>
              </a:lnSpc>
              <a:buFont typeface="Times New Roman"/>
              <a:buChar char="•"/>
            </a:pP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ložisko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centrálnější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– parciální nekróza</a:t>
            </a:r>
            <a:endParaRPr dirty="0"/>
          </a:p>
          <a:p>
            <a:pPr>
              <a:lnSpc>
                <a:spcPct val="100000"/>
              </a:lnSpc>
            </a:pP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        </a:t>
            </a:r>
            <a:r>
              <a:rPr lang="cs-CZ" sz="2600" b="1" dirty="0" smtClean="0">
                <a:solidFill>
                  <a:srgbClr val="FFFF00"/>
                </a:solidFill>
                <a:latin typeface="Comic Sans MS"/>
              </a:rPr>
              <a:t> nalezeny </a:t>
            </a:r>
            <a:r>
              <a:rPr lang="cs-CZ" sz="2600" b="1" dirty="0">
                <a:solidFill>
                  <a:srgbClr val="FFFF00"/>
                </a:solidFill>
                <a:latin typeface="Comic Sans MS"/>
              </a:rPr>
              <a:t>nádorové </a:t>
            </a:r>
            <a:r>
              <a:rPr lang="cs-CZ" sz="2600" b="1" dirty="0" err="1">
                <a:solidFill>
                  <a:srgbClr val="FFFF00"/>
                </a:solidFill>
                <a:latin typeface="Comic Sans MS"/>
              </a:rPr>
              <a:t>hepatocyty</a:t>
            </a:r>
            <a:endParaRPr dirty="0"/>
          </a:p>
        </p:txBody>
      </p:sp>
      <p:sp>
        <p:nvSpPr>
          <p:cNvPr id="47" name="CustomShape 2"/>
          <p:cNvSpPr/>
          <p:nvPr/>
        </p:nvSpPr>
        <p:spPr>
          <a:xfrm>
            <a:off x="1278360" y="2251080"/>
            <a:ext cx="7566480" cy="1556280"/>
          </a:xfrm>
          <a:prstGeom prst="rect">
            <a:avLst/>
          </a:prstGeom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Obrázek 47"/>
          <p:cNvPicPr/>
          <p:nvPr/>
        </p:nvPicPr>
        <p:blipFill>
          <a:blip r:embed="rId2"/>
          <a:stretch>
            <a:fillRect/>
          </a:stretch>
        </p:blipFill>
        <p:spPr>
          <a:xfrm>
            <a:off x="335520" y="432000"/>
            <a:ext cx="4819680" cy="3383280"/>
          </a:xfrm>
          <a:prstGeom prst="rect">
            <a:avLst/>
          </a:prstGeom>
        </p:spPr>
      </p:pic>
      <p:pic>
        <p:nvPicPr>
          <p:cNvPr id="49" name="Obrázek 48"/>
          <p:cNvPicPr/>
          <p:nvPr/>
        </p:nvPicPr>
        <p:blipFill>
          <a:blip r:embed="rId3"/>
          <a:stretch>
            <a:fillRect/>
          </a:stretch>
        </p:blipFill>
        <p:spPr>
          <a:xfrm>
            <a:off x="3566880" y="2664000"/>
            <a:ext cx="5288400" cy="388728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508104" y="1556792"/>
            <a:ext cx="2451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3/10 arteriální fáze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55576" y="5003884"/>
            <a:ext cx="2451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7/10 arteriální fáze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Obrázek 49"/>
          <p:cNvPicPr/>
          <p:nvPr/>
        </p:nvPicPr>
        <p:blipFill>
          <a:blip r:embed="rId2"/>
          <a:stretch>
            <a:fillRect/>
          </a:stretch>
        </p:blipFill>
        <p:spPr>
          <a:xfrm>
            <a:off x="360000" y="432000"/>
            <a:ext cx="5399280" cy="3939120"/>
          </a:xfrm>
          <a:prstGeom prst="rect">
            <a:avLst/>
          </a:prstGeom>
        </p:spPr>
      </p:pic>
      <p:pic>
        <p:nvPicPr>
          <p:cNvPr id="51" name="Obrázek 50"/>
          <p:cNvPicPr/>
          <p:nvPr/>
        </p:nvPicPr>
        <p:blipFill>
          <a:blip r:embed="rId3"/>
          <a:stretch>
            <a:fillRect/>
          </a:stretch>
        </p:blipFill>
        <p:spPr>
          <a:xfrm>
            <a:off x="3600000" y="2552760"/>
            <a:ext cx="5185080" cy="399852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940152" y="1408036"/>
            <a:ext cx="2451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9/10 arteriální fáze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27584" y="5301208"/>
            <a:ext cx="2592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11/10 arteriální fáze</a:t>
            </a:r>
            <a:endParaRPr lang="cs-CZ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529</Words>
  <Application>Microsoft Office PowerPoint</Application>
  <PresentationFormat>Předvádění na obrazovce (4:3)</PresentationFormat>
  <Paragraphs>129</Paragraphs>
  <Slides>45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46" baseType="lpstr"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cp:lastModifiedBy>MUDr. Jan Beran, Ph.D.</cp:lastModifiedBy>
  <cp:revision>12</cp:revision>
  <dcterms:modified xsi:type="dcterms:W3CDTF">2014-09-04T11:53:29Z</dcterms:modified>
</cp:coreProperties>
</file>