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9"/>
  </p:notesMasterIdLst>
  <p:sldIdLst>
    <p:sldId id="509" r:id="rId2"/>
    <p:sldId id="934" r:id="rId3"/>
    <p:sldId id="935" r:id="rId4"/>
    <p:sldId id="936" r:id="rId5"/>
    <p:sldId id="937" r:id="rId6"/>
    <p:sldId id="938" r:id="rId7"/>
    <p:sldId id="1022" r:id="rId8"/>
    <p:sldId id="1042" r:id="rId9"/>
    <p:sldId id="1024" r:id="rId10"/>
    <p:sldId id="940" r:id="rId11"/>
    <p:sldId id="1025" r:id="rId12"/>
    <p:sldId id="1026" r:id="rId13"/>
    <p:sldId id="1053" r:id="rId14"/>
    <p:sldId id="941" r:id="rId15"/>
    <p:sldId id="942" r:id="rId16"/>
    <p:sldId id="1027" r:id="rId17"/>
    <p:sldId id="1056" r:id="rId18"/>
    <p:sldId id="943" r:id="rId19"/>
    <p:sldId id="952" r:id="rId20"/>
    <p:sldId id="945" r:id="rId21"/>
    <p:sldId id="953" r:id="rId22"/>
    <p:sldId id="954" r:id="rId23"/>
    <p:sldId id="955" r:id="rId24"/>
    <p:sldId id="956" r:id="rId25"/>
    <p:sldId id="957" r:id="rId26"/>
    <p:sldId id="958" r:id="rId27"/>
    <p:sldId id="959" r:id="rId28"/>
    <p:sldId id="961" r:id="rId29"/>
    <p:sldId id="962" r:id="rId30"/>
    <p:sldId id="963" r:id="rId31"/>
    <p:sldId id="964" r:id="rId32"/>
    <p:sldId id="965" r:id="rId33"/>
    <p:sldId id="966" r:id="rId34"/>
    <p:sldId id="967" r:id="rId35"/>
    <p:sldId id="968" r:id="rId36"/>
    <p:sldId id="969" r:id="rId37"/>
    <p:sldId id="970" r:id="rId38"/>
    <p:sldId id="971" r:id="rId39"/>
    <p:sldId id="972" r:id="rId40"/>
    <p:sldId id="973" r:id="rId41"/>
    <p:sldId id="974" r:id="rId42"/>
    <p:sldId id="975" r:id="rId43"/>
    <p:sldId id="976" r:id="rId44"/>
    <p:sldId id="977" r:id="rId45"/>
    <p:sldId id="978" r:id="rId46"/>
    <p:sldId id="979" r:id="rId47"/>
    <p:sldId id="1062" r:id="rId48"/>
    <p:sldId id="980" r:id="rId49"/>
    <p:sldId id="981" r:id="rId50"/>
    <p:sldId id="982" r:id="rId51"/>
    <p:sldId id="983" r:id="rId52"/>
    <p:sldId id="1029" r:id="rId53"/>
    <p:sldId id="984" r:id="rId54"/>
    <p:sldId id="985" r:id="rId55"/>
    <p:sldId id="1028" r:id="rId56"/>
    <p:sldId id="986" r:id="rId57"/>
    <p:sldId id="987" r:id="rId58"/>
    <p:sldId id="988" r:id="rId59"/>
    <p:sldId id="1033" r:id="rId60"/>
    <p:sldId id="1037" r:id="rId61"/>
    <p:sldId id="1030" r:id="rId62"/>
    <p:sldId id="1032" r:id="rId63"/>
    <p:sldId id="1036" r:id="rId64"/>
    <p:sldId id="1034" r:id="rId65"/>
    <p:sldId id="1035" r:id="rId66"/>
    <p:sldId id="1059" r:id="rId67"/>
    <p:sldId id="990" r:id="rId68"/>
    <p:sldId id="1038" r:id="rId69"/>
    <p:sldId id="1039" r:id="rId70"/>
    <p:sldId id="992" r:id="rId71"/>
    <p:sldId id="993" r:id="rId72"/>
    <p:sldId id="995" r:id="rId73"/>
    <p:sldId id="999" r:id="rId74"/>
    <p:sldId id="1000" r:id="rId75"/>
    <p:sldId id="1001" r:id="rId76"/>
    <p:sldId id="1002" r:id="rId77"/>
    <p:sldId id="1003" r:id="rId78"/>
    <p:sldId id="1008" r:id="rId79"/>
    <p:sldId id="1057" r:id="rId80"/>
    <p:sldId id="1058" r:id="rId81"/>
    <p:sldId id="1012" r:id="rId82"/>
    <p:sldId id="1013" r:id="rId83"/>
    <p:sldId id="1014" r:id="rId84"/>
    <p:sldId id="1015" r:id="rId85"/>
    <p:sldId id="1019" r:id="rId86"/>
    <p:sldId id="1048" r:id="rId87"/>
    <p:sldId id="1040" r:id="rId88"/>
    <p:sldId id="1041" r:id="rId89"/>
    <p:sldId id="1043" r:id="rId90"/>
    <p:sldId id="1045" r:id="rId91"/>
    <p:sldId id="1047" r:id="rId92"/>
    <p:sldId id="1052" r:id="rId93"/>
    <p:sldId id="1060" r:id="rId94"/>
    <p:sldId id="1049" r:id="rId95"/>
    <p:sldId id="1061" r:id="rId96"/>
    <p:sldId id="1051" r:id="rId97"/>
    <p:sldId id="1063" r:id="rId9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333CC"/>
    <a:srgbClr val="0000CC"/>
    <a:srgbClr val="66FFFF"/>
    <a:srgbClr val="FF66FF"/>
    <a:srgbClr val="9999FF"/>
    <a:srgbClr val="33CC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3" autoAdjust="0"/>
    <p:restoredTop sz="94705" autoAdjust="0"/>
  </p:normalViewPr>
  <p:slideViewPr>
    <p:cSldViewPr>
      <p:cViewPr>
        <p:scale>
          <a:sx n="75" d="100"/>
          <a:sy n="75" d="100"/>
        </p:scale>
        <p:origin x="-1699" y="-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35F618E-58AC-496D-A390-F89F796DD5C6}" type="datetimeFigureOut">
              <a:rPr lang="cs-CZ"/>
              <a:pPr>
                <a:defRPr/>
              </a:pPr>
              <a:t>2.9.2011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A2983A3-17EF-4705-8F9E-6FC710D4A9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196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BC54-C915-41E9-A70A-8AF7060A6552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Břeclav - CT snímky - malý tumor, infiltrace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Břeclav - CT snímky - malý tumor, infiltrace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Zavřel Jan 410624-438, tumor, hlava inoperabilní, cévy, dle CT nevypadalo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BC54-C915-41E9-A70A-8AF7060A6552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Logaj</a:t>
            </a:r>
            <a:r>
              <a:rPr lang="cs-CZ" dirty="0" smtClean="0"/>
              <a:t> Antonín 461226-427, tumor, </a:t>
            </a:r>
            <a:r>
              <a:rPr lang="cs-CZ" dirty="0" err="1" smtClean="0"/>
              <a:t>resekabilni</a:t>
            </a:r>
            <a:r>
              <a:rPr lang="cs-CZ" dirty="0" smtClean="0"/>
              <a:t> 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BC54-C915-41E9-A70A-8AF7060A6552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Houserová Jarmila 36, pankreas, tumor, metastázy, 2006 IGEK - </a:t>
            </a:r>
            <a:r>
              <a:rPr lang="cs-CZ" dirty="0" err="1" smtClean="0"/>
              <a:t>bpn</a:t>
            </a:r>
            <a:r>
              <a:rPr lang="cs-CZ" dirty="0" smtClean="0"/>
              <a:t>, za 1,5 roku tumor pankreatu a metastázy v játrech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BC54-C915-41E9-A70A-8AF7060A6552}" type="slidenum">
              <a:rPr lang="cs-CZ" smtClean="0"/>
              <a:pPr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BC54-C915-41E9-A70A-8AF7060A6552}" type="slidenum">
              <a:rPr lang="cs-CZ" smtClean="0"/>
              <a:pPr/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27</a:t>
            </a:fld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Rushka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66, serózní </a:t>
            </a:r>
            <a:r>
              <a:rPr lang="cs-CZ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oligocystický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adenom (</a:t>
            </a:r>
            <a:r>
              <a:rPr lang="cs-CZ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makrocystický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cystadenom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)serózní </a:t>
            </a:r>
            <a:r>
              <a:rPr lang="cs-CZ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oligocystický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adenom (</a:t>
            </a:r>
            <a:r>
              <a:rPr lang="cs-CZ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makrocystický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cystadenom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známky malignity neprokázány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    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lymfatické uzliny bez známek nádorové infiltrace (0/10) 5 zastiženy struktury níže popsaného tumoru blok 8-11: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oligocystický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tumor, výstelka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oploštělá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či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kuboidní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v některých cystách papilární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proliferáty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(PAS,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mucikarmín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???), v septech mezi jednotlivými cystami vazivová tkáň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blok 12-13: přechod normálního parenchymu pankreatu a nádorových struktur neostrý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BC54-C915-41E9-A70A-8AF7060A6552}" type="slidenum">
              <a:rPr lang="cs-CZ" smtClean="0"/>
              <a:pPr/>
              <a:t>32</a:t>
            </a:fld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35</a:t>
            </a:fld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dirty="0" err="1" smtClean="0"/>
              <a:t>Mucinózní</a:t>
            </a:r>
            <a:r>
              <a:rPr lang="cs-CZ" dirty="0" smtClean="0"/>
              <a:t> </a:t>
            </a:r>
            <a:r>
              <a:rPr lang="cs-CZ" dirty="0" err="1" smtClean="0"/>
              <a:t>cystadenom</a:t>
            </a:r>
            <a:r>
              <a:rPr lang="cs-CZ" dirty="0" smtClean="0"/>
              <a:t>, </a:t>
            </a:r>
            <a:r>
              <a:rPr lang="cs-CZ" sz="1200" dirty="0" err="1" smtClean="0"/>
              <a:t>Viktorínová</a:t>
            </a:r>
            <a:r>
              <a:rPr lang="cs-CZ" sz="1200" dirty="0" smtClean="0"/>
              <a:t> Růžena </a:t>
            </a:r>
            <a:br>
              <a:rPr lang="cs-CZ" sz="1200" dirty="0" smtClean="0"/>
            </a:br>
            <a:r>
              <a:rPr lang="cs-CZ" sz="1200" dirty="0" smtClean="0"/>
              <a:t>445202/435, </a:t>
            </a:r>
            <a:r>
              <a:rPr lang="cs-CZ" sz="1200" dirty="0" err="1" smtClean="0"/>
              <a:t>Polymorbidní</a:t>
            </a:r>
            <a:r>
              <a:rPr lang="cs-CZ" sz="1200" dirty="0" smtClean="0"/>
              <a:t> – CHOPN, hypertenze, </a:t>
            </a:r>
            <a:r>
              <a:rPr lang="cs-CZ" sz="1200" dirty="0" err="1" smtClean="0"/>
              <a:t>hypothyreoza</a:t>
            </a:r>
            <a:r>
              <a:rPr lang="cs-CZ" sz="1200" dirty="0" smtClean="0"/>
              <a:t>, </a:t>
            </a:r>
            <a:r>
              <a:rPr lang="cs-CZ" sz="1200" dirty="0" err="1" smtClean="0"/>
              <a:t>stp</a:t>
            </a:r>
            <a:r>
              <a:rPr lang="cs-CZ" sz="1200" dirty="0" smtClean="0"/>
              <a:t>. Cholecystektomii 1971, sledována pro </a:t>
            </a:r>
            <a:r>
              <a:rPr lang="cs-CZ" sz="1200" dirty="0" err="1" smtClean="0"/>
              <a:t>chron</a:t>
            </a:r>
            <a:r>
              <a:rPr lang="cs-CZ" sz="1200" dirty="0" smtClean="0"/>
              <a:t>. </a:t>
            </a:r>
            <a:r>
              <a:rPr lang="cs-CZ" sz="1200" dirty="0" err="1" smtClean="0"/>
              <a:t>Pankteatitidu</a:t>
            </a:r>
            <a:r>
              <a:rPr lang="cs-CZ" sz="1200" dirty="0" smtClean="0"/>
              <a:t>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200" dirty="0" smtClean="0"/>
              <a:t>2006 – EUS – </a:t>
            </a:r>
            <a:r>
              <a:rPr lang="cs-CZ" sz="1200" dirty="0" err="1" smtClean="0"/>
              <a:t>cystoid</a:t>
            </a:r>
            <a:r>
              <a:rPr lang="cs-CZ" sz="1200" dirty="0" smtClean="0"/>
              <a:t> hlavy pankreatu 4x2cm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200" dirty="0" smtClean="0"/>
              <a:t>2007 – EUS – </a:t>
            </a:r>
            <a:r>
              <a:rPr lang="cs-CZ" sz="1200" dirty="0" err="1" smtClean="0"/>
              <a:t>cystoid</a:t>
            </a:r>
            <a:r>
              <a:rPr lang="cs-CZ" sz="1200" dirty="0" smtClean="0"/>
              <a:t> hlavy pankreatu 4x2cm s dalšími 3 1cm satelity v okolí.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200" dirty="0" smtClean="0"/>
              <a:t>2008 – EUS – stacionární nález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200" dirty="0" smtClean="0"/>
              <a:t>2009 – EUS – nárůst velikosti – indikace HPDE</a:t>
            </a:r>
          </a:p>
          <a:p>
            <a:r>
              <a:rPr lang="cs-CZ" dirty="0" smtClean="0"/>
              <a:t>10/09 provedena HPDE – </a:t>
            </a:r>
            <a:r>
              <a:rPr lang="cs-CZ" dirty="0" err="1" smtClean="0"/>
              <a:t>peroperačně</a:t>
            </a:r>
            <a:r>
              <a:rPr lang="cs-CZ" dirty="0" smtClean="0"/>
              <a:t> adherence k VMS bez prorůstání do žíly. </a:t>
            </a:r>
          </a:p>
          <a:p>
            <a:r>
              <a:rPr lang="cs-CZ" dirty="0" smtClean="0"/>
              <a:t>Definitivní histologie – </a:t>
            </a:r>
            <a:r>
              <a:rPr lang="cs-CZ" dirty="0" err="1" smtClean="0"/>
              <a:t>mucinózní</a:t>
            </a:r>
            <a:r>
              <a:rPr lang="cs-CZ" dirty="0" smtClean="0"/>
              <a:t> </a:t>
            </a:r>
            <a:r>
              <a:rPr lang="cs-CZ" dirty="0" err="1" smtClean="0"/>
              <a:t>cystadenom</a:t>
            </a:r>
            <a:r>
              <a:rPr lang="cs-CZ" dirty="0" smtClean="0"/>
              <a:t> – </a:t>
            </a:r>
            <a:r>
              <a:rPr lang="cs-CZ" dirty="0" err="1" smtClean="0"/>
              <a:t>border</a:t>
            </a:r>
            <a:r>
              <a:rPr lang="cs-CZ" dirty="0" smtClean="0"/>
              <a:t> line – nízce maligní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36</a:t>
            </a:fld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BC54-C915-41E9-A70A-8AF7060A6552}" type="slidenum">
              <a:rPr lang="cs-CZ" smtClean="0"/>
              <a:pPr/>
              <a:t>40</a:t>
            </a:fld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41</a:t>
            </a:fld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42</a:t>
            </a:fld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43</a:t>
            </a:fld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Šusťáčková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jiřina 385114/447 (Dr. Hlavsa)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9/08 došetřována pro bolesti epigastria, dle CT cystická expanze hlavy pankreatu s dilatací choledochu na 2cm -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suprepapilární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stenoza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Zaveden PTD ZV. Následně provedeno EUS, kde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multilokulární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cystická formace hlavy pankreatu s dilatací vývodu v terénu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chron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pankreatitidy.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Onkomarkery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jen mírná elevace - Ca 19-9 - 74 jinak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negat.Nyní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pac.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anikterická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zcela bez potíží. Laboratorně v normě. </a:t>
            </a:r>
          </a:p>
          <a:p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Další postup - </a:t>
            </a:r>
            <a:r>
              <a:rPr lang="cs-CZ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biliodigestivní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spojka ? Drenážní operace??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Závěr:  trombóza , </a:t>
            </a:r>
            <a:r>
              <a:rPr lang="cs-CZ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koiling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pseudocysta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pravém laloku, atrofie pravého laloku,  PTD drén přetrvává, dilatace pankreatu. </a:t>
            </a:r>
            <a:r>
              <a:rPr lang="cs-CZ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Endosonografie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dle </a:t>
            </a:r>
            <a:r>
              <a:rPr lang="cs-CZ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endosona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uvidíme.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Intraduktální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papilární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mucinózní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neoplázie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středně těžkými                ł</a:t>
            </a:r>
          </a:p>
          <a:p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łdysplastickými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změnami epitelu. Bez známek invaze.                           ł</a:t>
            </a:r>
          </a:p>
          <a:p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łPostižení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hlavního pankreatického duktu se šířením do vedlejších větví.      ł</a:t>
            </a:r>
          </a:p>
          <a:p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łMikroskopické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šíření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intraduktální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neoplázie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resekčního okraje (v         ł</a:t>
            </a:r>
          </a:p>
          <a:p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łhlavním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pankreatickém vývodu i ve vedlejších drobných duktech).              ł</a:t>
            </a:r>
          </a:p>
          <a:p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łChronický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zánět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Vaterské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papily.                                             ł</a:t>
            </a:r>
          </a:p>
          <a:p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łZachyceno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 lymfatických uzlin bez známek malignity.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44</a:t>
            </a:fld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BC54-C915-41E9-A70A-8AF7060A6552}" type="slidenum">
              <a:rPr lang="cs-CZ" smtClean="0"/>
              <a:pPr/>
              <a:t>45</a:t>
            </a:fld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46</a:t>
            </a:fld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47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dirty="0" smtClean="0"/>
              <a:t>Šmerda Zdeněk </a:t>
            </a:r>
            <a:br>
              <a:rPr lang="cs-CZ" sz="1200" dirty="0" smtClean="0"/>
            </a:br>
            <a:r>
              <a:rPr lang="cs-CZ" sz="1200" dirty="0" smtClean="0"/>
              <a:t>9208/154021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17ti </a:t>
            </a:r>
            <a:r>
              <a:rPr lang="cs-CZ" dirty="0" err="1" smtClean="0"/>
              <a:t>letý</a:t>
            </a:r>
            <a:r>
              <a:rPr lang="cs-CZ" dirty="0" smtClean="0"/>
              <a:t> chlapec, sportovec.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Sledován pro tuberózní sklerózu. V rámci toho zjištěn zvětšující se tumor pankreatu dle biopsie získané při diagnostické </a:t>
            </a:r>
            <a:r>
              <a:rPr lang="cs-CZ" dirty="0" err="1" smtClean="0"/>
              <a:t>laproskopii</a:t>
            </a:r>
            <a:r>
              <a:rPr lang="cs-CZ" dirty="0" smtClean="0"/>
              <a:t> konvertované v </a:t>
            </a:r>
            <a:r>
              <a:rPr lang="cs-CZ" dirty="0" err="1" smtClean="0"/>
              <a:t>lapatomii</a:t>
            </a:r>
            <a:r>
              <a:rPr lang="cs-CZ" dirty="0" smtClean="0"/>
              <a:t> – solidní </a:t>
            </a:r>
            <a:r>
              <a:rPr lang="cs-CZ" dirty="0" err="1" smtClean="0"/>
              <a:t>pseudopapilární</a:t>
            </a:r>
            <a:r>
              <a:rPr lang="cs-CZ" dirty="0" smtClean="0"/>
              <a:t> tumor – odeslán na pracoviště vyššího typu k resekci. </a:t>
            </a:r>
          </a:p>
          <a:p>
            <a:pPr>
              <a:buFontTx/>
              <a:buNone/>
            </a:pPr>
            <a:r>
              <a:rPr lang="cs-CZ" sz="1200" dirty="0" smtClean="0"/>
              <a:t>Provedena levostranná </a:t>
            </a:r>
            <a:r>
              <a:rPr lang="cs-CZ" sz="1200" dirty="0" err="1" smtClean="0"/>
              <a:t>splenopankreatektomie</a:t>
            </a:r>
            <a:r>
              <a:rPr lang="cs-CZ" sz="1200" dirty="0" smtClean="0"/>
              <a:t>. </a:t>
            </a:r>
          </a:p>
          <a:p>
            <a:pPr>
              <a:buFontTx/>
              <a:buNone/>
            </a:pPr>
            <a:r>
              <a:rPr lang="cs-CZ" sz="1200" dirty="0" smtClean="0"/>
              <a:t>Definitivní histologie potvrzuje </a:t>
            </a:r>
            <a:r>
              <a:rPr lang="cs-CZ" sz="1200" dirty="0" err="1" smtClean="0"/>
              <a:t>diagnozu</a:t>
            </a:r>
            <a:r>
              <a:rPr lang="cs-CZ" sz="1200" dirty="0" smtClean="0"/>
              <a:t> solidní</a:t>
            </a:r>
          </a:p>
          <a:p>
            <a:pPr>
              <a:buFontTx/>
              <a:buNone/>
            </a:pPr>
            <a:r>
              <a:rPr lang="cs-CZ" sz="1200" dirty="0" err="1" smtClean="0"/>
              <a:t>pseudopapilární</a:t>
            </a:r>
            <a:r>
              <a:rPr lang="cs-CZ" sz="1200" dirty="0" smtClean="0"/>
              <a:t> tumor. Po operaci diabetes</a:t>
            </a:r>
          </a:p>
          <a:p>
            <a:pPr>
              <a:buFontTx/>
              <a:buNone/>
            </a:pPr>
            <a:r>
              <a:rPr lang="cs-CZ" sz="1200" dirty="0" err="1" smtClean="0"/>
              <a:t>melitus</a:t>
            </a:r>
            <a:r>
              <a:rPr lang="cs-CZ" sz="1200" dirty="0" smtClean="0"/>
              <a:t> s nutností </a:t>
            </a:r>
            <a:r>
              <a:rPr lang="cs-CZ" sz="1200" dirty="0" err="1" smtClean="0"/>
              <a:t>inzulinoterapie</a:t>
            </a:r>
            <a:r>
              <a:rPr lang="cs-CZ" sz="1200" dirty="0" smtClean="0"/>
              <a:t>. Jinak </a:t>
            </a:r>
            <a:r>
              <a:rPr lang="cs-CZ" sz="1200" dirty="0" err="1" smtClean="0"/>
              <a:t>poop</a:t>
            </a:r>
            <a:r>
              <a:rPr lang="cs-CZ" sz="1200" dirty="0" smtClean="0"/>
              <a:t>.</a:t>
            </a:r>
          </a:p>
          <a:p>
            <a:pPr>
              <a:buFontTx/>
              <a:buNone/>
            </a:pPr>
            <a:r>
              <a:rPr lang="cs-CZ" sz="1200" dirty="0" smtClean="0"/>
              <a:t>Průběh bez komplikací. </a:t>
            </a:r>
          </a:p>
          <a:p>
            <a:pPr>
              <a:lnSpc>
                <a:spcPct val="90000"/>
              </a:lnSpc>
            </a:pP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48</a:t>
            </a:fld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KADLČEK JOSEF 800531/4614 Slavkov 175 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Závěr:Nehomogenní cca 5cm ložisko v přechodu hlava-tělo pankreatu, solidní i tekuté okrsky, utlačuje v.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lienalis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susp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z hematomu. Obraz chronické pankreatitidy na parenchymu hlavy. Bez známek portální hypertenze,  bez lymfadenopatie v okolí. Provedena FNAB, krvavý aspirát na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cystol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histol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Makroskopický popis: punkční biopsie 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Histologický nález: Diskrétní papilární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epitelální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trsy s jemným fibrovaskulárním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stromatem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shluky nádorových buněk. Buňky jsou uniformní, polygonální, s uniformními oválnými a kulatými jádry s jemným chromatinem. Cytoplazma je nehojná eozinofilní. Buňky jsou pozitivní na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vimentin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CD10 a CD56. AE1/3 negativní. 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Závěr: Morfologie a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imunofenotyp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nádorových buněk odpovídá solidnímu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pseudopapilárnímu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tumoru. Dg je konzistentní s cytologickým vyšetřením. Je to nádor s nízkým maligním potenciálem. V malém množství materiálu nezastiženy mitózy ani </a:t>
            </a:r>
            <a:r>
              <a:rPr lang="cs-CZ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cytonukleární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atypie.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49</a:t>
            </a:fld>
            <a:endParaRPr 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BC54-C915-41E9-A70A-8AF7060A6552}" type="slidenum">
              <a:rPr lang="cs-CZ" smtClean="0"/>
              <a:pPr/>
              <a:t>50</a:t>
            </a:fld>
            <a:endParaRPr 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51</a:t>
            </a:fld>
            <a:endParaRPr 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BC54-C915-41E9-A70A-8AF7060A6552}" type="slidenum">
              <a:rPr lang="cs-CZ" smtClean="0"/>
              <a:pPr/>
              <a:t>57</a:t>
            </a:fld>
            <a:endParaRPr 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BC54-C915-41E9-A70A-8AF7060A6552}" type="slidenum">
              <a:rPr lang="cs-CZ" smtClean="0"/>
              <a:pPr/>
              <a:t>58</a:t>
            </a:fld>
            <a:endParaRPr 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59</a:t>
            </a:fld>
            <a:endParaRPr 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60</a:t>
            </a:fld>
            <a:endParaRPr lang="cs-CZ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61</a:t>
            </a:fld>
            <a:endParaRPr lang="cs-CZ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62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63</a:t>
            </a:fld>
            <a:endParaRPr lang="cs-CZ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64</a:t>
            </a:fld>
            <a:endParaRPr lang="cs-CZ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65</a:t>
            </a:fld>
            <a:endParaRPr lang="cs-CZ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Šumberová</a:t>
            </a:r>
            <a:r>
              <a:rPr lang="cs-CZ" dirty="0" smtClean="0"/>
              <a:t> Marie 1947, CT, </a:t>
            </a:r>
            <a:r>
              <a:rPr lang="cs-CZ" dirty="0" err="1" smtClean="0"/>
              <a:t>nesidiom</a:t>
            </a:r>
            <a:r>
              <a:rPr lang="cs-CZ" dirty="0" smtClean="0"/>
              <a:t> pankreatu, Růžička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66</a:t>
            </a:fld>
            <a:endParaRPr lang="cs-CZ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67</a:t>
            </a:fld>
            <a:endParaRPr lang="cs-CZ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68</a:t>
            </a:fld>
            <a:endParaRPr lang="cs-CZ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69</a:t>
            </a:fld>
            <a:endParaRPr lang="cs-CZ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Brabec Václav 400730-048 APUD, operace, histologie, biodegradabilní </a:t>
            </a:r>
            <a:r>
              <a:rPr lang="cs-CZ" dirty="0" err="1" smtClean="0"/>
              <a:t>stent</a:t>
            </a:r>
            <a:r>
              <a:rPr lang="cs-CZ" dirty="0" smtClean="0"/>
              <a:t>, PTD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70</a:t>
            </a:fld>
            <a:endParaRPr lang="cs-CZ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Brabec Václav 400730-048 APUD, operace, histologie, biodegradabilní </a:t>
            </a:r>
            <a:r>
              <a:rPr lang="cs-CZ" dirty="0" err="1" smtClean="0"/>
              <a:t>stent</a:t>
            </a:r>
            <a:r>
              <a:rPr lang="cs-CZ" dirty="0" smtClean="0"/>
              <a:t>, PTD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71</a:t>
            </a:fld>
            <a:endParaRPr lang="cs-CZ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Fialová Kristina 335417-960, APUD, MEN, drenáž, kolekce po operaci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72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Stromecký</a:t>
            </a:r>
            <a:r>
              <a:rPr lang="cs-CZ" dirty="0" smtClean="0"/>
              <a:t> Jaroslav 470127-446, CT, tu pankreatu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Janišová</a:t>
            </a:r>
            <a:r>
              <a:rPr lang="cs-CZ" dirty="0" smtClean="0"/>
              <a:t> Františka, 1925, Břeclav, </a:t>
            </a:r>
            <a:r>
              <a:rPr lang="cs-CZ" dirty="0" err="1" smtClean="0"/>
              <a:t>APUDom</a:t>
            </a:r>
            <a:r>
              <a:rPr lang="cs-CZ" dirty="0" smtClean="0"/>
              <a:t>, pankreas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73</a:t>
            </a:fld>
            <a:endParaRPr lang="cs-CZ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Kavalec Alois 260611-459, pankreas, APUD, biopsie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74</a:t>
            </a:fld>
            <a:endParaRPr lang="cs-CZ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Kratochvil František 430802-447, APUD, neuroendokrinní, RFA, pankreas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75</a:t>
            </a:fld>
            <a:endParaRPr lang="cs-CZ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Kratochvil František 430802-447, APUD, neuroendokrinní, RFA, pankreas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76</a:t>
            </a:fld>
            <a:endParaRPr lang="cs-CZ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Kratochvil František 430802-447, APUD, neuroendokrinní, RFA, pankreas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77</a:t>
            </a:fld>
            <a:endParaRPr lang="cs-CZ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 smtClean="0"/>
              <a:t>Mikuda</a:t>
            </a:r>
            <a:r>
              <a:rPr lang="cs-CZ" dirty="0" smtClean="0"/>
              <a:t> Oldřich 360614-448, APUD, pankreas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78</a:t>
            </a:fld>
            <a:endParaRPr lang="cs-CZ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Korbička Jaroslav 370824-419, cysticky neuroendokrinní tumor, akutní pankreatitida, vývoj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79</a:t>
            </a:fld>
            <a:endParaRPr lang="cs-CZ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mtClean="0"/>
              <a:t>Korbička Jaroslav 370824-419, cysticky neuroendokrinní tumor, akutní pankreatitida, vývoj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80</a:t>
            </a:fld>
            <a:endParaRPr lang="cs-CZ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BC54-C915-41E9-A70A-8AF7060A6552}" type="slidenum">
              <a:rPr lang="cs-CZ" smtClean="0"/>
              <a:pPr/>
              <a:t>81</a:t>
            </a:fld>
            <a:endParaRPr lang="cs-CZ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82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 smtClean="0"/>
              <a:t>Bakalík</a:t>
            </a:r>
            <a:r>
              <a:rPr lang="cs-CZ" dirty="0" smtClean="0"/>
              <a:t> Petr 510614-283, pankreas, tumor, dle CT malý, dle chirurgie inoperabilní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Kendi</a:t>
            </a:r>
            <a:r>
              <a:rPr lang="cs-CZ" dirty="0" smtClean="0"/>
              <a:t> Alexandr 550422, APUD, nemá ledvinu, metastázy </a:t>
            </a:r>
            <a:r>
              <a:rPr lang="cs-CZ" dirty="0" err="1" smtClean="0"/>
              <a:t>Grawitz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83</a:t>
            </a:fld>
            <a:endParaRPr lang="cs-CZ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Sedlák Jan 38, pankreas, </a:t>
            </a:r>
            <a:r>
              <a:rPr lang="cs-CZ" dirty="0" err="1" smtClean="0"/>
              <a:t>adenoca</a:t>
            </a:r>
            <a:r>
              <a:rPr lang="cs-CZ" dirty="0" smtClean="0"/>
              <a:t>, ledvina tumor,meta dle histologie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84</a:t>
            </a:fld>
            <a:endParaRPr lang="cs-CZ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Sedlák Jan 38, pankreas, </a:t>
            </a:r>
            <a:r>
              <a:rPr lang="cs-CZ" dirty="0" err="1" smtClean="0"/>
              <a:t>adenoca</a:t>
            </a:r>
            <a:r>
              <a:rPr lang="cs-CZ" dirty="0" smtClean="0"/>
              <a:t>, ledvina </a:t>
            </a:r>
            <a:r>
              <a:rPr lang="cs-CZ" dirty="0" err="1" smtClean="0"/>
              <a:t>tumor,meta</a:t>
            </a:r>
            <a:r>
              <a:rPr lang="cs-CZ" dirty="0" smtClean="0"/>
              <a:t> dle histologie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85</a:t>
            </a:fld>
            <a:endParaRPr lang="cs-CZ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Kňourek Alois 420808-951, pankreas, infiltrát, tumor močového měchýře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86</a:t>
            </a:fld>
            <a:endParaRPr lang="cs-CZ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BC54-C915-41E9-A70A-8AF7060A6552}" type="slidenum">
              <a:rPr lang="cs-CZ" smtClean="0"/>
              <a:pPr/>
              <a:t>87</a:t>
            </a:fld>
            <a:endParaRPr lang="cs-CZ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88</a:t>
            </a:fld>
            <a:endParaRPr lang="cs-CZ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Bartoš Vítězslav 540723-1808, pankreas, mantle cell lymfom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89</a:t>
            </a:fld>
            <a:endParaRPr lang="cs-CZ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Mikulec Jiří 630322-0242, lymfom, pankreas, ověřeno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90</a:t>
            </a:fld>
            <a:endParaRPr lang="cs-CZ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mtClean="0"/>
              <a:t>Mikulec Jiří 630322-0242, lymfom, pankreas, ověřeno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91</a:t>
            </a:fld>
            <a:endParaRPr lang="cs-CZ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BC54-C915-41E9-A70A-8AF7060A6552}" type="slidenum">
              <a:rPr lang="cs-CZ" smtClean="0"/>
              <a:pPr/>
              <a:t>92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Houserová</a:t>
            </a:r>
            <a:r>
              <a:rPr lang="cs-CZ" dirty="0" smtClean="0"/>
              <a:t> Jarmila 36, pankreas, tumor, metastázy, 2006 IGEK - </a:t>
            </a:r>
            <a:r>
              <a:rPr lang="cs-CZ" dirty="0" err="1" smtClean="0"/>
              <a:t>bpn</a:t>
            </a:r>
            <a:r>
              <a:rPr lang="cs-CZ" dirty="0" smtClean="0"/>
              <a:t>, za 1,5 roku tumor pankreatu a metastázy v játrech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93</a:t>
            </a:fld>
            <a:endParaRPr lang="cs-CZ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Čipková</a:t>
            </a:r>
            <a:r>
              <a:rPr lang="cs-CZ" dirty="0" smtClean="0"/>
              <a:t> V., 28, </a:t>
            </a:r>
            <a:r>
              <a:rPr lang="cs-CZ" dirty="0" err="1" smtClean="0"/>
              <a:t>crw</a:t>
            </a:r>
            <a:r>
              <a:rPr lang="cs-CZ" dirty="0" smtClean="0"/>
              <a:t>, pankreas, </a:t>
            </a:r>
            <a:r>
              <a:rPr lang="cs-CZ" dirty="0" err="1" smtClean="0"/>
              <a:t>ampulom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94</a:t>
            </a:fld>
            <a:endParaRPr lang="cs-CZ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95</a:t>
            </a:fld>
            <a:endParaRPr lang="cs-CZ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Kudelková</a:t>
            </a:r>
            <a:r>
              <a:rPr lang="cs-CZ" dirty="0" smtClean="0"/>
              <a:t> Marie 485816-126, APUD, </a:t>
            </a:r>
            <a:r>
              <a:rPr lang="cs-CZ" dirty="0" err="1" smtClean="0"/>
              <a:t>karcinoid</a:t>
            </a:r>
            <a:r>
              <a:rPr lang="cs-CZ" dirty="0" smtClean="0"/>
              <a:t>, metastázy v </a:t>
            </a:r>
            <a:r>
              <a:rPr lang="cs-CZ" dirty="0" err="1" smtClean="0"/>
              <a:t>jatrech</a:t>
            </a:r>
            <a:r>
              <a:rPr lang="cs-CZ" dirty="0" smtClean="0"/>
              <a:t>, </a:t>
            </a:r>
            <a:r>
              <a:rPr lang="cs-CZ" dirty="0" err="1" smtClean="0"/>
              <a:t>chemoembolizace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5CE17-B466-4EDE-8020-AA77A6F0CECC}" type="slidenum">
              <a:rPr lang="cs-CZ" smtClean="0"/>
              <a:pPr/>
              <a:t>96</a:t>
            </a:fld>
            <a:endParaRPr lang="cs-CZ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BC54-C915-41E9-A70A-8AF7060A6552}" type="slidenum">
              <a:rPr lang="cs-CZ" smtClean="0"/>
              <a:pPr/>
              <a:t>97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CE67-7689-4408-9379-6A8739A9E0D8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F4391-1590-4B84-A362-ECD48A220C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1F11B-7458-47AE-9D41-DB80AE39016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7328E-BA76-4E75-BD9B-85E44D1A1A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DCAA8-3759-42C8-97E8-4DC2F67D7F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91416-808A-4627-837A-C39E0BC373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818AD-3198-4383-82A3-8DC02D5896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7AE7A-0F22-461F-88E9-875239E3C7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04F21-02C1-493B-A2F8-16C3F1AAD7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A4DA3-C7E7-4AAD-88E8-2601A9C087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FC5BA-23AB-4A64-966C-034B1FE14C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07F86-86CD-4DC2-8C0E-35CE9FE098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5B70E-0567-4C95-8D2A-FA4F1D4110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736F6-1CE9-4D87-B5B8-1A26B662220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E18EE-9C24-4997-93E9-E2D9A7DCE9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6EA2F-BEB4-4884-92BC-3989E4D3E2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33C21-166A-42DD-B6BE-F481892E9B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89337C5-B9C2-4254-9EFB-02E6D882ED8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microsoft.com/office/2007/relationships/hdphoto" Target="../media/hdphoto6.wdp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1.jpe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3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97.jpeg"/><Relationship Id="rId7" Type="http://schemas.microsoft.com/office/2007/relationships/hdphoto" Target="../media/hdphoto9.wdp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microsoft.com/office/2007/relationships/hdphoto" Target="../media/hdphoto8.wdp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.jpeg"/><Relationship Id="rId4" Type="http://schemas.openxmlformats.org/officeDocument/2006/relationships/image" Target="../media/image107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11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12" Type="http://schemas.openxmlformats.org/officeDocument/2006/relationships/image" Target="../media/image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9" Type="http://schemas.openxmlformats.org/officeDocument/2006/relationships/image" Target="../media/image1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Relationship Id="rId9" Type="http://schemas.openxmlformats.org/officeDocument/2006/relationships/image" Target="../media/image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JPG"/><Relationship Id="rId4" Type="http://schemas.openxmlformats.org/officeDocument/2006/relationships/image" Target="../media/image13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1.jpeg"/><Relationship Id="rId4" Type="http://schemas.openxmlformats.org/officeDocument/2006/relationships/image" Target="../media/image8.jpeg"/><Relationship Id="rId9" Type="http://schemas.microsoft.com/office/2007/relationships/hdphoto" Target="../media/hdphoto4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9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G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Relationship Id="rId9" Type="http://schemas.openxmlformats.org/officeDocument/2006/relationships/image" Target="../media/image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.jpeg"/><Relationship Id="rId7" Type="http://schemas.openxmlformats.org/officeDocument/2006/relationships/image" Target="../media/image164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Relationship Id="rId9" Type="http://schemas.openxmlformats.org/officeDocument/2006/relationships/image" Target="../media/image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5" Type="http://schemas.openxmlformats.org/officeDocument/2006/relationships/image" Target="../media/image184.png"/><Relationship Id="rId4" Type="http://schemas.openxmlformats.org/officeDocument/2006/relationships/notesSlide" Target="../notesSlides/notesSlide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1422400"/>
            <a:ext cx="7772400" cy="1935163"/>
          </a:xfrm>
        </p:spPr>
        <p:txBody>
          <a:bodyPr/>
          <a:lstStyle/>
          <a:p>
            <a:pPr>
              <a:defRPr/>
            </a:pPr>
            <a:r>
              <a:rPr lang="pl-PL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Tumory pankreatu</a:t>
            </a:r>
            <a:endParaRPr lang="cs-CZ" sz="8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16013" y="3861048"/>
            <a:ext cx="7343775" cy="2276475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sz="2800" dirty="0" smtClean="0"/>
              <a:t>V. Válek</a:t>
            </a:r>
          </a:p>
          <a:p>
            <a:pPr algn="ctr">
              <a:buFontTx/>
              <a:buNone/>
            </a:pPr>
            <a:r>
              <a:rPr lang="cs-CZ" sz="2000" dirty="0" smtClean="0"/>
              <a:t>Department </a:t>
            </a:r>
            <a:r>
              <a:rPr lang="cs-CZ" sz="2000" dirty="0" err="1" smtClean="0"/>
              <a:t>of</a:t>
            </a:r>
            <a:r>
              <a:rPr lang="cs-CZ" sz="2000" dirty="0" smtClean="0"/>
              <a:t> Radiology, </a:t>
            </a:r>
          </a:p>
          <a:p>
            <a:pPr algn="ctr">
              <a:buFontTx/>
              <a:buNone/>
            </a:pPr>
            <a:r>
              <a:rPr lang="cs-CZ" sz="2000" dirty="0" smtClean="0"/>
              <a:t>University </a:t>
            </a:r>
            <a:r>
              <a:rPr lang="cs-CZ" sz="2000" dirty="0" err="1" smtClean="0"/>
              <a:t>Hospital</a:t>
            </a:r>
            <a:r>
              <a:rPr lang="cs-CZ" sz="2000" dirty="0" smtClean="0"/>
              <a:t> Brno, </a:t>
            </a:r>
            <a:r>
              <a:rPr lang="cs-CZ" sz="2000" dirty="0" err="1" smtClean="0"/>
              <a:t>Medical</a:t>
            </a:r>
            <a:r>
              <a:rPr lang="cs-CZ" sz="2000" dirty="0" smtClean="0"/>
              <a:t> </a:t>
            </a:r>
            <a:r>
              <a:rPr lang="cs-CZ" sz="2000" dirty="0" err="1" smtClean="0"/>
              <a:t>Faculty</a:t>
            </a:r>
            <a:r>
              <a:rPr lang="cs-CZ" sz="2000" dirty="0" smtClean="0"/>
              <a:t> Masaryk University Brno, Czech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8" name="Rectangle 4"/>
          <p:cNvSpPr>
            <a:spLocks noGrp="1" noChangeArrowheads="1"/>
          </p:cNvSpPr>
          <p:nvPr/>
        </p:nvSpPr>
        <p:spPr bwMode="auto">
          <a:xfrm>
            <a:off x="71406" y="714356"/>
            <a:ext cx="876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179388" y="1268760"/>
            <a:ext cx="8964612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Tx/>
              <a:buChar char="•"/>
            </a:pPr>
            <a:r>
              <a:rPr lang="cs-CZ" sz="4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Lokální infiltraci tumorem</a:t>
            </a:r>
          </a:p>
          <a:p>
            <a:pPr marL="457200" indent="-457200" algn="l">
              <a:buFontTx/>
              <a:buChar char="•"/>
            </a:pPr>
            <a:r>
              <a:rPr lang="cs-CZ" sz="4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Perivaskulární</a:t>
            </a:r>
            <a:r>
              <a:rPr lang="cs-CZ" sz="4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infiltraci TC, SMA a HA</a:t>
            </a:r>
          </a:p>
          <a:p>
            <a:pPr marL="457200" indent="-457200" algn="l">
              <a:buFontTx/>
              <a:buChar char="•"/>
            </a:pPr>
            <a:r>
              <a:rPr lang="cs-CZ" sz="4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Invazi/ okluzi VMS a PV</a:t>
            </a:r>
          </a:p>
          <a:p>
            <a:pPr marL="457200" indent="-457200" algn="l">
              <a:buFontTx/>
              <a:buChar char="•"/>
            </a:pPr>
            <a:r>
              <a:rPr lang="cs-CZ" sz="4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Vzdálené metastázy</a:t>
            </a:r>
          </a:p>
          <a:p>
            <a:pPr marL="457200" lvl="0" indent="-457200" algn="l"/>
            <a:endParaRPr lang="cs-CZ" sz="2800" dirty="0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0" indent="-457200" algn="l"/>
            <a:r>
              <a:rPr lang="cs-CZ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Schima</a:t>
            </a:r>
            <a:r>
              <a:rPr lang="cs-CZ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 et al Eur </a:t>
            </a:r>
            <a:r>
              <a:rPr lang="cs-CZ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Radiol</a:t>
            </a:r>
            <a:r>
              <a:rPr lang="cs-CZ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2007</a:t>
            </a:r>
          </a:p>
          <a:p>
            <a:pPr marL="457200" indent="-457200" algn="l"/>
            <a:endParaRPr lang="cs-CZ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Karcinom pankreatu – co chtějí onkologové a chirurgové popsat (a vidět)??</a:t>
            </a: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4445200"/>
      </p:ext>
    </p:extLst>
  </p:cSld>
  <p:clrMapOvr>
    <a:masterClrMapping/>
  </p:clrMapOvr>
  <p:transition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Adenokarcinom</a:t>
            </a: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ek 14" descr="IMG00006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14" t="14269" r="5546" b="20691"/>
          <a:stretch/>
        </p:blipFill>
        <p:spPr>
          <a:xfrm>
            <a:off x="1331640" y="1229520"/>
            <a:ext cx="3403600" cy="2558034"/>
          </a:xfrm>
          <a:prstGeom prst="rect">
            <a:avLst/>
          </a:prstGeom>
        </p:spPr>
      </p:pic>
      <p:pic>
        <p:nvPicPr>
          <p:cNvPr id="16" name="Obrázek 15" descr="IMG00007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2" t="14559" r="5478" b="19567"/>
          <a:stretch/>
        </p:blipFill>
        <p:spPr>
          <a:xfrm>
            <a:off x="4876800" y="1196752"/>
            <a:ext cx="3586480" cy="2590801"/>
          </a:xfrm>
          <a:prstGeom prst="rect">
            <a:avLst/>
          </a:prstGeom>
        </p:spPr>
      </p:pic>
      <p:pic>
        <p:nvPicPr>
          <p:cNvPr id="17" name="Obrázek 16" descr="IMG00010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97" t="15764" r="5168" b="20418"/>
          <a:stretch/>
        </p:blipFill>
        <p:spPr>
          <a:xfrm>
            <a:off x="1331640" y="3934038"/>
            <a:ext cx="3494828" cy="2447290"/>
          </a:xfrm>
          <a:prstGeom prst="rect">
            <a:avLst/>
          </a:prstGeom>
        </p:spPr>
      </p:pic>
      <p:pic>
        <p:nvPicPr>
          <p:cNvPr id="18" name="Obrázek 17" descr="IMG00013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88" t="19175" r="7529" b="20418"/>
          <a:stretch/>
        </p:blipFill>
        <p:spPr>
          <a:xfrm>
            <a:off x="5076056" y="4005064"/>
            <a:ext cx="3251200" cy="23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97172"/>
      </p:ext>
    </p:extLst>
  </p:cSld>
  <p:clrMapOvr>
    <a:masterClrMapping/>
  </p:clrMapOvr>
  <p:transition>
    <p:zoom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" name="Obrázek 4" descr="IMG0001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93" t="24351" r="13915" b="32165"/>
          <a:stretch>
            <a:fillRect/>
          </a:stretch>
        </p:blipFill>
        <p:spPr>
          <a:xfrm>
            <a:off x="803462" y="1521533"/>
            <a:ext cx="3757248" cy="2184447"/>
          </a:xfrm>
          <a:prstGeom prst="rect">
            <a:avLst/>
          </a:prstGeom>
        </p:spPr>
      </p:pic>
      <p:pic>
        <p:nvPicPr>
          <p:cNvPr id="9" name="Obrázek 8" descr="IMG0002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94" t="21117" r="12017" b="21506"/>
          <a:stretch>
            <a:fillRect/>
          </a:stretch>
        </p:blipFill>
        <p:spPr>
          <a:xfrm>
            <a:off x="4680815" y="3705583"/>
            <a:ext cx="3779617" cy="2603737"/>
          </a:xfrm>
          <a:prstGeom prst="rect">
            <a:avLst/>
          </a:prstGeom>
        </p:spPr>
      </p:pic>
      <p:pic>
        <p:nvPicPr>
          <p:cNvPr id="10" name="Obrázek 9" descr="IMG0001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10" t="26670" r="31518" b="41866"/>
          <a:stretch>
            <a:fillRect/>
          </a:stretch>
        </p:blipFill>
        <p:spPr>
          <a:xfrm>
            <a:off x="827795" y="3705979"/>
            <a:ext cx="3744205" cy="2546059"/>
          </a:xfrm>
          <a:prstGeom prst="rect">
            <a:avLst/>
          </a:prstGeom>
        </p:spPr>
      </p:pic>
      <p:pic>
        <p:nvPicPr>
          <p:cNvPr id="11" name="Obrázek 10" descr="IMG00020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3" t="21506" r="13010" b="21117"/>
          <a:stretch>
            <a:fillRect/>
          </a:stretch>
        </p:blipFill>
        <p:spPr>
          <a:xfrm>
            <a:off x="4644008" y="1269335"/>
            <a:ext cx="3816424" cy="2688844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Adenokarcinom</a:t>
            </a: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Picture 10" descr="spectrum scal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3549457"/>
      </p:ext>
    </p:extLst>
  </p:cSld>
  <p:clrMapOvr>
    <a:masterClrMapping/>
  </p:clrMapOvr>
  <p:transition>
    <p:zoom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/>
        </p:nvSpPr>
        <p:spPr bwMode="auto">
          <a:xfrm>
            <a:off x="179388" y="1052513"/>
            <a:ext cx="876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cs-CZ" sz="24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Adenokarcinom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0" name="Picture 10" descr="spectrum scal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5" t="22730" r="30358" b="41020"/>
          <a:stretch/>
        </p:blipFill>
        <p:spPr>
          <a:xfrm>
            <a:off x="179388" y="1196751"/>
            <a:ext cx="4176588" cy="24180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20444" r="30889" b="38219"/>
          <a:stretch/>
        </p:blipFill>
        <p:spPr>
          <a:xfrm>
            <a:off x="236404" y="3560656"/>
            <a:ext cx="4119572" cy="274866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18282" r="27445" b="34758"/>
          <a:stretch/>
        </p:blipFill>
        <p:spPr>
          <a:xfrm>
            <a:off x="4788024" y="1181471"/>
            <a:ext cx="4061336" cy="296030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t="21907" r="26778" b="30639"/>
          <a:stretch/>
        </p:blipFill>
        <p:spPr>
          <a:xfrm>
            <a:off x="4788024" y="3638516"/>
            <a:ext cx="4061336" cy="2701323"/>
          </a:xfrm>
          <a:prstGeom prst="rect">
            <a:avLst/>
          </a:prstGeom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107950" y="1268760"/>
            <a:ext cx="8856663" cy="5112568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14350" indent="-514350">
              <a:buClr>
                <a:schemeClr val="tx1"/>
              </a:buClr>
            </a:pPr>
            <a:r>
              <a:rPr lang="cs-CZ" sz="44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Cévní infiltrace – pozor na všechny</a:t>
            </a:r>
          </a:p>
          <a:p>
            <a:pPr marL="514350" indent="-514350">
              <a:buClr>
                <a:schemeClr val="tx1"/>
              </a:buClr>
            </a:pPr>
            <a:r>
              <a:rPr lang="cs-CZ" sz="44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cévy – tepny i žíly!!!</a:t>
            </a:r>
          </a:p>
          <a:p>
            <a:pPr marL="514350" indent="-514350">
              <a:buClr>
                <a:schemeClr val="tx1"/>
              </a:buClr>
            </a:pPr>
            <a:endParaRPr lang="cs-CZ" sz="4400" b="1" dirty="0" smtClean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>
              <a:buClr>
                <a:schemeClr val="tx1"/>
              </a:buClr>
            </a:pPr>
            <a:r>
              <a:rPr lang="cs-CZ" sz="44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Vhodné rekonstrukce.</a:t>
            </a:r>
          </a:p>
          <a:p>
            <a:pPr marL="514350" indent="-514350">
              <a:buClr>
                <a:schemeClr val="tx1"/>
              </a:buClr>
            </a:pPr>
            <a:endParaRPr lang="cs-CZ" sz="4400" b="1" dirty="0" smtClean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14350" indent="-514350">
              <a:buClr>
                <a:schemeClr val="tx1"/>
              </a:buClr>
            </a:pPr>
            <a:r>
              <a:rPr lang="cs-CZ" sz="44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Pozor na </a:t>
            </a:r>
            <a:r>
              <a:rPr lang="cs-CZ" sz="44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procesus</a:t>
            </a:r>
            <a:r>
              <a:rPr lang="cs-CZ" sz="44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4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uncinatus</a:t>
            </a:r>
            <a:r>
              <a:rPr lang="cs-CZ" sz="44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zde</a:t>
            </a:r>
          </a:p>
          <a:p>
            <a:pPr marL="514350" indent="-514350">
              <a:buClr>
                <a:schemeClr val="tx1"/>
              </a:buClr>
            </a:pPr>
            <a:r>
              <a:rPr lang="cs-CZ" sz="44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většinou infiltrace AMS</a:t>
            </a:r>
          </a:p>
        </p:txBody>
      </p:sp>
    </p:spTree>
    <p:extLst>
      <p:ext uri="{BB962C8B-B14F-4D97-AF65-F5344CB8AC3E}">
        <p14:creationId xmlns:p14="http://schemas.microsoft.com/office/powerpoint/2010/main" val="495491587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8" name="Rectangle 4"/>
          <p:cNvSpPr>
            <a:spLocks noGrp="1" noChangeArrowheads="1"/>
          </p:cNvSpPr>
          <p:nvPr/>
        </p:nvSpPr>
        <p:spPr bwMode="auto">
          <a:xfrm>
            <a:off x="71406" y="1000108"/>
            <a:ext cx="876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143668" y="5072074"/>
            <a:ext cx="900033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lvl="0" indent="-457200" algn="l"/>
            <a:endParaRPr lang="cs-CZ" sz="1800" dirty="0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0" indent="-457200" algn="l"/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 DS et al AJR 1997</a:t>
            </a:r>
          </a:p>
          <a:p>
            <a:pPr marL="457200" lvl="0" indent="-457200" algn="l"/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´</a:t>
            </a:r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Malley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ME </a:t>
            </a:r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AJR 1999</a:t>
            </a:r>
          </a:p>
          <a:p>
            <a:pPr marL="457200" lvl="0" indent="-457200" algn="l"/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Phoa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SS et al Br J </a:t>
            </a:r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Radiol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2000</a:t>
            </a:r>
          </a:p>
          <a:p>
            <a:pPr marL="457200" indent="-457200" algn="l"/>
            <a:endParaRPr lang="cs-CZ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562830"/>
              </p:ext>
            </p:extLst>
          </p:nvPr>
        </p:nvGraphicFramePr>
        <p:xfrm>
          <a:off x="539552" y="1556792"/>
          <a:ext cx="8143900" cy="341376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60407"/>
                <a:gridCol w="6483493"/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solidFill>
                            <a:schemeClr val="bg2"/>
                          </a:solidFill>
                        </a:rPr>
                        <a:t>GRADE</a:t>
                      </a:r>
                      <a:endParaRPr lang="cs-CZ" sz="28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Vztah tumor/céva (tepna)</a:t>
                      </a:r>
                      <a:endParaRPr lang="cs-CZ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cs-CZ" sz="3200" b="1" dirty="0">
                        <a:solidFill>
                          <a:schemeClr val="tx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Bez kontaktu s tumorem</a:t>
                      </a:r>
                      <a:endParaRPr lang="cs-CZ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endParaRPr lang="cs-CZ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0-90°</a:t>
                      </a:r>
                      <a:r>
                        <a:rPr lang="cs-CZ" sz="3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</a:t>
                      </a:r>
                      <a:r>
                        <a:rPr lang="en-US" sz="3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&lt;</a:t>
                      </a:r>
                      <a:r>
                        <a:rPr lang="cs-CZ" sz="3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¼ obvodu)</a:t>
                      </a:r>
                      <a:endParaRPr lang="cs-CZ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</a:t>
                      </a:r>
                      <a:endParaRPr lang="cs-CZ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90-180° (</a:t>
                      </a:r>
                      <a:r>
                        <a:rPr lang="cs-CZ" sz="3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¼-</a:t>
                      </a:r>
                      <a:r>
                        <a:rPr lang="cs-CZ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½ obvodu)</a:t>
                      </a:r>
                      <a:endParaRPr lang="cs-CZ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III</a:t>
                      </a:r>
                      <a:endParaRPr lang="cs-CZ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180-270°</a:t>
                      </a:r>
                      <a:r>
                        <a:rPr lang="cs-CZ" sz="3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(mezi </a:t>
                      </a:r>
                      <a:r>
                        <a:rPr lang="cs-CZ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½</a:t>
                      </a:r>
                      <a:r>
                        <a:rPr lang="cs-CZ" sz="32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až ¾ obvodu)</a:t>
                      </a:r>
                      <a:endParaRPr lang="cs-CZ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IV</a:t>
                      </a:r>
                      <a:endParaRPr lang="cs-CZ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270-360° (</a:t>
                      </a:r>
                      <a:r>
                        <a:rPr lang="en-US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</a:t>
                      </a:r>
                      <a:r>
                        <a:rPr lang="cs-CZ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¾ obvodu)</a:t>
                      </a:r>
                      <a:endParaRPr lang="cs-CZ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Karcinom pankreatu – postižení cév</a:t>
            </a: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9995773"/>
      </p:ext>
    </p:extLst>
  </p:cSld>
  <p:clrMapOvr>
    <a:masterClrMapping/>
  </p:clrMapOvr>
  <p:transition>
    <p:zoom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8" name="Rectangle 4"/>
          <p:cNvSpPr>
            <a:spLocks noGrp="1" noChangeArrowheads="1"/>
          </p:cNvSpPr>
          <p:nvPr/>
        </p:nvSpPr>
        <p:spPr bwMode="auto">
          <a:xfrm>
            <a:off x="71406" y="731823"/>
            <a:ext cx="876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179388" y="5226808"/>
            <a:ext cx="89646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lvl="0" indent="-457200" algn="l"/>
            <a:endParaRPr lang="cs-CZ" sz="1800" dirty="0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0" indent="-457200" algn="l"/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 DS et al AJR 1997</a:t>
            </a:r>
          </a:p>
          <a:p>
            <a:pPr marL="457200" lvl="0" indent="-457200" algn="l"/>
            <a:r>
              <a:rPr lang="en-US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´</a:t>
            </a:r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Malley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ME </a:t>
            </a:r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AJR 1999</a:t>
            </a:r>
          </a:p>
          <a:p>
            <a:pPr marL="457200" lvl="0" indent="-457200" algn="l"/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Phoa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SS et al Br J </a:t>
            </a:r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Radiol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2000</a:t>
            </a:r>
          </a:p>
          <a:p>
            <a:pPr marL="457200" indent="-457200" algn="l"/>
            <a:endParaRPr lang="cs-CZ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22740"/>
              </p:ext>
            </p:extLst>
          </p:nvPr>
        </p:nvGraphicFramePr>
        <p:xfrm>
          <a:off x="381000" y="1412774"/>
          <a:ext cx="8583488" cy="4032449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4291744"/>
                <a:gridCol w="4291744"/>
              </a:tblGrid>
              <a:tr h="776699">
                <a:tc gridSpan="2">
                  <a:txBody>
                    <a:bodyPr/>
                    <a:lstStyle/>
                    <a:p>
                      <a:pPr algn="ctr"/>
                      <a:endParaRPr lang="cs-CZ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1340603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Vysoká pravděpodobnost </a:t>
                      </a:r>
                      <a:r>
                        <a:rPr lang="cs-CZ" sz="2400" b="1" dirty="0" err="1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resekability</a:t>
                      </a:r>
                      <a:endParaRPr lang="cs-CZ" sz="24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err="1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Neresekabilní</a:t>
                      </a:r>
                      <a:endParaRPr lang="cs-CZ" sz="24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915147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Tumor obkružuje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&lt;180</a:t>
                      </a:r>
                      <a:r>
                        <a:rPr lang="cs-CZ" sz="24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° (</a:t>
                      </a:r>
                      <a:r>
                        <a:rPr lang="en-US" sz="24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&lt;</a:t>
                      </a:r>
                      <a:r>
                        <a:rPr lang="cs-CZ" sz="24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½) </a:t>
                      </a:r>
                    </a:p>
                    <a:p>
                      <a:pPr algn="ctr"/>
                      <a:r>
                        <a:rPr lang="cs-CZ" sz="24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Grade 0 – II</a:t>
                      </a:r>
                      <a:endParaRPr lang="cs-CZ" sz="24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Tumor obkružuje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&gt;180</a:t>
                      </a:r>
                      <a:r>
                        <a:rPr lang="cs-CZ" sz="24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°</a:t>
                      </a:r>
                      <a:r>
                        <a:rPr lang="cs-CZ" sz="2400" b="1" baseline="0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</a:t>
                      </a:r>
                      <a:r>
                        <a:rPr lang="en-US" sz="2400" b="1" baseline="0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</a:t>
                      </a:r>
                      <a:r>
                        <a:rPr lang="cs-CZ" sz="2400" b="1" baseline="0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½)</a:t>
                      </a:r>
                    </a:p>
                    <a:p>
                      <a:pPr algn="ctr"/>
                      <a:r>
                        <a:rPr lang="cs-CZ" sz="2400" b="1" baseline="0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Grade III - IV</a:t>
                      </a:r>
                      <a:endParaRPr lang="cs-CZ" sz="24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Karcinom pankreatu –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staging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Vaskulární postižení</a:t>
            </a: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7390740"/>
      </p:ext>
    </p:extLst>
  </p:cSld>
  <p:clrMapOvr>
    <a:masterClrMapping/>
  </p:clrMapOvr>
  <p:transition>
    <p:zoom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Adenokarcinom</a:t>
            </a: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ázek 18" descr="Houserova^Jarmila^^^.CT.000001.5.014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4932040" y="1222715"/>
            <a:ext cx="3331489" cy="2617598"/>
          </a:xfrm>
          <a:prstGeom prst="rect">
            <a:avLst/>
          </a:prstGeom>
        </p:spPr>
      </p:pic>
      <p:pic>
        <p:nvPicPr>
          <p:cNvPr id="20" name="Obrázek 19" descr="CT jater 01-11-99 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249" y="3881720"/>
            <a:ext cx="3323861" cy="2492896"/>
          </a:xfrm>
          <a:prstGeom prst="rect">
            <a:avLst/>
          </a:prstGeom>
        </p:spPr>
      </p:pic>
      <p:pic>
        <p:nvPicPr>
          <p:cNvPr id="21" name="Obrázek 20" descr="CT jater 22-11-01 6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144" y="1222715"/>
            <a:ext cx="3463174" cy="259738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713437" y="3132371"/>
            <a:ext cx="1218603" cy="461665"/>
          </a:xfrm>
          <a:prstGeom prst="rect">
            <a:avLst/>
          </a:prstGeom>
          <a:solidFill>
            <a:schemeClr val="accent5">
              <a:lumMod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I</a:t>
            </a:r>
            <a:endParaRPr lang="cs-C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6810726" y="3399383"/>
            <a:ext cx="1459054" cy="461665"/>
          </a:xfrm>
          <a:prstGeom prst="rect">
            <a:avLst/>
          </a:prstGeom>
          <a:solidFill>
            <a:schemeClr val="accent5">
              <a:lumMod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III</a:t>
            </a:r>
            <a:endParaRPr lang="cs-C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6810726" y="5919663"/>
            <a:ext cx="1459054" cy="461665"/>
          </a:xfrm>
          <a:prstGeom prst="rect">
            <a:avLst/>
          </a:prstGeom>
          <a:solidFill>
            <a:schemeClr val="accent5">
              <a:lumMod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IV</a:t>
            </a:r>
            <a:endParaRPr lang="cs-C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3594036"/>
            <a:ext cx="3463174" cy="2754312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3665220" y="5877272"/>
            <a:ext cx="1338828" cy="461665"/>
          </a:xfrm>
          <a:prstGeom prst="rect">
            <a:avLst/>
          </a:prstGeom>
          <a:solidFill>
            <a:schemeClr val="accent5">
              <a:lumMod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II</a:t>
            </a:r>
            <a:endParaRPr lang="cs-C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8461549"/>
      </p:ext>
    </p:extLst>
  </p:cSld>
  <p:clrMapOvr>
    <a:masterClrMapping/>
  </p:clrMapOvr>
  <p:transition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/>
        </p:nvSpPr>
        <p:spPr bwMode="auto">
          <a:xfrm>
            <a:off x="179388" y="1052513"/>
            <a:ext cx="876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cs-CZ" sz="24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Resekabilní</a:t>
            </a: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tumor (grade 1)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0" name="Picture 10" descr="spectrum scal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3" t="23719" r="30556" b="30969"/>
          <a:stretch/>
        </p:blipFill>
        <p:spPr>
          <a:xfrm>
            <a:off x="625156" y="1196752"/>
            <a:ext cx="4018852" cy="30614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8" t="18447" r="26768" b="27508"/>
          <a:stretch/>
        </p:blipFill>
        <p:spPr>
          <a:xfrm>
            <a:off x="4690968" y="1196752"/>
            <a:ext cx="3985488" cy="30614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1" t="23225" r="29000" b="34923"/>
          <a:stretch/>
        </p:blipFill>
        <p:spPr>
          <a:xfrm>
            <a:off x="604376" y="3906436"/>
            <a:ext cx="4039632" cy="243721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4" t="27704" r="17667" b="15481"/>
          <a:stretch/>
        </p:blipFill>
        <p:spPr>
          <a:xfrm>
            <a:off x="4627909" y="3906437"/>
            <a:ext cx="4069755" cy="240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46434"/>
      </p:ext>
    </p:extLst>
  </p:cSld>
  <p:clrMapOvr>
    <a:masterClrMapping/>
  </p:clrMapOvr>
  <p:transition>
    <p:zoom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8" name="Rectangle 4"/>
          <p:cNvSpPr>
            <a:spLocks noGrp="1" noChangeArrowheads="1"/>
          </p:cNvSpPr>
          <p:nvPr/>
        </p:nvSpPr>
        <p:spPr bwMode="auto">
          <a:xfrm>
            <a:off x="71406" y="714356"/>
            <a:ext cx="876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179388" y="5226808"/>
            <a:ext cx="896461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lvl="0" indent="-457200" algn="l"/>
            <a:endParaRPr lang="cs-CZ" sz="2400" dirty="0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0" indent="-457200" algn="l"/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Roche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AJR 180; 475, 2003</a:t>
            </a:r>
          </a:p>
          <a:p>
            <a:pPr marL="457200" indent="-457200" algn="l"/>
            <a:endParaRPr lang="cs-CZ" sz="3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273070"/>
              </p:ext>
            </p:extLst>
          </p:nvPr>
        </p:nvGraphicFramePr>
        <p:xfrm>
          <a:off x="285720" y="2214554"/>
          <a:ext cx="4143404" cy="250033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71702"/>
                <a:gridCol w="2071702"/>
              </a:tblGrid>
              <a:tr h="650111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LN velikost</a:t>
                      </a:r>
                    </a:p>
                    <a:p>
                      <a:pPr algn="ctr"/>
                      <a:r>
                        <a:rPr lang="cs-CZ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(krátká osa)</a:t>
                      </a:r>
                      <a:endParaRPr lang="cs-CZ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</a:t>
                      </a:r>
                    </a:p>
                    <a:p>
                      <a:pPr algn="ctr"/>
                      <a:r>
                        <a:rPr lang="cs-CZ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malignity</a:t>
                      </a:r>
                      <a:endParaRPr lang="cs-CZ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167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&lt; </a:t>
                      </a:r>
                      <a:r>
                        <a:rPr lang="cs-CZ" sz="28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 mm</a:t>
                      </a:r>
                      <a:endParaRPr lang="cs-CZ" sz="28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9 %</a:t>
                      </a:r>
                      <a:endParaRPr lang="cs-CZ" sz="28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16740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5-10 mm</a:t>
                      </a:r>
                      <a:endParaRPr lang="cs-CZ" sz="28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36%</a:t>
                      </a:r>
                      <a:endParaRPr lang="cs-CZ" sz="28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167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 </a:t>
                      </a:r>
                      <a:r>
                        <a:rPr lang="cs-CZ" sz="28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 mm</a:t>
                      </a:r>
                      <a:endParaRPr lang="cs-CZ" sz="28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77%</a:t>
                      </a:r>
                      <a:endParaRPr lang="cs-CZ" sz="28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506021"/>
              </p:ext>
            </p:extLst>
          </p:nvPr>
        </p:nvGraphicFramePr>
        <p:xfrm>
          <a:off x="4643438" y="2214554"/>
          <a:ext cx="4143404" cy="250033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71702"/>
                <a:gridCol w="2071702"/>
              </a:tblGrid>
              <a:tr h="625083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Sen</a:t>
                      </a:r>
                      <a:r>
                        <a:rPr lang="cs-CZ" sz="24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</a:t>
                      </a:r>
                      <a:r>
                        <a:rPr lang="en-US" sz="2400" b="1" dirty="0" err="1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itivita</a:t>
                      </a:r>
                      <a:endParaRPr lang="cs-CZ" sz="24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14 %</a:t>
                      </a:r>
                      <a:endParaRPr lang="cs-CZ" sz="24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25083"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Specificita</a:t>
                      </a:r>
                      <a:endParaRPr lang="cs-CZ" sz="24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85 %</a:t>
                      </a:r>
                      <a:endParaRPr lang="cs-CZ" sz="24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25083"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Přesnost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73 %</a:t>
                      </a:r>
                      <a:endParaRPr lang="cs-CZ" sz="24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25083"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LN</a:t>
                      </a:r>
                      <a:r>
                        <a:rPr lang="cs-CZ" sz="2400" b="1" baseline="0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&gt; </a:t>
                      </a:r>
                      <a:r>
                        <a:rPr lang="cs-CZ" sz="2400" b="1" baseline="0" dirty="0" smtClean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 mm</a:t>
                      </a:r>
                      <a:endParaRPr lang="cs-CZ" sz="24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Karcinom pankreatu –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staging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egionální 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metastázy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4640252"/>
      </p:ext>
    </p:extLst>
  </p:cSld>
  <p:clrMapOvr>
    <a:masterClrMapping/>
  </p:clrMapOvr>
  <p:transition>
    <p:zoom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0" y="620688"/>
            <a:ext cx="410458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Obrázek 3" descr="HOUSEROVA^JARMILA^^^.XA.1798.1091744.200.1.0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143669" y="2466819"/>
            <a:ext cx="3745138" cy="3861048"/>
          </a:xfrm>
          <a:prstGeom prst="rect">
            <a:avLst/>
          </a:prstGeom>
        </p:spPr>
      </p:pic>
      <p:pic>
        <p:nvPicPr>
          <p:cNvPr id="5" name="Obrázek 4" descr="Houserova^Jarmila^^^.CT.000001.5.02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290" y="1177406"/>
            <a:ext cx="3233390" cy="2578826"/>
          </a:xfrm>
          <a:prstGeom prst="rect">
            <a:avLst/>
          </a:prstGeom>
        </p:spPr>
      </p:pic>
      <p:pic>
        <p:nvPicPr>
          <p:cNvPr id="6" name="Obrázek 5" descr="Houserova^Jarmila^^^.CT.000001.5.015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260503" y="1143000"/>
            <a:ext cx="3905250" cy="3114675"/>
          </a:xfrm>
          <a:prstGeom prst="rect">
            <a:avLst/>
          </a:prstGeom>
        </p:spPr>
      </p:pic>
      <p:pic>
        <p:nvPicPr>
          <p:cNvPr id="7" name="Obrázek 6" descr="Houserova^Jarmila^^^.CT.000001.5.019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995936" y="3286125"/>
            <a:ext cx="3905250" cy="3114675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Karcinom pankreatu –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steging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vzdálené metastázy</a:t>
            </a: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" name="Picture 10" descr="spectrum scal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07950" y="1268760"/>
            <a:ext cx="8856663" cy="5112568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buClr>
                <a:schemeClr val="tx1"/>
              </a:buClr>
              <a:buFont typeface="Arial" pitchFamily="34" charset="0"/>
              <a:buChar char="•"/>
            </a:pPr>
            <a:r>
              <a:rPr lang="cs-CZ" sz="3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Metastázy v játrech játra je nutné vyšetřit v porto-venózní </a:t>
            </a:r>
            <a:r>
              <a:rPr lang="cs-CZ" sz="36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fázi, </a:t>
            </a:r>
            <a:r>
              <a:rPr lang="cs-CZ" sz="3600" b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hypodenzní</a:t>
            </a:r>
            <a:r>
              <a:rPr lang="cs-CZ" sz="36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lem, pozor </a:t>
            </a:r>
            <a:r>
              <a:rPr lang="cs-CZ" sz="3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 povrch jater a malé metastázy</a:t>
            </a:r>
          </a:p>
          <a:p>
            <a:pPr marL="571500" indent="-571500">
              <a:buClr>
                <a:schemeClr val="tx1"/>
              </a:buClr>
              <a:buFont typeface="Arial" pitchFamily="34" charset="0"/>
              <a:buChar char="•"/>
            </a:pPr>
            <a:endParaRPr lang="cs-CZ" sz="36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1500" indent="-571500">
              <a:buClr>
                <a:schemeClr val="tx1"/>
              </a:buClr>
              <a:buFont typeface="Arial" pitchFamily="34" charset="0"/>
              <a:buChar char="•"/>
            </a:pPr>
            <a:r>
              <a:rPr lang="cs-CZ" sz="3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Peritoneální </a:t>
            </a:r>
            <a:r>
              <a:rPr lang="cs-CZ" sz="36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diseminace, </a:t>
            </a:r>
            <a:r>
              <a:rPr lang="cs-CZ" sz="3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ascites, omentální – peritoneální uzly, </a:t>
            </a:r>
            <a:r>
              <a:rPr lang="cs-CZ" sz="36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peritoneum</a:t>
            </a:r>
            <a:endParaRPr lang="cs-CZ" sz="36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1500" indent="-571500">
              <a:buClr>
                <a:schemeClr val="tx1"/>
              </a:buClr>
              <a:buFont typeface="Arial" pitchFamily="34" charset="0"/>
              <a:buChar char="•"/>
            </a:pPr>
            <a:endParaRPr lang="cs-CZ" sz="36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1500" indent="-571500">
              <a:buClr>
                <a:schemeClr val="tx1"/>
              </a:buClr>
              <a:buFont typeface="Arial" pitchFamily="34" charset="0"/>
              <a:buChar char="•"/>
            </a:pPr>
            <a:endParaRPr lang="cs-CZ" sz="36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0614205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282" y="2492541"/>
            <a:ext cx="8763000" cy="2123658"/>
          </a:xfrm>
        </p:spPr>
        <p:txBody>
          <a:bodyPr/>
          <a:lstStyle/>
          <a:p>
            <a:pPr algn="ctr"/>
            <a:r>
              <a:rPr lang="sk-SK" sz="8000" b="1" dirty="0" smtClean="0">
                <a:solidFill>
                  <a:srgbClr val="FFFF06"/>
                </a:solidFill>
              </a:rPr>
              <a:t>1. </a:t>
            </a:r>
            <a:r>
              <a:rPr lang="sk-SK" sz="8000" b="1" dirty="0" err="1" smtClean="0">
                <a:solidFill>
                  <a:srgbClr val="FFFF06"/>
                </a:solidFill>
              </a:rPr>
              <a:t>Adenokarcinom</a:t>
            </a:r>
            <a:r>
              <a:rPr lang="sk-SK" sz="8000" b="1" dirty="0" smtClean="0">
                <a:solidFill>
                  <a:srgbClr val="FFFF06"/>
                </a:solidFill>
              </a:rPr>
              <a:t> </a:t>
            </a:r>
            <a:r>
              <a:rPr lang="sk-SK" sz="8000" b="1" dirty="0" err="1" smtClean="0">
                <a:solidFill>
                  <a:srgbClr val="FFFF06"/>
                </a:solidFill>
              </a:rPr>
              <a:t>pankreatu</a:t>
            </a:r>
            <a:endParaRPr lang="cs-CZ" sz="8000" b="1" dirty="0">
              <a:solidFill>
                <a:srgbClr val="FFFF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3155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8" name="Rectangle 4"/>
          <p:cNvSpPr>
            <a:spLocks noGrp="1" noChangeArrowheads="1"/>
          </p:cNvSpPr>
          <p:nvPr/>
        </p:nvSpPr>
        <p:spPr bwMode="auto">
          <a:xfrm>
            <a:off x="179388" y="714356"/>
            <a:ext cx="876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179388" y="1268760"/>
            <a:ext cx="8964612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Tx/>
              <a:buChar char="•"/>
            </a:pP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Positivní prediktivní hodnota pro posouzení </a:t>
            </a:r>
            <a:r>
              <a:rPr lang="cs-CZ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neresekability</a:t>
            </a:r>
            <a:r>
              <a:rPr lang="cs-CZ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je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&gt; 90</a:t>
            </a:r>
            <a:r>
              <a:rPr lang="cs-CZ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%</a:t>
            </a:r>
          </a:p>
          <a:p>
            <a:pPr marL="457200" indent="-457200" algn="l">
              <a:buFontTx/>
              <a:buChar char="•"/>
            </a:pP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Positivní prediktivní hodnota pro posouzení </a:t>
            </a:r>
            <a:r>
              <a:rPr lang="cs-CZ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resekability</a:t>
            </a:r>
            <a:r>
              <a:rPr lang="cs-CZ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je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&gt; 80 </a:t>
            </a:r>
            <a:r>
              <a:rPr lang="cs-CZ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%</a:t>
            </a:r>
          </a:p>
          <a:p>
            <a:pPr marL="457200" indent="-457200" algn="l">
              <a:buFontTx/>
              <a:buChar char="•"/>
            </a:pP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MDCT zvyšuje PPH pro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resekabilitu</a:t>
            </a:r>
            <a:endParaRPr lang="cs-CZ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>
              <a:buFontTx/>
              <a:buChar char="•"/>
            </a:pP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Omezení: malé povrchové metastázy jater, peritoneální metastázy, postižení uzlin a minimální lokální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invazivita</a:t>
            </a:r>
            <a:endParaRPr lang="cs-CZ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0" indent="-457200" algn="l"/>
            <a:r>
              <a:rPr lang="cs-CZ" sz="18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cs-CZ" sz="18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457200" lvl="0" indent="-457200" algn="l"/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Lopez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Hanninen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et al Radiology 2002</a:t>
            </a:r>
          </a:p>
          <a:p>
            <a:pPr marL="457200" lvl="0" indent="-457200" algn="l"/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Laghi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et al </a:t>
            </a:r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Dig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Liver Dis 2002</a:t>
            </a:r>
          </a:p>
          <a:p>
            <a:pPr marL="457200" lvl="0" indent="-457200" algn="l"/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Vargas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 et al AJR 2004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Karcinom pankreatu – CT/MR </a:t>
            </a:r>
          </a:p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přesnost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stagingu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0964126"/>
      </p:ext>
    </p:extLst>
  </p:cSld>
  <p:clrMapOvr>
    <a:masterClrMapping/>
  </p:clrMapOvr>
  <p:transition>
    <p:zoom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282" y="2492541"/>
            <a:ext cx="8763000" cy="2123658"/>
          </a:xfrm>
        </p:spPr>
        <p:txBody>
          <a:bodyPr/>
          <a:lstStyle/>
          <a:p>
            <a:pPr algn="ctr"/>
            <a:r>
              <a:rPr lang="sk-SK" sz="8000" b="1" dirty="0" smtClean="0">
                <a:solidFill>
                  <a:srgbClr val="FFFF06"/>
                </a:solidFill>
              </a:rPr>
              <a:t>2. Cystické tumory </a:t>
            </a:r>
            <a:r>
              <a:rPr lang="sk-SK" sz="8000" b="1" dirty="0" err="1" smtClean="0">
                <a:solidFill>
                  <a:srgbClr val="FFFF06"/>
                </a:solidFill>
              </a:rPr>
              <a:t>pankreatu</a:t>
            </a:r>
            <a:endParaRPr lang="cs-CZ" sz="8000" b="1" dirty="0">
              <a:solidFill>
                <a:srgbClr val="FFFF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25947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6548" name="Rectangle 4"/>
          <p:cNvSpPr>
            <a:spLocks noGrp="1" noChangeArrowheads="1"/>
          </p:cNvSpPr>
          <p:nvPr/>
        </p:nvSpPr>
        <p:spPr bwMode="auto">
          <a:xfrm>
            <a:off x="179388" y="1000108"/>
            <a:ext cx="876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1520" y="1266800"/>
            <a:ext cx="8351837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FontTx/>
              <a:buChar char="•"/>
            </a:pP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Cyst</a:t>
            </a: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y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r>
              <a:rPr lang="en-GB" sz="3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ongenit</a:t>
            </a: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á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ní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cs-CZ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/>
            <a:endParaRPr lang="en-GB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>
              <a:buFontTx/>
              <a:buChar char="•"/>
            </a:pPr>
            <a:r>
              <a:rPr lang="cs-CZ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</a:t>
            </a:r>
            <a:r>
              <a:rPr lang="cs-CZ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ózní</a:t>
            </a:r>
            <a:r>
              <a:rPr lang="cs-CZ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cystický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tumor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cs-CZ" sz="28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serózní </a:t>
            </a:r>
            <a:r>
              <a:rPr lang="cs-CZ" sz="2800" b="1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cystadenom</a:t>
            </a:r>
            <a:r>
              <a:rPr lang="cs-CZ" sz="28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-m</a:t>
            </a:r>
            <a:r>
              <a:rPr lang="en-GB" sz="2800" b="1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icrocystic</a:t>
            </a:r>
            <a:r>
              <a:rPr lang="cs-CZ" sz="2800" b="1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ký</a:t>
            </a:r>
            <a:r>
              <a:rPr lang="en-GB" sz="28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adenom</a:t>
            </a:r>
            <a:r>
              <a:rPr lang="cs-CZ" sz="28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sz="28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glycogen-rich </a:t>
            </a:r>
            <a:r>
              <a:rPr lang="en-GB" sz="2800" b="1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cystadenom</a:t>
            </a:r>
            <a:r>
              <a:rPr lang="en-US" sz="28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;</a:t>
            </a:r>
            <a:r>
              <a:rPr lang="cs-CZ" sz="28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serózní </a:t>
            </a:r>
            <a:r>
              <a:rPr lang="cs-CZ" sz="2800" b="1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cystadenokarcinom</a:t>
            </a:r>
            <a:r>
              <a:rPr lang="en-GB" sz="28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cs-CZ" sz="2800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>
              <a:buFontTx/>
              <a:buChar char="•"/>
            </a:pPr>
            <a:endParaRPr lang="en-GB" sz="2800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>
              <a:buFontTx/>
              <a:buChar char="•"/>
            </a:pP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Mucin</a:t>
            </a:r>
            <a:r>
              <a:rPr lang="cs-CZ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ózní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cystic</a:t>
            </a:r>
            <a:r>
              <a:rPr lang="cs-CZ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ký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tumor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GB" sz="2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macrocystic</a:t>
            </a:r>
            <a:r>
              <a:rPr lang="cs-CZ" sz="2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ký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adenom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; </a:t>
            </a:r>
            <a:r>
              <a:rPr lang="en-GB" sz="2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mucin</a:t>
            </a:r>
            <a:r>
              <a:rPr lang="cs-CZ" sz="2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ózní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cystadenom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marL="457200" indent="-457200" algn="l"/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/>
            <a:r>
              <a:rPr lang="en-GB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Compagno</a:t>
            </a:r>
            <a:r>
              <a:rPr lang="en-GB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J., </a:t>
            </a:r>
            <a:r>
              <a:rPr lang="en-GB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Oertel</a:t>
            </a:r>
            <a:r>
              <a:rPr lang="en-GB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JE.: </a:t>
            </a:r>
            <a:r>
              <a:rPr lang="en-GB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Am.J.Clin.Pathol</a:t>
            </a:r>
            <a:r>
              <a:rPr lang="en-GB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., 1978; 69:289-98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Cystické tumory </a:t>
            </a: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pankreatu - historie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924132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8" name="Rectangle 4"/>
          <p:cNvSpPr>
            <a:spLocks noGrp="1" noChangeArrowheads="1"/>
          </p:cNvSpPr>
          <p:nvPr/>
        </p:nvSpPr>
        <p:spPr bwMode="auto">
          <a:xfrm>
            <a:off x="179388" y="1000108"/>
            <a:ext cx="876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179388" y="1268760"/>
            <a:ext cx="9073132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indent="-742950" algn="l">
              <a:buFont typeface="+mj-lt"/>
              <a:buAutoNum type="alphaLcParenR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Serózní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cystadenom</a:t>
            </a:r>
            <a:endParaRPr lang="cs-CZ" sz="36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indent="-742950" algn="l">
              <a:buFont typeface="+mj-lt"/>
              <a:buAutoNum type="alphaLcParenR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Mucinózní cystický tumor</a:t>
            </a:r>
          </a:p>
          <a:p>
            <a:pPr marL="742950" indent="-742950" algn="l">
              <a:buFont typeface="+mj-lt"/>
              <a:buAutoNum type="alphaLcParenR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Intraduktální papilární mucinózní tumor (IPMN)</a:t>
            </a:r>
          </a:p>
          <a:p>
            <a:pPr marL="742950" indent="-742950">
              <a:buFont typeface="+mj-lt"/>
              <a:buAutoNum type="alphaLcParenR"/>
            </a:pPr>
            <a:r>
              <a:rPr lang="cs-CZ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Solidní </a:t>
            </a:r>
            <a:r>
              <a:rPr lang="cs-CZ" sz="36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pseudopapillární</a:t>
            </a:r>
            <a:r>
              <a:rPr lang="cs-CZ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neoplazi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(SPEN)</a:t>
            </a:r>
            <a:endParaRPr lang="cs-CZ" sz="3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indent="-742950" algn="l">
              <a:buFont typeface="+mj-lt"/>
              <a:buAutoNum type="alphaLcParenR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Neobvyklé cystické tumory, cystické varianty solidních tumorů, cysty a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pseudocysty</a:t>
            </a:r>
            <a:endParaRPr lang="cs-CZ" sz="36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0" indent="-457200" algn="l"/>
            <a:r>
              <a:rPr lang="cs-CZ" sz="24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cs-CZ" sz="24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457200" lvl="0" indent="-457200" algn="l"/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Sarr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MG et al </a:t>
            </a:r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Surg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Clin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North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2001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Cystické </a:t>
            </a: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tumory – dnešní rozdělení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598342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214282" y="4437112"/>
            <a:ext cx="882176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defRPr/>
            </a:pPr>
            <a:r>
              <a:rPr lang="cs-CZ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SCA – serózní </a:t>
            </a:r>
            <a:r>
              <a:rPr lang="cs-CZ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cystadenom</a:t>
            </a:r>
            <a:endParaRPr lang="cs-CZ" sz="1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57200" indent="-457200" algn="l">
              <a:defRPr/>
            </a:pPr>
            <a:r>
              <a:rPr lang="cs-CZ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MSN – </a:t>
            </a:r>
            <a:r>
              <a:rPr lang="cs-CZ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mucinózní</a:t>
            </a:r>
            <a:r>
              <a:rPr lang="cs-CZ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cystická </a:t>
            </a:r>
            <a:r>
              <a:rPr lang="cs-CZ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neoplazie</a:t>
            </a:r>
            <a:r>
              <a:rPr lang="cs-CZ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marL="457200" indent="-457200" algn="l">
              <a:defRPr/>
            </a:pPr>
            <a:r>
              <a:rPr lang="cs-CZ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IPMN – </a:t>
            </a:r>
            <a:r>
              <a:rPr lang="cs-CZ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Intraduktální</a:t>
            </a:r>
            <a:r>
              <a:rPr lang="cs-CZ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cs-CZ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papillární</a:t>
            </a:r>
            <a:r>
              <a:rPr lang="cs-CZ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cs-CZ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mucinózní</a:t>
            </a:r>
            <a:r>
              <a:rPr lang="cs-CZ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cs-CZ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neoplazie</a:t>
            </a:r>
            <a:r>
              <a:rPr lang="cs-CZ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marL="457200" indent="-457200" algn="l">
              <a:defRPr/>
            </a:pPr>
            <a:r>
              <a:rPr lang="cs-CZ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SPEN – Solidní </a:t>
            </a:r>
            <a:r>
              <a:rPr lang="cs-CZ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pseudopapillární</a:t>
            </a:r>
            <a:r>
              <a:rPr lang="cs-CZ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cs-CZ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neoplazie</a:t>
            </a:r>
            <a:endParaRPr lang="cs-CZ" sz="1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57200" indent="-457200" algn="l">
              <a:defRPr/>
            </a:pPr>
            <a:endParaRPr lang="cs-CZ" sz="1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57200" indent="-457200" algn="l">
              <a:defRPr/>
            </a:pPr>
            <a:r>
              <a:rPr lang="en-GB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World J </a:t>
            </a:r>
            <a:r>
              <a:rPr lang="en-GB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Gastroenterol</a:t>
            </a:r>
            <a:r>
              <a:rPr lang="en-GB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2009 January 7; 15(1): 38-47</a:t>
            </a:r>
            <a:endParaRPr lang="en-GB" sz="1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070782"/>
              </p:ext>
            </p:extLst>
          </p:nvPr>
        </p:nvGraphicFramePr>
        <p:xfrm>
          <a:off x="214284" y="1484784"/>
          <a:ext cx="8786872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7138"/>
                <a:gridCol w="1452376"/>
                <a:gridCol w="1452376"/>
                <a:gridCol w="1452376"/>
                <a:gridCol w="1452376"/>
                <a:gridCol w="1670230"/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tx2"/>
                          </a:solidFill>
                        </a:rPr>
                        <a:t>SCA</a:t>
                      </a:r>
                      <a:endParaRPr lang="cs-CZ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tx2"/>
                          </a:solidFill>
                        </a:rPr>
                        <a:t>MCN</a:t>
                      </a:r>
                      <a:endParaRPr lang="cs-CZ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tx2"/>
                          </a:solidFill>
                        </a:rPr>
                        <a:t>IPMN</a:t>
                      </a:r>
                      <a:endParaRPr lang="cs-CZ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tx2"/>
                          </a:solidFill>
                        </a:rPr>
                        <a:t>SPEN</a:t>
                      </a:r>
                      <a:endParaRPr lang="cs-CZ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>
                          <a:solidFill>
                            <a:schemeClr val="tx2"/>
                          </a:solidFill>
                        </a:rPr>
                        <a:t>Pseudocysta</a:t>
                      </a:r>
                      <a:endParaRPr lang="cs-CZ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Věk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střední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střední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staří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mladí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různé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Pohlaví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ženy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ženy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muži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ženy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ženy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muži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ženy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Klinika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masa/bolest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masa/bolest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pankreatitis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masa/bolest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bolest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Lokalizace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rovnoměrně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tělo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kauda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hlava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rovnoměrně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rovnoměrně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Chování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velmi nízká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střední-vysoká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nízká-vysoká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nízká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žádná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Cystické tumory pankreatu</a:t>
            </a: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Picture 10" descr="spectrum scal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601634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282" y="2492541"/>
            <a:ext cx="8763000" cy="2123658"/>
          </a:xfrm>
        </p:spPr>
        <p:txBody>
          <a:bodyPr/>
          <a:lstStyle/>
          <a:p>
            <a:pPr algn="ctr"/>
            <a:r>
              <a:rPr lang="sk-SK" sz="8000" b="1" dirty="0" smtClean="0">
                <a:solidFill>
                  <a:srgbClr val="FFFF06"/>
                </a:solidFill>
              </a:rPr>
              <a:t>2a</a:t>
            </a:r>
            <a:br>
              <a:rPr lang="sk-SK" sz="8000" b="1" dirty="0" smtClean="0">
                <a:solidFill>
                  <a:srgbClr val="FFFF06"/>
                </a:solidFill>
              </a:rPr>
            </a:br>
            <a:r>
              <a:rPr lang="sk-SK" sz="8000" b="1" dirty="0" err="1" smtClean="0">
                <a:solidFill>
                  <a:srgbClr val="FFFF06"/>
                </a:solidFill>
              </a:rPr>
              <a:t>Serózní</a:t>
            </a:r>
            <a:r>
              <a:rPr lang="sk-SK" sz="8000" b="1" dirty="0" smtClean="0">
                <a:solidFill>
                  <a:srgbClr val="FFFF06"/>
                </a:solidFill>
              </a:rPr>
              <a:t> cystický tumor</a:t>
            </a:r>
            <a:endParaRPr lang="cs-CZ" sz="8000" b="1" dirty="0">
              <a:solidFill>
                <a:srgbClr val="FFFF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5246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9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9620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142844" y="1268760"/>
            <a:ext cx="8858312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Tx/>
              <a:buChar char="•"/>
            </a:pP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–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88 </a:t>
            </a: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let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% 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&gt; 60 </a:t>
            </a: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let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F:M 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– 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3:1</a:t>
            </a:r>
            <a:endParaRPr lang="cs-CZ" sz="32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>
              <a:buFontTx/>
              <a:buChar char="•"/>
            </a:pP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Incidentální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nález, benigní, 30 – 50 % asymptomatický</a:t>
            </a:r>
            <a:endParaRPr lang="en-GB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predile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kce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střední velikost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lobul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ovaný</a:t>
            </a:r>
            <a:endParaRPr lang="en-GB" sz="32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Nejčastěji u </a:t>
            </a:r>
            <a:r>
              <a:rPr lang="cs-CZ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žen středního věku</a:t>
            </a:r>
          </a:p>
          <a:p>
            <a:pPr marL="457200" indent="-457200" algn="l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Ohraničený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kuboidním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epitelem bohatým na glykogen</a:t>
            </a:r>
          </a:p>
          <a:p>
            <a:pPr marL="457200" indent="-457200" algn="l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Dva typy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mikrocystický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makrocystický</a:t>
            </a:r>
            <a:endParaRPr lang="en-GB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/>
            <a:endParaRPr lang="cs-CZ" sz="18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/>
            <a:r>
              <a:rPr lang="en-GB" sz="1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Procacci</a:t>
            </a:r>
            <a:r>
              <a:rPr lang="en-GB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C., </a:t>
            </a:r>
            <a:r>
              <a:rPr lang="en-GB" sz="18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Megibow</a:t>
            </a:r>
            <a:r>
              <a:rPr lang="en-GB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A.J.: Imaging of the Pancreas. 2003, Springer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Serózní cystický tumor (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cystadenom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240290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3" name="Rectangle 3"/>
          <p:cNvSpPr>
            <a:spLocks noChangeArrowheads="1"/>
          </p:cNvSpPr>
          <p:nvPr/>
        </p:nvSpPr>
        <p:spPr bwMode="auto">
          <a:xfrm>
            <a:off x="357158" y="2214554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0644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0645" name="Text Box 5"/>
          <p:cNvSpPr txBox="1">
            <a:spLocks noChangeArrowheads="1"/>
          </p:cNvSpPr>
          <p:nvPr/>
        </p:nvSpPr>
        <p:spPr bwMode="auto">
          <a:xfrm>
            <a:off x="142844" y="1196752"/>
            <a:ext cx="8858312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/>
            <a:r>
              <a:rPr lang="cs-CZ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Mikrocystický</a:t>
            </a:r>
            <a:r>
              <a:rPr lang="cs-C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Četné 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malé </a:t>
            </a:r>
            <a:r>
              <a:rPr lang="cs-CZ" sz="2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cystičky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20 mm </a:t>
            </a:r>
            <a:r>
              <a:rPr lang="en-GB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(&lt;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1mm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–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2mm) “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honeycomb</a:t>
            </a:r>
            <a:r>
              <a:rPr lang="en-GB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v</a:t>
            </a:r>
            <a:r>
              <a:rPr lang="en-GB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„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ementál“ </a:t>
            </a:r>
            <a:r>
              <a:rPr lang="en-GB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(CT, MR, US)</a:t>
            </a:r>
            <a:endParaRPr lang="en-GB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>
              <a:buFontTx/>
              <a:buChar char="•"/>
            </a:pPr>
            <a:r>
              <a:rPr lang="en-GB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Centr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ální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hvězdicovitá</a:t>
            </a:r>
            <a:r>
              <a:rPr lang="en-GB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jizva, kalcifikace</a:t>
            </a:r>
            <a:r>
              <a:rPr lang="en-GB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(CT, MR, US)</a:t>
            </a:r>
            <a:endParaRPr lang="cs-CZ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>
              <a:buFontTx/>
              <a:buChar char="•"/>
            </a:pP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Sycení jako voda</a:t>
            </a:r>
            <a:r>
              <a:rPr lang="en-GB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hyperintezní</a:t>
            </a:r>
            <a:r>
              <a:rPr lang="en-GB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T2, MR)</a:t>
            </a:r>
            <a:endParaRPr lang="cs-CZ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>
              <a:buFontTx/>
              <a:buChar char="•"/>
            </a:pPr>
            <a:r>
              <a:rPr lang="en-GB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Hypervas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r>
              <a:rPr lang="en-GB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ul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ární</a:t>
            </a:r>
            <a:r>
              <a:rPr lang="en-GB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/ h</a:t>
            </a:r>
            <a:r>
              <a:rPr lang="en-GB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yperecho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genní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/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hypodenz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ní</a:t>
            </a:r>
          </a:p>
          <a:p>
            <a:pPr marL="457200" indent="-457200" algn="l"/>
            <a:r>
              <a:rPr lang="cs-CZ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Makrocystický</a:t>
            </a:r>
            <a:r>
              <a:rPr lang="cs-C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cs-CZ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oligocystický</a:t>
            </a:r>
            <a:r>
              <a:rPr lang="cs-C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):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Jedna nebo několik cyst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cs-CZ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Lobulovaný</a:t>
            </a:r>
            <a:endParaRPr lang="en-GB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/>
            <a:r>
              <a:rPr lang="en-GB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Friedman </a:t>
            </a:r>
            <a:r>
              <a:rPr lang="en-GB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A.: Radiology 1983; 1, 45-49</a:t>
            </a:r>
          </a:p>
          <a:p>
            <a:pPr marL="457200" indent="-457200" algn="l"/>
            <a:r>
              <a:rPr lang="en-GB" sz="18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Kalra</a:t>
            </a:r>
            <a:r>
              <a:rPr lang="en-GB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M.K.: JCAT 2002; 5, 661 – 675</a:t>
            </a:r>
          </a:p>
          <a:p>
            <a:pPr marL="457200" indent="-457200" algn="l"/>
            <a:r>
              <a:rPr lang="en-GB" sz="18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Procacci</a:t>
            </a:r>
            <a:r>
              <a:rPr lang="en-GB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C., </a:t>
            </a:r>
            <a:r>
              <a:rPr lang="en-GB" sz="18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Megibow</a:t>
            </a:r>
            <a:r>
              <a:rPr lang="en-GB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A.J.: Imaging of the Pancreas. 2003, Springer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Serózní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cystadenom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CT, MR, UZ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87265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" name="Obrázek 4" descr="660914-1352ct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142844" y="1196752"/>
            <a:ext cx="4306899" cy="2928958"/>
          </a:xfrm>
          <a:prstGeom prst="rect">
            <a:avLst/>
          </a:prstGeom>
        </p:spPr>
      </p:pic>
      <p:pic>
        <p:nvPicPr>
          <p:cNvPr id="6" name="Obrázek 5" descr="660914-1352ct2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714844" y="1204888"/>
            <a:ext cx="4429156" cy="3071834"/>
          </a:xfrm>
          <a:prstGeom prst="rect">
            <a:avLst/>
          </a:prstGeom>
        </p:spPr>
      </p:pic>
      <p:pic>
        <p:nvPicPr>
          <p:cNvPr id="7" name="Obrázek 6" descr="660914-1352ct3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285984" y="3268454"/>
            <a:ext cx="4286280" cy="3143272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Makrocystický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cystadenom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Picture 10" descr="spectrum scal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3351476"/>
      </p:ext>
    </p:extLst>
  </p:cSld>
  <p:clrMapOvr>
    <a:masterClrMapping/>
  </p:clrMapOvr>
  <p:transition>
    <p:zoom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7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13348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1269" name="Picture 8" descr="Obrázek číslo 16b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6718" y="1988840"/>
            <a:ext cx="4859338" cy="364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70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32363" y="1584325"/>
            <a:ext cx="4200525" cy="429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Serózní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cystadenom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10" descr="spectrum scal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0" y="1124744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198038"/>
      </p:ext>
    </p:extLst>
  </p:cSld>
  <p:clrMapOvr>
    <a:masterClrMapping/>
  </p:clrMapOvr>
  <p:transition>
    <p:zoom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8" name="Rectangle 4"/>
          <p:cNvSpPr>
            <a:spLocks noGrp="1" noChangeArrowheads="1"/>
          </p:cNvSpPr>
          <p:nvPr/>
        </p:nvSpPr>
        <p:spPr bwMode="auto">
          <a:xfrm>
            <a:off x="179388" y="1052513"/>
            <a:ext cx="876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180528" y="1268760"/>
            <a:ext cx="91440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4tý – karcinom – úmrtí</a:t>
            </a:r>
          </a:p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Méně než 20 % chirurgie</a:t>
            </a:r>
          </a:p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5 let 5 % </a:t>
            </a:r>
          </a:p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Rizikové faktory</a:t>
            </a:r>
          </a:p>
          <a:p>
            <a:pPr marL="457200" indent="-457200" algn="l"/>
            <a:r>
              <a:rPr lang="cs-CZ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kouření</a:t>
            </a:r>
          </a:p>
          <a:p>
            <a:pPr marL="457200" indent="-457200" algn="l"/>
            <a:r>
              <a:rPr lang="cs-CZ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chronická pankreatitis</a:t>
            </a:r>
          </a:p>
          <a:p>
            <a:pPr marL="457200" indent="-457200" algn="l"/>
            <a:r>
              <a:rPr lang="cs-CZ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hereditární pankreatitis</a:t>
            </a:r>
          </a:p>
          <a:p>
            <a:pPr marL="457200" lvl="0" indent="-457200" algn="l"/>
            <a:r>
              <a:rPr lang="cs-CZ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cs-CZ" sz="20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0" indent="-457200" algn="l"/>
            <a:r>
              <a:rPr lang="cs-CZ" sz="2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Bilimoria</a:t>
            </a:r>
            <a:r>
              <a:rPr lang="cs-CZ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KY </a:t>
            </a:r>
            <a:r>
              <a:rPr lang="cs-CZ" sz="2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Cancer</a:t>
            </a:r>
            <a:r>
              <a:rPr lang="cs-CZ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2007</a:t>
            </a:r>
            <a:endParaRPr lang="cs-CZ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0" indent="-457200" algn="l"/>
            <a:r>
              <a:rPr lang="cs-CZ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  <a:p>
            <a:pPr marL="457200" indent="-457200" algn="l"/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endParaRPr lang="cs-CZ" sz="3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Karcinom pankreatu</a:t>
            </a:r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3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1403131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3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50884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2294" name="Picture 1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2780928"/>
            <a:ext cx="5072066" cy="35821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0891" name="Text Box 11"/>
          <p:cNvSpPr txBox="1">
            <a:spLocks noChangeArrowheads="1"/>
          </p:cNvSpPr>
          <p:nvPr/>
        </p:nvSpPr>
        <p:spPr bwMode="auto">
          <a:xfrm>
            <a:off x="1835150" y="2205038"/>
            <a:ext cx="95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b="0">
                <a:solidFill>
                  <a:srgbClr val="FFFF00"/>
                </a:solidFill>
                <a:latin typeface="Arial" charset="0"/>
                <a:cs typeface="Arial" charset="0"/>
              </a:rPr>
              <a:t>T2 TSE</a:t>
            </a:r>
            <a:endParaRPr lang="cs-CZ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43306" y="1196752"/>
            <a:ext cx="5500694" cy="35720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643834" y="4357694"/>
            <a:ext cx="85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800" b="0" dirty="0">
                <a:solidFill>
                  <a:srgbClr val="FFFF00"/>
                </a:solidFill>
                <a:latin typeface="Arial" charset="0"/>
                <a:cs typeface="Arial" charset="0"/>
              </a:rPr>
              <a:t>MRCP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Serózní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cystadenom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3" name="Picture 10" descr="spectrum scal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104358"/>
      </p:ext>
    </p:extLst>
  </p:cSld>
  <p:clrMapOvr>
    <a:masterClrMapping/>
  </p:clrMapOvr>
  <p:transition>
    <p:zoom dir="in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5364" name="Picture 4" descr="KOVANDOVA ALENA^^^^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14400" y="1201514"/>
            <a:ext cx="2330450" cy="164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5" name="Picture 5" descr="KOVANDOVA ALENA^^^^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14400" y="2192114"/>
            <a:ext cx="2324100" cy="187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6" name="Picture 6" descr="KOVANDOVA ALENA^^^^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95350" y="3356992"/>
            <a:ext cx="2352675" cy="185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7" name="Picture 7" descr="KOVANDOVA ALENA^^^^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95350" y="4509120"/>
            <a:ext cx="2363788" cy="185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8" name="Picture 8" descr="Kovandova^Alena^^^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614738" y="1196752"/>
            <a:ext cx="2274887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9" name="Picture 9" descr="Kovandova^Alena^^^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614738" y="2177827"/>
            <a:ext cx="2257425" cy="171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70" name="Picture 10" descr="Kovandova^Alena^^^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621088" y="3356992"/>
            <a:ext cx="2257425" cy="171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71" name="Picture 11" descr="Kovandova^Alena^^^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633788" y="4509120"/>
            <a:ext cx="2232025" cy="1871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72" name="Picture 12" descr="KOVANDOVA^ALENA^^^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91250" y="2230214"/>
            <a:ext cx="2092325" cy="287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Pankreas, cystický tumor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5" name="Picture 10" descr="spectrum scale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417290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282" y="2492541"/>
            <a:ext cx="8763000" cy="2123658"/>
          </a:xfrm>
        </p:spPr>
        <p:txBody>
          <a:bodyPr/>
          <a:lstStyle/>
          <a:p>
            <a:pPr algn="ctr"/>
            <a:r>
              <a:rPr lang="sk-SK" sz="8000" b="1" dirty="0" smtClean="0">
                <a:solidFill>
                  <a:srgbClr val="FFFF06"/>
                </a:solidFill>
              </a:rPr>
              <a:t>2b </a:t>
            </a:r>
            <a:br>
              <a:rPr lang="sk-SK" sz="8000" b="1" dirty="0" smtClean="0">
                <a:solidFill>
                  <a:srgbClr val="FFFF06"/>
                </a:solidFill>
              </a:rPr>
            </a:br>
            <a:r>
              <a:rPr lang="sk-SK" sz="8000" b="1" dirty="0" err="1" smtClean="0">
                <a:solidFill>
                  <a:srgbClr val="FFFF06"/>
                </a:solidFill>
              </a:rPr>
              <a:t>Mucinózní</a:t>
            </a:r>
            <a:r>
              <a:rPr lang="sk-SK" sz="8000" b="1" dirty="0" smtClean="0">
                <a:solidFill>
                  <a:srgbClr val="FFFF06"/>
                </a:solidFill>
              </a:rPr>
              <a:t> cystický tumor</a:t>
            </a:r>
            <a:endParaRPr lang="cs-CZ" sz="8000" b="1" dirty="0">
              <a:solidFill>
                <a:srgbClr val="FFFF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0927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1668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1669" name="Text Box 5"/>
          <p:cNvSpPr txBox="1">
            <a:spLocks noChangeArrowheads="1"/>
          </p:cNvSpPr>
          <p:nvPr/>
        </p:nvSpPr>
        <p:spPr bwMode="auto">
          <a:xfrm>
            <a:off x="179388" y="1223487"/>
            <a:ext cx="835183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FontTx/>
              <a:buChar char="•"/>
            </a:pP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F:M – 9:1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–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82 </a:t>
            </a: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let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% 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= 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–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60 </a:t>
            </a: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let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marL="457200" indent="-457200" algn="l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Vysoký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malign</a:t>
            </a: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í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poten</a:t>
            </a: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GB" sz="3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á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</a:p>
          <a:p>
            <a:pPr marL="457200" indent="-457200" algn="l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Příznaky: bolest, masa, žloutenka</a:t>
            </a:r>
          </a:p>
          <a:p>
            <a:pPr marL="457200" indent="-457200" algn="l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Ohraničený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mucinozním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epitelem s fibrózním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strómatem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charakteru ovariálního</a:t>
            </a:r>
          </a:p>
          <a:p>
            <a:pPr marL="457200" indent="-457200" algn="l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Nekomunikuje s pankreatickým vývodem</a:t>
            </a:r>
            <a:endParaRPr lang="en-GB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>
              <a:buFont typeface="Wingdings" pitchFamily="2" charset="2"/>
              <a:buNone/>
            </a:pP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/>
            <a:r>
              <a:rPr lang="en-GB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Kalra</a:t>
            </a:r>
            <a:r>
              <a:rPr lang="en-GB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M.K.: JCAT 2002; 5, 661 – 675</a:t>
            </a:r>
          </a:p>
          <a:p>
            <a:pPr marL="457200" indent="-457200" algn="l"/>
            <a:r>
              <a:rPr lang="en-GB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Procacci</a:t>
            </a:r>
            <a:r>
              <a:rPr lang="en-GB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C., </a:t>
            </a:r>
            <a:r>
              <a:rPr lang="en-GB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Megibow</a:t>
            </a:r>
            <a:r>
              <a:rPr lang="en-GB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A.J.: Imaging of the Pancreas. 2003, Springer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Mucinózní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cystický tumor – klinický obraz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371039"/>
      </p:ext>
    </p:extLst>
  </p:cSld>
  <p:clrMapOvr>
    <a:masterClrMapping/>
  </p:clrMapOvr>
  <p:transition>
    <p:zoom dir="in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214157" y="1266191"/>
            <a:ext cx="8750331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Velká (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makrocystická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 cysta, u</a:t>
            </a:r>
            <a:r>
              <a:rPr lang="en-GB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nilocul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ární</a:t>
            </a:r>
            <a:r>
              <a:rPr lang="en-GB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&lt; </a:t>
            </a:r>
            <a:r>
              <a:rPr lang="en-GB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multilocul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ární</a:t>
            </a:r>
            <a:r>
              <a:rPr lang="en-GB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(cyst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GB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&gt; 2cm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až 12 cm</a:t>
            </a:r>
            <a:r>
              <a:rPr lang="en-GB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cs-CZ" sz="36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Tenká stěna, amorfní</a:t>
            </a:r>
            <a:r>
              <a:rPr lang="en-GB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r>
              <a:rPr lang="en-GB" sz="36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alcifi</a:t>
            </a:r>
            <a:r>
              <a:rPr lang="cs-CZ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r>
              <a:rPr lang="en-GB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cs-CZ" sz="36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ce</a:t>
            </a:r>
            <a:r>
              <a:rPr lang="en-GB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(+/- Ca++) </a:t>
            </a:r>
          </a:p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Septa </a:t>
            </a:r>
            <a:r>
              <a:rPr lang="en-GB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+/-</a:t>
            </a:r>
          </a:p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Hladké kontury</a:t>
            </a:r>
          </a:p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Predilekce tělo a kauda</a:t>
            </a:r>
            <a:r>
              <a:rPr lang="en-GB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(86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%)</a:t>
            </a:r>
          </a:p>
          <a:p>
            <a:pPr marL="457200" indent="-457200" algn="l">
              <a:buFont typeface="Wingdings" pitchFamily="2" charset="2"/>
              <a:buNone/>
            </a:pP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/>
            <a:r>
              <a:rPr lang="en-GB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Radiology 1986; 161:697</a:t>
            </a:r>
          </a:p>
          <a:p>
            <a:pPr marL="457200" indent="-457200" algn="l"/>
            <a:r>
              <a:rPr lang="en-GB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Kalra</a:t>
            </a:r>
            <a:r>
              <a:rPr lang="en-GB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M.K.: JCAT 2002; 5, 661 – 675</a:t>
            </a:r>
          </a:p>
          <a:p>
            <a:pPr marL="457200" indent="-457200" algn="l"/>
            <a:r>
              <a:rPr lang="en-GB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Procacci</a:t>
            </a:r>
            <a:r>
              <a:rPr lang="en-GB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C., </a:t>
            </a:r>
            <a:r>
              <a:rPr lang="en-GB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Megibow</a:t>
            </a:r>
            <a:r>
              <a:rPr lang="en-GB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A.J.: Imaging of the Pancreas. 2003, Springer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Mucinózní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cystický tumor – </a:t>
            </a: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CT, MR, UZ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7106401"/>
      </p:ext>
    </p:extLst>
  </p:cSld>
  <p:clrMapOvr>
    <a:masterClrMapping/>
  </p:clrMapOvr>
  <p:transition>
    <p:zoom dir="in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143669" y="1203167"/>
            <a:ext cx="8750331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Kalcifikace</a:t>
            </a:r>
          </a:p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Stěna širší než 2 mm</a:t>
            </a:r>
          </a:p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Septa</a:t>
            </a:r>
          </a:p>
          <a:p>
            <a:pPr marL="457200" indent="-457200" algn="l"/>
            <a:endParaRPr lang="cs-CZ" sz="36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/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Pokud všechny tři znaky, pak</a:t>
            </a:r>
          </a:p>
          <a:p>
            <a:pPr marL="457200" indent="-457200" algn="l"/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pravděpodobnost malignity 95 %</a:t>
            </a:r>
          </a:p>
          <a:p>
            <a:pPr marL="457200" indent="-457200" algn="l"/>
            <a:endParaRPr lang="cs-CZ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/>
            <a:r>
              <a:rPr lang="en-GB" sz="1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Procacci</a:t>
            </a:r>
            <a:r>
              <a:rPr lang="en-GB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</a:t>
            </a:r>
            <a:r>
              <a:rPr lang="en-GB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cs-CZ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</a:t>
            </a:r>
            <a:r>
              <a:rPr lang="cs-CZ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</a:t>
            </a:r>
            <a:r>
              <a:rPr lang="cs-CZ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European</a:t>
            </a:r>
            <a:r>
              <a:rPr lang="cs-CZ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Radiology 2001; 11: 1626 - 1630</a:t>
            </a:r>
            <a:endParaRPr lang="en-GB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Mucinózní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cystický tumor – malignita!!!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9853223"/>
      </p:ext>
    </p:extLst>
  </p:cSld>
  <p:clrMapOvr>
    <a:masterClrMapping/>
  </p:clrMapOvr>
  <p:transition>
    <p:zoom dir="in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786" y="1124744"/>
            <a:ext cx="1707731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00298" y="1196182"/>
            <a:ext cx="316708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1196182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voktorin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142976" y="3625074"/>
            <a:ext cx="3718439" cy="2500330"/>
          </a:xfrm>
          <a:prstGeom prst="rect">
            <a:avLst/>
          </a:prstGeom>
          <a:noFill/>
        </p:spPr>
      </p:pic>
      <p:pic>
        <p:nvPicPr>
          <p:cNvPr id="9" name="Picture 4" descr="v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143504" y="3625074"/>
            <a:ext cx="3286148" cy="2677602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Mucinózní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cystadenom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" name="Picture 10" descr="spectrum scal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655024"/>
      </p:ext>
    </p:extLst>
  </p:cSld>
  <p:clrMapOvr>
    <a:masterClrMapping/>
  </p:clrMapOvr>
  <p:transition>
    <p:zoom dir="in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6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9234" y="1628800"/>
            <a:ext cx="3968750" cy="4108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6" name="Picture 7"/>
          <p:cNvPicPr>
            <a:picLocks noChangeAspect="1" noChangeArrowheads="1"/>
          </p:cNvPicPr>
          <p:nvPr/>
        </p:nvPicPr>
        <p:blipFill>
          <a:blip r:embed="rId3" cstate="email">
            <a:lum bright="-6000" contrast="-6000"/>
          </a:blip>
          <a:srcRect/>
          <a:stretch>
            <a:fillRect/>
          </a:stretch>
        </p:blipFill>
        <p:spPr bwMode="auto">
          <a:xfrm>
            <a:off x="4859338" y="1556792"/>
            <a:ext cx="4056062" cy="4157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Mucinózní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cystický tumor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10" descr="spectrum scal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288697"/>
      </p:ext>
    </p:extLst>
  </p:cSld>
  <p:clrMapOvr>
    <a:masterClrMapping/>
  </p:clrMapOvr>
  <p:transition>
    <p:zoom dir="in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0685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1509" name="Picture 5" descr="Grabbed Fram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8601" y="2276872"/>
            <a:ext cx="2989263" cy="398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0" name="Picture 7" descr="Obrázek číslo 3"/>
          <p:cNvPicPr>
            <a:picLocks noChangeAspect="1" noChangeArrowheads="1"/>
          </p:cNvPicPr>
          <p:nvPr/>
        </p:nvPicPr>
        <p:blipFill>
          <a:blip r:embed="rId3" cstate="screen">
            <a:lum bright="24000"/>
          </a:blip>
          <a:srcRect/>
          <a:stretch>
            <a:fillRect/>
          </a:stretch>
        </p:blipFill>
        <p:spPr bwMode="auto">
          <a:xfrm>
            <a:off x="5868988" y="2016149"/>
            <a:ext cx="3167062" cy="4221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1" name="Picture 8" descr="Grabbed Fram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98" t="12187" r="18098" b="13785"/>
          <a:stretch>
            <a:fillRect/>
          </a:stretch>
        </p:blipFill>
        <p:spPr bwMode="auto">
          <a:xfrm>
            <a:off x="3023394" y="1411971"/>
            <a:ext cx="3097212" cy="2695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Mucinózní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cystický tumor</a:t>
            </a: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Picture 10" descr="spectrum scal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0401283"/>
      </p:ext>
    </p:extLst>
  </p:cSld>
  <p:clrMapOvr>
    <a:masterClrMapping/>
  </p:clrMapOvr>
  <p:transition>
    <p:zoom dir="in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3" name="Rectangle 5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9461" name="Picture 6" descr="Obrázek číslo 16a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00113" y="1261070"/>
            <a:ext cx="7559675" cy="504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Mucinózní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cystický tumor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402140"/>
      </p:ext>
    </p:extLst>
  </p:cSld>
  <p:clrMapOvr>
    <a:masterClrMapping/>
  </p:clrMapOvr>
  <p:transition>
    <p:zoom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8" name="Rectangle 4"/>
          <p:cNvSpPr>
            <a:spLocks noGrp="1" noChangeArrowheads="1"/>
          </p:cNvSpPr>
          <p:nvPr/>
        </p:nvSpPr>
        <p:spPr bwMode="auto">
          <a:xfrm>
            <a:off x="179388" y="1052513"/>
            <a:ext cx="876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179388" y="1268760"/>
            <a:ext cx="896461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Hlava pankreatu – žloutenka – častěji možná resekce </a:t>
            </a:r>
          </a:p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Tělo a kauda pankreatu – většinou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neresekabilní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pro</a:t>
            </a:r>
          </a:p>
          <a:p>
            <a:pPr marL="457200" indent="-457200" algn="l"/>
            <a:r>
              <a:rPr lang="cs-CZ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lokální šíření tumoru</a:t>
            </a:r>
          </a:p>
          <a:p>
            <a:pPr marL="457200" indent="-457200" algn="l"/>
            <a:r>
              <a:rPr lang="cs-CZ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infiltraci cév (tepen)</a:t>
            </a:r>
          </a:p>
          <a:p>
            <a:pPr marL="457200" indent="-457200" algn="l"/>
            <a:r>
              <a:rPr lang="cs-CZ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metastázy (játra, uzliny, omentum)</a:t>
            </a:r>
            <a:endParaRPr lang="cs-CZ" sz="3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Karcinom pankreatu - klinika</a:t>
            </a: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7186265"/>
      </p:ext>
    </p:extLst>
  </p:cSld>
  <p:clrMapOvr>
    <a:masterClrMapping/>
  </p:clrMapOvr>
  <p:transition>
    <p:zoom dir="in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282" y="1984710"/>
            <a:ext cx="8763000" cy="3139321"/>
          </a:xfrm>
        </p:spPr>
        <p:txBody>
          <a:bodyPr/>
          <a:lstStyle/>
          <a:p>
            <a:pPr algn="ctr"/>
            <a:r>
              <a:rPr lang="sk-SK" sz="8000" b="1" dirty="0" smtClean="0">
                <a:solidFill>
                  <a:srgbClr val="FFFF06"/>
                </a:solidFill>
              </a:rPr>
              <a:t>2c</a:t>
            </a:r>
            <a:br>
              <a:rPr lang="sk-SK" sz="8000" b="1" dirty="0" smtClean="0">
                <a:solidFill>
                  <a:srgbClr val="FFFF06"/>
                </a:solidFill>
              </a:rPr>
            </a:br>
            <a:r>
              <a:rPr lang="sk-SK" sz="8000" b="1" dirty="0" smtClean="0">
                <a:solidFill>
                  <a:srgbClr val="FFFF06"/>
                </a:solidFill>
              </a:rPr>
              <a:t>IPMN – </a:t>
            </a:r>
            <a:r>
              <a:rPr lang="sk-SK" sz="8000" b="1" dirty="0" err="1" smtClean="0">
                <a:solidFill>
                  <a:srgbClr val="FFFF06"/>
                </a:solidFill>
              </a:rPr>
              <a:t>intrapankreatická</a:t>
            </a:r>
            <a:r>
              <a:rPr lang="sk-SK" sz="8000" b="1" dirty="0" smtClean="0">
                <a:solidFill>
                  <a:srgbClr val="FFFF06"/>
                </a:solidFill>
              </a:rPr>
              <a:t> </a:t>
            </a:r>
            <a:r>
              <a:rPr lang="sk-SK" sz="8000" b="1" dirty="0" err="1" smtClean="0">
                <a:solidFill>
                  <a:srgbClr val="FFFF06"/>
                </a:solidFill>
              </a:rPr>
              <a:t>mucinózní</a:t>
            </a:r>
            <a:r>
              <a:rPr lang="sk-SK" sz="8000" b="1" dirty="0" smtClean="0">
                <a:solidFill>
                  <a:srgbClr val="FFFF06"/>
                </a:solidFill>
              </a:rPr>
              <a:t> </a:t>
            </a:r>
            <a:r>
              <a:rPr lang="sk-SK" sz="8000" b="1" dirty="0" err="1" smtClean="0">
                <a:solidFill>
                  <a:srgbClr val="FFFF06"/>
                </a:solidFill>
              </a:rPr>
              <a:t>neoplazie</a:t>
            </a:r>
            <a:endParaRPr lang="cs-CZ" sz="8000" b="1" dirty="0">
              <a:solidFill>
                <a:srgbClr val="FFFF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04891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214282" y="1268413"/>
            <a:ext cx="8750331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/>
            <a:r>
              <a:rPr lang="cs-C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IPMN (</a:t>
            </a:r>
            <a:r>
              <a:rPr lang="cs-CZ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intraduktální</a:t>
            </a:r>
            <a:r>
              <a:rPr lang="cs-C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marL="457200" indent="-457200" algn="l">
              <a:buFontTx/>
              <a:buChar char="•"/>
            </a:pP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 : F = 3 : 1 </a:t>
            </a:r>
          </a:p>
          <a:p>
            <a:pPr marL="457200" indent="-457200" algn="l">
              <a:buFontTx/>
              <a:buChar char="•"/>
            </a:pP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Příznaky: jako chronická nebo akutní opakující se pankreatitida</a:t>
            </a:r>
          </a:p>
          <a:p>
            <a:pPr marL="457200" indent="-457200" algn="l">
              <a:buFontTx/>
              <a:buChar char="•"/>
            </a:pP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Mucinózní buňky ohraničují hlavní či sekundární větve DP</a:t>
            </a:r>
          </a:p>
          <a:p>
            <a:pPr marL="457200" indent="-457200" algn="l">
              <a:buFontTx/>
              <a:buChar char="•"/>
            </a:pP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Zvýšená produkce mucinu</a:t>
            </a:r>
          </a:p>
          <a:p>
            <a:pPr marL="457200" indent="-457200" algn="l">
              <a:buFontTx/>
              <a:buChar char="•"/>
            </a:pP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Dilatace hlavních nebo vedlejších větví bez  stenóz</a:t>
            </a:r>
          </a:p>
          <a:p>
            <a:pPr marL="457200" indent="-457200" algn="l">
              <a:buFontTx/>
              <a:buChar char="•"/>
            </a:pP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Lokalizace: hlava,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proc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uncinatus</a:t>
            </a:r>
            <a:endParaRPr lang="cs-CZ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/>
            <a:endParaRPr lang="cs-CZ" sz="1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/>
            <a:r>
              <a:rPr lang="en-GB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Procacci</a:t>
            </a:r>
            <a:r>
              <a:rPr lang="en-GB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GB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cs-CZ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</a:t>
            </a:r>
            <a:r>
              <a:rPr lang="cs-CZ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</a:t>
            </a:r>
            <a:r>
              <a:rPr lang="cs-CZ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RadioGraphics</a:t>
            </a:r>
            <a:r>
              <a:rPr lang="cs-CZ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1999, 19, 1447 - 1463</a:t>
            </a:r>
            <a:endParaRPr lang="en-GB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Intrapankreatická</a:t>
            </a: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papillární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mucinózní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neoplazie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9508937"/>
      </p:ext>
    </p:extLst>
  </p:cSld>
  <p:clrMapOvr>
    <a:masterClrMapping/>
  </p:clrMapOvr>
  <p:transition>
    <p:zoom dir="in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185722" y="1268413"/>
            <a:ext cx="8750331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Tx/>
              <a:buChar char="•"/>
            </a:pPr>
            <a:r>
              <a:rPr lang="cs-CZ" sz="3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Segmentární</a:t>
            </a:r>
            <a:r>
              <a:rPr lang="cs-CZ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nebo difuzní dilatace DP</a:t>
            </a:r>
          </a:p>
          <a:p>
            <a:pPr marL="457200" indent="-457200" algn="l">
              <a:buFontTx/>
              <a:buChar char="•"/>
            </a:pPr>
            <a:r>
              <a:rPr lang="cs-CZ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Defekty v náplní</a:t>
            </a:r>
          </a:p>
          <a:p>
            <a:pPr marL="457200" indent="-457200" algn="l">
              <a:buFontTx/>
              <a:buChar char="•"/>
            </a:pPr>
            <a:r>
              <a:rPr lang="cs-CZ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Izolovaný IPMN vedlejší větve vypadá jako </a:t>
            </a:r>
            <a:r>
              <a:rPr lang="cs-CZ" sz="3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cystička</a:t>
            </a:r>
            <a:r>
              <a:rPr lang="cs-CZ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která ale </a:t>
            </a:r>
            <a:r>
              <a:rPr lang="cs-CZ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komunikuje s DP</a:t>
            </a:r>
          </a:p>
          <a:p>
            <a:pPr marL="457200" indent="-457200" algn="l">
              <a:buFontTx/>
              <a:buChar char="•"/>
            </a:pPr>
            <a:r>
              <a:rPr lang="cs-CZ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Atrofie slinivky (pokud IPMN hlavního vývodu)</a:t>
            </a:r>
          </a:p>
          <a:p>
            <a:pPr marL="457200" indent="-457200" algn="l">
              <a:buFontTx/>
              <a:buChar char="•"/>
            </a:pPr>
            <a:r>
              <a:rPr lang="cs-CZ" sz="3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Protruze</a:t>
            </a:r>
            <a:r>
              <a:rPr lang="cs-CZ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3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papilly</a:t>
            </a:r>
            <a:r>
              <a:rPr lang="cs-CZ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do duodena</a:t>
            </a:r>
          </a:p>
          <a:p>
            <a:pPr marL="457200" indent="-457200" algn="l"/>
            <a:r>
              <a:rPr lang="cs-CZ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ERCP/MRCP</a:t>
            </a:r>
          </a:p>
          <a:p>
            <a:pPr marL="457200" indent="-457200" algn="l">
              <a:buFontTx/>
              <a:buChar char="•"/>
            </a:pPr>
            <a:r>
              <a:rPr lang="cs-CZ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Dilatace PD, cystická masa komunikuje s vývodem</a:t>
            </a:r>
          </a:p>
          <a:p>
            <a:pPr marL="457200" indent="-457200" algn="l">
              <a:buFontTx/>
              <a:buChar char="•"/>
            </a:pPr>
            <a:r>
              <a:rPr lang="cs-CZ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Defekty v náplni, velká papily a vytéká z ní mucin</a:t>
            </a:r>
            <a:endParaRPr lang="cs-CZ" sz="3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IPMN – </a:t>
            </a: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CT, MR (MRCP)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076471"/>
      </p:ext>
    </p:extLst>
  </p:cSld>
  <p:clrMapOvr>
    <a:masterClrMapping/>
  </p:clrMapOvr>
  <p:transition>
    <p:zoom dir="in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9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6660" name="Picture 4" descr="Franěk Pavel, pankreas, tumor, cysta, 3-1-03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08819" y="1196752"/>
            <a:ext cx="3082925" cy="2309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6661" name="Picture 5" descr="Franěk Pavel, pankreas, tumor, cysta, 3-1-03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53669" y="3551015"/>
            <a:ext cx="3114675" cy="2708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6662" name="Picture 6" descr="Franěk Pavel, pankreas, tumor, cysta, 3-1-03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67544" y="3678015"/>
            <a:ext cx="3157537" cy="258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6663" name="Picture 7" descr="Franěk Pavel, pankreas, tumor, cysta, 3-1-03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494931" y="1214215"/>
            <a:ext cx="3149600" cy="2327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IPMN</a:t>
            </a: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Picture 10" descr="spectrum scal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495386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" name="Obrázek 4" descr="080916uz2.JPG"/>
          <p:cNvPicPr>
            <a:picLocks noChangeAspect="1"/>
          </p:cNvPicPr>
          <p:nvPr/>
        </p:nvPicPr>
        <p:blipFill>
          <a:blip r:embed="rId3" cstate="email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528" y="1268760"/>
            <a:ext cx="4173042" cy="2725252"/>
          </a:xfrm>
          <a:prstGeom prst="rect">
            <a:avLst/>
          </a:prstGeom>
        </p:spPr>
      </p:pic>
      <p:pic>
        <p:nvPicPr>
          <p:cNvPr id="7" name="Obrázek 6" descr="080917ct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49432" y="1268784"/>
            <a:ext cx="4152765" cy="2725252"/>
          </a:xfrm>
          <a:prstGeom prst="rect">
            <a:avLst/>
          </a:prstGeom>
        </p:spPr>
      </p:pic>
      <p:pic>
        <p:nvPicPr>
          <p:cNvPr id="8" name="Obrázek 7" descr="080917ctpv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1804" y="3554776"/>
            <a:ext cx="2660394" cy="2725252"/>
          </a:xfrm>
          <a:prstGeom prst="rect">
            <a:avLst/>
          </a:prstGeom>
        </p:spPr>
      </p:pic>
      <p:pic>
        <p:nvPicPr>
          <p:cNvPr id="9" name="Obrázek 8" descr="080917ctpv2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328136" y="3874201"/>
            <a:ext cx="5645136" cy="2435119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IPMN</a:t>
            </a: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" name="Picture 10" descr="spectrum scal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888126"/>
      </p:ext>
    </p:extLst>
  </p:cSld>
  <p:clrMapOvr>
    <a:masterClrMapping/>
  </p:clrMapOvr>
  <p:transition>
    <p:zoom dir="in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282" y="1476879"/>
            <a:ext cx="8763000" cy="4154984"/>
          </a:xfrm>
        </p:spPr>
        <p:txBody>
          <a:bodyPr/>
          <a:lstStyle/>
          <a:p>
            <a:pPr algn="ctr"/>
            <a:r>
              <a:rPr lang="sk-SK" sz="8000" b="1" dirty="0" smtClean="0">
                <a:solidFill>
                  <a:srgbClr val="FFFF06"/>
                </a:solidFill>
              </a:rPr>
              <a:t>2d</a:t>
            </a:r>
            <a:br>
              <a:rPr lang="sk-SK" sz="8000" b="1" dirty="0" smtClean="0">
                <a:solidFill>
                  <a:srgbClr val="FFFF06"/>
                </a:solidFill>
              </a:rPr>
            </a:br>
            <a:r>
              <a:rPr lang="sk-SK" sz="8000" b="1" dirty="0" smtClean="0">
                <a:solidFill>
                  <a:srgbClr val="FFFF06"/>
                </a:solidFill>
              </a:rPr>
              <a:t>SPEN - </a:t>
            </a:r>
            <a:r>
              <a:rPr lang="cs-CZ" sz="8000" b="1" dirty="0" smtClean="0">
                <a:solidFill>
                  <a:srgbClr val="FFFF06"/>
                </a:solidFill>
              </a:rPr>
              <a:t>solidní </a:t>
            </a:r>
            <a:r>
              <a:rPr lang="cs-CZ" sz="8000" b="1" dirty="0" err="1" smtClean="0">
                <a:solidFill>
                  <a:srgbClr val="FFFF06"/>
                </a:solidFill>
              </a:rPr>
              <a:t>pseudopapillární</a:t>
            </a:r>
            <a:r>
              <a:rPr lang="cs-CZ" sz="8000" b="1" dirty="0" smtClean="0">
                <a:solidFill>
                  <a:srgbClr val="FFFF06"/>
                </a:solidFill>
              </a:rPr>
              <a:t> </a:t>
            </a:r>
            <a:r>
              <a:rPr lang="cs-CZ" sz="8000" b="1" dirty="0" err="1" smtClean="0">
                <a:solidFill>
                  <a:srgbClr val="FFFF06"/>
                </a:solidFill>
              </a:rPr>
              <a:t>epitheliální</a:t>
            </a:r>
            <a:r>
              <a:rPr lang="cs-CZ" sz="8000" b="1" dirty="0" smtClean="0">
                <a:solidFill>
                  <a:srgbClr val="FFFF06"/>
                </a:solidFill>
              </a:rPr>
              <a:t> </a:t>
            </a:r>
            <a:r>
              <a:rPr lang="cs-CZ" sz="8000" b="1" dirty="0" err="1" smtClean="0">
                <a:solidFill>
                  <a:srgbClr val="FFFF06"/>
                </a:solidFill>
              </a:rPr>
              <a:t>neoplazie</a:t>
            </a:r>
            <a:r>
              <a:rPr lang="en-GB" sz="8000" b="1" dirty="0" smtClean="0">
                <a:solidFill>
                  <a:srgbClr val="FFFF06"/>
                </a:solidFill>
              </a:rPr>
              <a:t/>
            </a:r>
            <a:br>
              <a:rPr lang="en-GB" sz="8000" b="1" dirty="0" smtClean="0">
                <a:solidFill>
                  <a:srgbClr val="FFFF06"/>
                </a:solidFill>
              </a:rPr>
            </a:br>
            <a:endParaRPr lang="cs-CZ" sz="8000" b="1" dirty="0">
              <a:solidFill>
                <a:srgbClr val="FFFF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6068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28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196834" y="1268413"/>
            <a:ext cx="8750331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/>
            <a:r>
              <a:rPr lang="cs-C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SPEN</a:t>
            </a:r>
          </a:p>
          <a:p>
            <a:pPr marL="457200" indent="-457200" algn="l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Vzácná</a:t>
            </a:r>
          </a:p>
          <a:p>
            <a:pPr marL="457200" indent="-457200" algn="l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Mladé ženy (24 let)</a:t>
            </a:r>
          </a:p>
          <a:p>
            <a:pPr marL="457200" indent="-457200" algn="l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Velmi nízký maligní potencionál</a:t>
            </a:r>
          </a:p>
          <a:p>
            <a:pPr marL="457200" indent="-457200" algn="l">
              <a:buFontTx/>
              <a:buChar char="•"/>
            </a:pPr>
            <a:endParaRPr lang="cs-CZ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/>
            <a:r>
              <a:rPr lang="en-GB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Procacci</a:t>
            </a:r>
            <a:r>
              <a:rPr lang="en-GB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GB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cs-CZ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</a:t>
            </a:r>
            <a:r>
              <a:rPr lang="cs-CZ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</a:t>
            </a:r>
            <a:r>
              <a:rPr lang="cs-CZ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RadioGraphics</a:t>
            </a:r>
            <a:r>
              <a:rPr lang="cs-CZ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1999, 19, 1447 - 1463</a:t>
            </a:r>
            <a:endParaRPr lang="en-GB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Solidní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pseudopapillární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epitheliální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neoplazie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9292233"/>
      </p:ext>
    </p:extLst>
  </p:cSld>
  <p:clrMapOvr>
    <a:masterClrMapping/>
  </p:clrMapOvr>
  <p:transition>
    <p:zoom dir="in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185722" y="1268413"/>
            <a:ext cx="8750331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lvl="0" indent="-457200">
              <a:buFontTx/>
              <a:buChar char="•"/>
            </a:pPr>
            <a:r>
              <a:rPr lang="cs-CZ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Velká, tlustostěnná cystická masa se solidními okrsky (může ale být kompletně cystická nebo solidní)</a:t>
            </a:r>
          </a:p>
          <a:p>
            <a:pPr marL="457200" lvl="0" indent="-457200">
              <a:buFontTx/>
              <a:buChar char="•"/>
            </a:pPr>
            <a:r>
              <a:rPr lang="cs-CZ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Často jsou v ní </a:t>
            </a:r>
            <a:r>
              <a:rPr lang="cs-CZ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hemorhagie</a:t>
            </a:r>
            <a:r>
              <a:rPr lang="cs-CZ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nebo nekrózy</a:t>
            </a:r>
          </a:p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Bez kalcifikací</a:t>
            </a:r>
          </a:p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Sycení může být homogenní</a:t>
            </a:r>
          </a:p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Velikost 3-5 cm</a:t>
            </a:r>
            <a:endParaRPr lang="cs-CZ" sz="3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SPEN 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CT, MR, UZ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9001358"/>
      </p:ext>
    </p:extLst>
  </p:cSld>
  <p:clrMapOvr>
    <a:masterClrMapping/>
  </p:clrMapOvr>
  <p:transition>
    <p:zoom dir="in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algn="l">
              <a:buSzTx/>
            </a:pPr>
            <a:endParaRPr lang="en-GB" sz="28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lum contrast="40000"/>
          </a:blip>
          <a:srcRect/>
          <a:stretch>
            <a:fillRect/>
          </a:stretch>
        </p:blipFill>
        <p:spPr bwMode="auto">
          <a:xfrm>
            <a:off x="285720" y="2428868"/>
            <a:ext cx="4214810" cy="385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email">
            <a:lum contrast="20000"/>
          </a:blip>
          <a:srcRect/>
          <a:stretch>
            <a:fillRect/>
          </a:stretch>
        </p:blipFill>
        <p:spPr bwMode="auto">
          <a:xfrm>
            <a:off x="4214810" y="1124744"/>
            <a:ext cx="379242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30" y="2982108"/>
            <a:ext cx="464347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Solidní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pseudopapillární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epitheliální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neoplazie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Picture 10" descr="spectrum scal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206441"/>
      </p:ext>
    </p:extLst>
  </p:cSld>
  <p:clrMapOvr>
    <a:masterClrMapping/>
  </p:clrMapOvr>
  <p:transition>
    <p:zoom dir="in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-32" y="1017574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algn="l">
              <a:buSzTx/>
            </a:pPr>
            <a:endParaRPr lang="en-GB" sz="28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Obrázek 6" descr="CT 1.001.JPG"/>
          <p:cNvPicPr>
            <a:picLocks noChangeAspect="1"/>
          </p:cNvPicPr>
          <p:nvPr/>
        </p:nvPicPr>
        <p:blipFill>
          <a:blip r:embed="rId3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8600" y="1196752"/>
            <a:ext cx="5086569" cy="2486767"/>
          </a:xfrm>
          <a:prstGeom prst="rect">
            <a:avLst/>
          </a:prstGeom>
        </p:spPr>
      </p:pic>
      <p:pic>
        <p:nvPicPr>
          <p:cNvPr id="8" name="Obrázek 7" descr="CT 6.001.JPG"/>
          <p:cNvPicPr>
            <a:picLocks noChangeAspect="1"/>
          </p:cNvPicPr>
          <p:nvPr/>
        </p:nvPicPr>
        <p:blipFill>
          <a:blip r:embed="rId4" cstate="email">
            <a:lum bright="2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3178" y="3982835"/>
            <a:ext cx="3699465" cy="2352325"/>
          </a:xfrm>
          <a:prstGeom prst="rect">
            <a:avLst/>
          </a:prstGeom>
        </p:spPr>
      </p:pic>
      <p:pic>
        <p:nvPicPr>
          <p:cNvPr id="10" name="Obrázek 9" descr="CT 2.001.JPG"/>
          <p:cNvPicPr>
            <a:picLocks noChangeAspect="1"/>
          </p:cNvPicPr>
          <p:nvPr/>
        </p:nvPicPr>
        <p:blipFill>
          <a:blip r:embed="rId5" cstate="email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3546262"/>
            <a:ext cx="4973504" cy="2763058"/>
          </a:xfrm>
          <a:prstGeom prst="rect">
            <a:avLst/>
          </a:prstGeom>
        </p:spPr>
      </p:pic>
      <p:pic>
        <p:nvPicPr>
          <p:cNvPr id="11" name="Obrázek 10" descr="090219eus2.JPG"/>
          <p:cNvPicPr>
            <a:picLocks noChangeAspect="1"/>
          </p:cNvPicPr>
          <p:nvPr/>
        </p:nvPicPr>
        <p:blipFill>
          <a:blip r:embed="rId6" cstate="email">
            <a:lum bright="2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6128" y="1196752"/>
            <a:ext cx="3696516" cy="2744383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Solidní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pseudopapillární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epitheliální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neoplazie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3" name="Picture 10" descr="spectrum scal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4545741"/>
      </p:ext>
    </p:extLst>
  </p:cSld>
  <p:clrMapOvr>
    <a:masterClrMapping/>
  </p:clrMapOvr>
  <p:transition>
    <p:zoom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8" name="Rectangle 4"/>
          <p:cNvSpPr>
            <a:spLocks noGrp="1" noChangeArrowheads="1"/>
          </p:cNvSpPr>
          <p:nvPr/>
        </p:nvSpPr>
        <p:spPr bwMode="auto">
          <a:xfrm>
            <a:off x="179388" y="1052513"/>
            <a:ext cx="876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179388" y="1268760"/>
            <a:ext cx="896461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Arteriální fáze</a:t>
            </a:r>
          </a:p>
          <a:p>
            <a:pPr marL="457200" indent="-457200" algn="l"/>
            <a:r>
              <a:rPr lang="cs-CZ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25 – 30 sec </a:t>
            </a:r>
          </a:p>
          <a:p>
            <a:pPr marL="457200" indent="-457200" algn="l"/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	(vrchol sycení aorty + 10 – 12 sec)</a:t>
            </a:r>
          </a:p>
          <a:p>
            <a:pPr marL="457200" lvl="0" indent="-457200" algn="l">
              <a:buFontTx/>
              <a:buChar char="•"/>
            </a:pPr>
            <a:r>
              <a:rPr lang="cs-CZ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Pankreatická parenchymová fáze</a:t>
            </a:r>
          </a:p>
          <a:p>
            <a:pPr marL="457200" lvl="0" indent="-457200" algn="l"/>
            <a:r>
              <a:rPr lang="cs-CZ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cs-CZ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35 – 55 sec</a:t>
            </a:r>
          </a:p>
          <a:p>
            <a:pPr marL="457200" lvl="0" indent="-457200" algn="l">
              <a:buFontTx/>
              <a:buChar char="•"/>
            </a:pPr>
            <a:r>
              <a:rPr lang="cs-CZ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Porto-venózní (jaterní venózní) fáze</a:t>
            </a:r>
          </a:p>
          <a:p>
            <a:pPr marL="457200" lvl="0" indent="-457200" algn="l"/>
            <a:r>
              <a:rPr lang="cs-CZ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cs-CZ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65 – 70 sec</a:t>
            </a:r>
          </a:p>
          <a:p>
            <a:pPr marL="457200" indent="-457200" algn="l"/>
            <a:r>
              <a:rPr lang="cs-CZ" sz="18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cs-CZ" sz="18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/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DS et al Radiology 1996</a:t>
            </a:r>
          </a:p>
          <a:p>
            <a:pPr marL="457200" indent="-457200" algn="l"/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McNulty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 et al Radiology 2001</a:t>
            </a:r>
          </a:p>
          <a:p>
            <a:pPr marL="457200" indent="-457200" algn="l"/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Fletcher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JG et al Radiology 2003</a:t>
            </a:r>
            <a:endParaRPr lang="cs-CZ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Karcinom pankreatu - CT</a:t>
            </a: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4037559"/>
      </p:ext>
    </p:extLst>
  </p:cSld>
  <p:clrMapOvr>
    <a:masterClrMapping/>
  </p:clrMapOvr>
  <p:transition>
    <p:zoom dir="in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282" y="3257108"/>
            <a:ext cx="8763000" cy="1107996"/>
          </a:xfrm>
        </p:spPr>
        <p:txBody>
          <a:bodyPr/>
          <a:lstStyle/>
          <a:p>
            <a:r>
              <a:rPr lang="cs-CZ" sz="7200" b="1" dirty="0" smtClean="0">
                <a:solidFill>
                  <a:srgbClr val="FFFF06"/>
                </a:solidFill>
              </a:rPr>
              <a:t>2e</a:t>
            </a:r>
            <a:br>
              <a:rPr lang="cs-CZ" sz="7200" b="1" dirty="0" smtClean="0">
                <a:solidFill>
                  <a:srgbClr val="FFFF06"/>
                </a:solidFill>
              </a:rPr>
            </a:br>
            <a:r>
              <a:rPr lang="cs-CZ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Neobvyklé cystické tumory, </a:t>
            </a:r>
            <a:r>
              <a:rPr lang="cs-CZ" sz="7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cystické </a:t>
            </a:r>
            <a:r>
              <a:rPr lang="cs-CZ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varianty solidních tumorů, cysty a </a:t>
            </a:r>
            <a:r>
              <a:rPr lang="cs-CZ" sz="7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pseudocysty</a:t>
            </a:r>
            <a:r>
              <a:rPr lang="cs-CZ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cs-CZ" sz="7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cs-CZ" sz="7200" b="1" dirty="0">
              <a:solidFill>
                <a:srgbClr val="FFFF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5246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8" name="Rectangle 4"/>
          <p:cNvSpPr>
            <a:spLocks noGrp="1" noChangeArrowheads="1"/>
          </p:cNvSpPr>
          <p:nvPr/>
        </p:nvSpPr>
        <p:spPr bwMode="auto">
          <a:xfrm>
            <a:off x="179388" y="1052513"/>
            <a:ext cx="876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179388" y="1257291"/>
            <a:ext cx="885828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Tx/>
              <a:buChar char="•"/>
            </a:pP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Cystický „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islet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cell“ tumor</a:t>
            </a:r>
          </a:p>
          <a:p>
            <a:pPr marL="457200" indent="-457200" algn="l">
              <a:buFontTx/>
              <a:buChar char="•"/>
            </a:pPr>
            <a:r>
              <a:rPr lang="cs-CZ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Duktální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adenokarcinom</a:t>
            </a:r>
          </a:p>
          <a:p>
            <a:pPr marL="457200" indent="-457200" algn="l">
              <a:buFontTx/>
              <a:buChar char="•"/>
            </a:pP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Karcinom z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acinárních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buněk</a:t>
            </a:r>
          </a:p>
          <a:p>
            <a:pPr marL="457200" indent="-457200" algn="l">
              <a:buFontTx/>
              <a:buChar char="•"/>
            </a:pP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Anaplastický karcinom</a:t>
            </a:r>
          </a:p>
          <a:p>
            <a:pPr marL="457200" indent="-457200" algn="l">
              <a:buFontTx/>
              <a:buChar char="•"/>
            </a:pP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Cystická metastáza</a:t>
            </a:r>
          </a:p>
          <a:p>
            <a:pPr marL="457200" indent="-457200" algn="l"/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Cysty</a:t>
            </a:r>
          </a:p>
          <a:p>
            <a:pPr marL="457200" lvl="0" indent="-457200" algn="l">
              <a:buFontTx/>
              <a:buChar char="•"/>
            </a:pPr>
            <a:r>
              <a:rPr lang="cs-CZ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Pankreatická </a:t>
            </a:r>
            <a:r>
              <a:rPr lang="cs-CZ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pseudocysta</a:t>
            </a:r>
            <a:endParaRPr lang="cs-CZ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0" indent="-457200" algn="l">
              <a:buFontTx/>
              <a:buChar char="•"/>
            </a:pPr>
            <a:r>
              <a:rPr lang="cs-CZ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Absces</a:t>
            </a:r>
          </a:p>
          <a:p>
            <a:pPr marL="457200" lvl="0" indent="-457200" algn="l">
              <a:buFontTx/>
              <a:buChar char="•"/>
            </a:pPr>
            <a:r>
              <a:rPr lang="cs-CZ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Duodenální divertikl</a:t>
            </a:r>
          </a:p>
          <a:p>
            <a:pPr marL="457200" lvl="0" indent="-457200" algn="l">
              <a:buFontTx/>
              <a:buChar char="•"/>
            </a:pPr>
            <a:r>
              <a:rPr lang="cs-CZ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Lymfangiom</a:t>
            </a:r>
            <a:endParaRPr lang="cs-CZ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0" indent="-457200" algn="l">
              <a:buFontTx/>
              <a:buChar char="•"/>
            </a:pPr>
            <a:r>
              <a:rPr lang="cs-CZ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Lymfoepiteliální cysty</a:t>
            </a:r>
          </a:p>
          <a:p>
            <a:pPr marL="457200" lvl="0" indent="-457200" algn="l">
              <a:buFontTx/>
              <a:buChar char="•"/>
            </a:pPr>
            <a:r>
              <a:rPr lang="cs-CZ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Von-</a:t>
            </a:r>
            <a:r>
              <a:rPr lang="cs-CZ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Hippel</a:t>
            </a:r>
            <a:r>
              <a:rPr lang="cs-CZ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Lindau</a:t>
            </a:r>
            <a:endParaRPr lang="cs-CZ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vzácné cystické tumory, cysty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0493426"/>
      </p:ext>
    </p:extLst>
  </p:cSld>
  <p:clrMapOvr>
    <a:masterClrMapping/>
  </p:clrMapOvr>
  <p:transition>
    <p:zoom dir="in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9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06180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sz="36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06181" name="Text Box 5"/>
          <p:cNvSpPr txBox="1">
            <a:spLocks noChangeArrowheads="1"/>
          </p:cNvSpPr>
          <p:nvPr/>
        </p:nvSpPr>
        <p:spPr bwMode="auto">
          <a:xfrm>
            <a:off x="179388" y="1203167"/>
            <a:ext cx="8351837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Tx/>
              <a:buChar char="•"/>
              <a:defRPr/>
            </a:pP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=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retinocerebellární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angiomatóza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vrozená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mukokutání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dysplazie</a:t>
            </a:r>
            <a:endParaRPr lang="en-GB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57200" indent="-457200" algn="l">
              <a:buFontTx/>
              <a:buChar char="•"/>
              <a:defRPr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Autosomálně, dominantně</a:t>
            </a:r>
            <a:endParaRPr lang="en-GB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57200" indent="-457200" algn="l">
              <a:buFontTx/>
              <a:buChar char="•"/>
              <a:defRPr/>
            </a:pP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Hemangioplastom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CNS, viscerální postižení</a:t>
            </a:r>
          </a:p>
          <a:p>
            <a:pPr marL="457200" indent="-457200" algn="l">
              <a:buFontTx/>
              <a:buChar char="•"/>
              <a:defRPr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Typ I (</a:t>
            </a:r>
            <a:r>
              <a:rPr lang="cs-CZ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cysty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ledvin, </a:t>
            </a:r>
            <a:r>
              <a:rPr lang="cs-CZ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pankreatu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ca ledvin, ne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feochromocytom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)</a:t>
            </a:r>
          </a:p>
          <a:p>
            <a:pPr marL="457200" indent="-457200" algn="l">
              <a:buFontTx/>
              <a:buChar char="•"/>
              <a:defRPr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Typ IIA (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feochromocytom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cs-CZ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ISLET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)</a:t>
            </a:r>
          </a:p>
          <a:p>
            <a:pPr marL="457200" indent="-457200">
              <a:buFontTx/>
              <a:buChar char="•"/>
              <a:defRPr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Typ IIB</a:t>
            </a: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(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feochromocytom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+ ledviny + pankreas)</a:t>
            </a:r>
          </a:p>
          <a:p>
            <a:pPr marL="457200" indent="-457200" algn="l">
              <a:defRPr/>
            </a:pPr>
            <a:endParaRPr lang="cs-CZ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 </a:t>
            </a:r>
            <a:r>
              <a:rPr lang="cs-CZ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Hippel</a:t>
            </a:r>
            <a:r>
              <a:rPr 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Lindau</a:t>
            </a:r>
            <a:endParaRPr lang="cs-CZ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Picture 10" descr="spectrum scal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3121920"/>
      </p:ext>
    </p:extLst>
  </p:cSld>
  <p:clrMapOvr>
    <a:masterClrMapping/>
  </p:clrMapOvr>
  <p:transition>
    <p:zoom dir="in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3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4581" name="Picture 5" descr="Pokorná Z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2448" y="3351173"/>
            <a:ext cx="3811587" cy="302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2" name="Picture 6" descr="Pokorná Z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92888" y="2020887"/>
            <a:ext cx="3257550" cy="346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Hippel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Lindau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10" descr="spectrum scal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Pokorná Z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2448" y="1159024"/>
            <a:ext cx="4092575" cy="2881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95046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9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06180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sz="36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06181" name="Text Box 5"/>
          <p:cNvSpPr txBox="1">
            <a:spLocks noChangeArrowheads="1"/>
          </p:cNvSpPr>
          <p:nvPr/>
        </p:nvSpPr>
        <p:spPr bwMode="auto">
          <a:xfrm>
            <a:off x="179388" y="1203167"/>
            <a:ext cx="835183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Tx/>
              <a:buChar char="•"/>
              <a:defRPr/>
            </a:pP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= </a:t>
            </a:r>
            <a:r>
              <a:rPr lang="en-GB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mukoviscidóza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fibrocystická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choroba</a:t>
            </a:r>
            <a:endParaRPr lang="en-GB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57200" indent="-457200" algn="l">
              <a:buFontTx/>
              <a:buChar char="•"/>
              <a:defRPr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Autosomálně, </a:t>
            </a:r>
            <a:r>
              <a:rPr lang="en-GB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recesivně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mukózní zátky v exokrinních žlázách</a:t>
            </a:r>
            <a:endParaRPr lang="en-GB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57200" indent="-457200" algn="l">
              <a:buFontTx/>
              <a:buChar char="•"/>
              <a:defRPr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90% diagnostikované do 12 let života</a:t>
            </a:r>
          </a:p>
          <a:p>
            <a:pPr marL="457200" indent="-457200" algn="l">
              <a:buFontTx/>
              <a:buChar char="•"/>
              <a:defRPr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V</a:t>
            </a:r>
            <a:r>
              <a:rPr lang="en-GB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pozdních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stádiích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fibróza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 </a:t>
            </a:r>
            <a:r>
              <a:rPr lang="en-GB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porucha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funkce</a:t>
            </a:r>
            <a:r>
              <a:rPr lang="en-GB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slinivky</a:t>
            </a:r>
            <a:endParaRPr lang="en-GB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57200" indent="-457200" algn="l">
              <a:defRPr/>
            </a:pPr>
            <a:endParaRPr lang="cs-CZ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57200" indent="-457200" algn="l">
              <a:defRPr/>
            </a:pPr>
            <a:r>
              <a:rPr lang="en-GB" sz="2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Kalra</a:t>
            </a:r>
            <a:r>
              <a:rPr lang="en-GB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M.K.: JCAT 2002; 5, 661 – 675</a:t>
            </a:r>
          </a:p>
          <a:p>
            <a:pPr marL="457200" indent="-457200" algn="l">
              <a:defRPr/>
            </a:pPr>
            <a:r>
              <a:rPr lang="en-GB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Procacci</a:t>
            </a:r>
            <a: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C., </a:t>
            </a:r>
            <a:r>
              <a:rPr lang="en-GB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Megibow</a:t>
            </a:r>
            <a:r>
              <a:rPr lang="en-GB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A.J.: Imaging of the Pancreas. 2003, Springer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Cystická fibróza pankreatu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Picture 10" descr="spectrum scal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739556"/>
      </p:ext>
    </p:extLst>
  </p:cSld>
  <p:clrMapOvr>
    <a:masterClrMapping/>
  </p:clrMapOvr>
  <p:transition>
    <p:zoom dir="in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9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06180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sz="36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06181" name="Text Box 5"/>
          <p:cNvSpPr txBox="1">
            <a:spLocks noChangeArrowheads="1"/>
          </p:cNvSpPr>
          <p:nvPr/>
        </p:nvSpPr>
        <p:spPr bwMode="auto">
          <a:xfrm>
            <a:off x="179388" y="1203167"/>
            <a:ext cx="8964612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Tx/>
              <a:buChar char="•"/>
              <a:defRPr/>
            </a:pPr>
            <a:r>
              <a:rPr lang="cs-CZ" sz="2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Obesita, </a:t>
            </a:r>
            <a:r>
              <a:rPr lang="cs-CZ" sz="2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atheroskleróza</a:t>
            </a:r>
            <a:r>
              <a:rPr lang="cs-CZ" sz="2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(věk)</a:t>
            </a:r>
          </a:p>
          <a:p>
            <a:pPr marL="457200" indent="-457200" algn="l">
              <a:buFontTx/>
              <a:buChar char="•"/>
              <a:defRPr/>
            </a:pPr>
            <a:r>
              <a:rPr lang="cs-CZ" sz="2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Užívání steroidů, diabetes, </a:t>
            </a:r>
            <a:r>
              <a:rPr lang="cs-CZ" sz="2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Cushing</a:t>
            </a:r>
            <a:r>
              <a:rPr lang="cs-CZ" sz="2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syndrom, chronická pankreatitida, obstrukce pankreatického vývodu</a:t>
            </a:r>
          </a:p>
          <a:p>
            <a:pPr marL="457200" indent="-457200" algn="l">
              <a:buFontTx/>
              <a:buChar char="•"/>
              <a:defRPr/>
            </a:pPr>
            <a:r>
              <a:rPr lang="cs-CZ" sz="2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Choroby jater, hemochromatóza, virová infekce</a:t>
            </a:r>
          </a:p>
          <a:p>
            <a:pPr algn="l">
              <a:defRPr/>
            </a:pPr>
            <a:endParaRPr lang="cs-CZ" sz="26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57200" indent="-457200">
              <a:buFontTx/>
              <a:buChar char="•"/>
              <a:defRPr/>
            </a:pPr>
            <a:r>
              <a:rPr lang="cs-CZ" sz="2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</a:t>
            </a:r>
            <a:r>
              <a:rPr lang="en-GB" sz="2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yndrom</a:t>
            </a:r>
            <a:r>
              <a:rPr lang="en-GB" sz="2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cs-CZ" sz="2800" b="1" dirty="0" err="1"/>
              <a:t>Shwachman</a:t>
            </a:r>
            <a:r>
              <a:rPr lang="cs-CZ" sz="2800" b="1" dirty="0"/>
              <a:t>–</a:t>
            </a:r>
            <a:r>
              <a:rPr lang="cs-CZ" sz="2800" b="1" dirty="0" err="1"/>
              <a:t>Bodian</a:t>
            </a:r>
            <a:r>
              <a:rPr lang="cs-CZ" sz="2800" b="1" dirty="0"/>
              <a:t>–</a:t>
            </a:r>
            <a:r>
              <a:rPr lang="cs-CZ" sz="2800" b="1" dirty="0" err="1"/>
              <a:t>Diamond</a:t>
            </a:r>
            <a:r>
              <a:rPr lang="en-GB" sz="2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endParaRPr lang="cs-CZ" sz="26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57200" indent="-457200" algn="l">
              <a:buFontTx/>
              <a:buChar char="•"/>
              <a:defRPr/>
            </a:pPr>
            <a:r>
              <a:rPr lang="cs-CZ" sz="2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Syndrom </a:t>
            </a:r>
            <a:r>
              <a:rPr lang="cs-CZ" sz="2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Johanson-Blizzard</a:t>
            </a:r>
            <a:endParaRPr lang="cs-CZ" sz="26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l">
              <a:defRPr/>
            </a:pPr>
            <a:endParaRPr lang="cs-CZ" sz="26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cs-CZ" sz="2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Napravidelná</a:t>
            </a:r>
            <a:r>
              <a:rPr lang="cs-CZ" sz="2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náhrada tukem </a:t>
            </a:r>
            <a:r>
              <a:rPr lang="cs-CZ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zvětšení AP hlavy</a:t>
            </a:r>
            <a:r>
              <a:rPr lang="cs-CZ" sz="2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- </a:t>
            </a:r>
            <a:r>
              <a:rPr lang="cs-CZ" sz="2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</a:t>
            </a:r>
            <a:r>
              <a:rPr lang="en-GB" sz="2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ipomatózní</a:t>
            </a:r>
            <a:r>
              <a:rPr lang="en-GB" sz="2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2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pseudohypertrofie</a:t>
            </a:r>
            <a:endParaRPr lang="en-GB" sz="2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57200" indent="-457200" algn="l">
              <a:defRPr/>
            </a:pPr>
            <a:endParaRPr lang="cs-CZ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457200" indent="-457200" algn="l">
              <a:defRPr/>
            </a:pPr>
            <a:r>
              <a:rPr lang="en-GB" sz="1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Kalra</a:t>
            </a:r>
            <a:r>
              <a:rPr lang="en-GB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GB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M.K.: JCAT 2002; 5, 661 – 675</a:t>
            </a:r>
          </a:p>
          <a:p>
            <a:pPr marL="457200" indent="-457200" algn="l">
              <a:defRPr/>
            </a:pPr>
            <a:r>
              <a:rPr lang="en-GB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Procacci</a:t>
            </a:r>
            <a:r>
              <a:rPr lang="en-GB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C., </a:t>
            </a:r>
            <a:r>
              <a:rPr lang="en-GB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Megibow</a:t>
            </a:r>
            <a:r>
              <a:rPr lang="en-GB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A.J.: Imaging of the Pancreas. 2003, Springer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Lipomatóza pankreatu</a:t>
            </a:r>
            <a:endParaRPr lang="cs-CZ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Picture 10" descr="spectrum scal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70134"/>
      </p:ext>
    </p:extLst>
  </p:cSld>
  <p:clrMapOvr>
    <a:masterClrMapping/>
  </p:clrMapOvr>
  <p:transition>
    <p:zoom dir="in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3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07204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4932" y="1533514"/>
            <a:ext cx="4415910" cy="44386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2800" y="1197611"/>
            <a:ext cx="4857752" cy="37615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9295" y="3981435"/>
            <a:ext cx="3563937" cy="2397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Cystická fibróza</a:t>
            </a: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Picture 10" descr="spectrum scal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3562222"/>
      </p:ext>
    </p:extLst>
  </p:cSld>
  <p:clrMapOvr>
    <a:masterClrMapping/>
  </p:clrMapOvr>
  <p:transition>
    <p:zoom dir="in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282" y="3000372"/>
            <a:ext cx="8763000" cy="1107996"/>
          </a:xfrm>
        </p:spPr>
        <p:txBody>
          <a:bodyPr/>
          <a:lstStyle/>
          <a:p>
            <a:pPr algn="ctr"/>
            <a:r>
              <a:rPr lang="sk-SK" sz="8000" b="1" dirty="0" smtClean="0">
                <a:solidFill>
                  <a:srgbClr val="FFFF06"/>
                </a:solidFill>
              </a:rPr>
              <a:t>3. Ostatní tumory</a:t>
            </a:r>
            <a:endParaRPr lang="cs-CZ" sz="8000" b="1" dirty="0">
              <a:solidFill>
                <a:srgbClr val="FFFF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0154"/>
      </p:ext>
    </p:extLst>
  </p:cSld>
  <p:clrMapOvr>
    <a:masterClrMapping/>
  </p:clrMapOvr>
  <p:transition>
    <p:zoom dir="in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282" y="1984710"/>
            <a:ext cx="8763000" cy="3139321"/>
          </a:xfrm>
        </p:spPr>
        <p:txBody>
          <a:bodyPr/>
          <a:lstStyle/>
          <a:p>
            <a:r>
              <a:rPr lang="sk-SK" sz="8000" b="1" dirty="0">
                <a:solidFill>
                  <a:srgbClr val="FFFF06"/>
                </a:solidFill>
              </a:rPr>
              <a:t>Pankreatické </a:t>
            </a:r>
            <a:r>
              <a:rPr lang="sk-SK" sz="8000" b="1" dirty="0" err="1">
                <a:solidFill>
                  <a:srgbClr val="FFFF06"/>
                </a:solidFill>
              </a:rPr>
              <a:t>neuroendokrinní</a:t>
            </a:r>
            <a:r>
              <a:rPr lang="sk-SK" sz="8000" b="1" dirty="0">
                <a:solidFill>
                  <a:srgbClr val="FFFF06"/>
                </a:solidFill>
              </a:rPr>
              <a:t> tumory</a:t>
            </a:r>
          </a:p>
        </p:txBody>
      </p:sp>
    </p:spTree>
    <p:extLst>
      <p:ext uri="{BB962C8B-B14F-4D97-AF65-F5344CB8AC3E}">
        <p14:creationId xmlns:p14="http://schemas.microsoft.com/office/powerpoint/2010/main" val="2938470938"/>
      </p:ext>
    </p:extLst>
  </p:cSld>
  <p:clrMapOvr>
    <a:masterClrMapping/>
  </p:clrMapOvr>
  <p:transition>
    <p:zoom dir="in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28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214282" y="1268760"/>
            <a:ext cx="8750331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=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Multiple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endocrine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adenomas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= familiární autosomálně dominantní adenomatosní hyperplazie charakterizovaná nádory více než jednoho endokrinního orgánu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 I = </a:t>
            </a:r>
            <a:r>
              <a:rPr lang="cs-CZ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Wermer</a:t>
            </a:r>
            <a:r>
              <a:rPr lang="cs-CZ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syndrom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Typ II =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Sipple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syndrom (typ IIA)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Typ</a:t>
            </a:r>
            <a:r>
              <a:rPr lang="cs-CZ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III =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Mucosal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neuroma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syndrom (typ IIB)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 Syndrom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303738"/>
      </p:ext>
    </p:extLst>
  </p:cSld>
  <p:clrMapOvr>
    <a:masterClrMapping/>
  </p:clrMapOvr>
  <p:transition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8" name="Rectangle 4"/>
          <p:cNvSpPr>
            <a:spLocks noGrp="1" noChangeArrowheads="1"/>
          </p:cNvSpPr>
          <p:nvPr/>
        </p:nvSpPr>
        <p:spPr bwMode="auto">
          <a:xfrm>
            <a:off x="179388" y="714356"/>
            <a:ext cx="876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108520" y="1268760"/>
            <a:ext cx="8927976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Tx/>
              <a:buChar char="•"/>
            </a:pPr>
            <a:r>
              <a:rPr lang="cs-CZ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Největší rozdíl </a:t>
            </a:r>
            <a:r>
              <a:rPr lang="cs-CZ" sz="3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denzit</a:t>
            </a:r>
            <a:r>
              <a:rPr lang="cs-CZ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pankreas –tumor je v pankreatické parenchymové fázi</a:t>
            </a:r>
          </a:p>
          <a:p>
            <a:pPr marL="457200" indent="-457200" algn="l">
              <a:buFontTx/>
              <a:buChar char="•"/>
            </a:pPr>
            <a:r>
              <a:rPr lang="cs-CZ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Nejvíce tumorů je detekovaných v pankreatické parenchymové a porto-venózní fázi</a:t>
            </a:r>
          </a:p>
          <a:p>
            <a:pPr marL="457200" indent="-457200" algn="l">
              <a:buFontTx/>
              <a:buChar char="•"/>
            </a:pPr>
            <a:r>
              <a:rPr lang="cs-CZ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Vaskulární </a:t>
            </a:r>
            <a:r>
              <a:rPr lang="cs-CZ" sz="3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invazivita</a:t>
            </a:r>
            <a:r>
              <a:rPr lang="cs-CZ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se nejlépe detekuje v porto-venózní fázi (</a:t>
            </a:r>
            <a:r>
              <a:rPr lang="en-US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&gt;</a:t>
            </a:r>
            <a:r>
              <a:rPr lang="cs-CZ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80 %)</a:t>
            </a:r>
          </a:p>
          <a:p>
            <a:pPr marL="457200" indent="-457200" algn="l">
              <a:buFontTx/>
              <a:buChar char="•"/>
            </a:pPr>
            <a:r>
              <a:rPr lang="cs-CZ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Rutinní arteriální fáze není potřebná pro detekci nebo </a:t>
            </a:r>
            <a:r>
              <a:rPr lang="cs-CZ" sz="3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staging</a:t>
            </a:r>
            <a:r>
              <a:rPr lang="cs-CZ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pankreatického adenokarcinomu</a:t>
            </a:r>
          </a:p>
          <a:p>
            <a:pPr marL="457200" lvl="0" indent="-457200" algn="l"/>
            <a:endParaRPr lang="cs-CZ" sz="20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0" indent="-457200" algn="l"/>
            <a:endParaRPr lang="cs-CZ" sz="18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0" indent="-457200" algn="l"/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Fletcher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JG et al Radiology 2003</a:t>
            </a:r>
            <a:endParaRPr lang="cs-CZ" sz="1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/>
            <a:r>
              <a:rPr lang="cs-CZ" sz="1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McNulty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 et al Radiology 2001</a:t>
            </a:r>
          </a:p>
          <a:p>
            <a:pPr marL="457200" indent="-457200" algn="l"/>
            <a:endParaRPr lang="cs-CZ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Karcinom pankreatu – CT vyšetření v několika fázích</a:t>
            </a: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7823679"/>
      </p:ext>
    </p:extLst>
  </p:cSld>
  <p:clrMapOvr>
    <a:masterClrMapping/>
  </p:clrMapOvr>
  <p:transition>
    <p:zoom dir="in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28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214282" y="1268760"/>
            <a:ext cx="8750331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=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Wermerův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syndrom</a:t>
            </a:r>
          </a:p>
          <a:p>
            <a:pPr marL="457200" indent="-457200">
              <a:buFontTx/>
              <a:buChar char="•"/>
            </a:pP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Parathyreoidální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hyperplazie (97 %)</a:t>
            </a:r>
          </a:p>
          <a:p>
            <a:pPr marL="457200" indent="-457200">
              <a:buFontTx/>
              <a:buChar char="•"/>
            </a:pPr>
            <a:r>
              <a:rPr lang="cs-CZ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ISLET tumory (30 – 80 %)</a:t>
            </a:r>
          </a:p>
          <a:p>
            <a:pPr marL="457200" indent="-457200">
              <a:buFontTx/>
              <a:buChar char="•"/>
            </a:pP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Pituitární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žláza 15 – 50 %)</a:t>
            </a:r>
          </a:p>
          <a:p>
            <a:pPr marL="457200" indent="-457200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Kombinace 40 %</a:t>
            </a:r>
          </a:p>
          <a:p>
            <a:pPr marL="457200" indent="-457200">
              <a:buFontTx/>
              <a:buChar char="•"/>
            </a:pP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Adrenokortikální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hyperplazie 40 %</a:t>
            </a:r>
          </a:p>
          <a:p>
            <a:pPr marL="457200" indent="-457200">
              <a:buFontTx/>
              <a:buChar char="•"/>
            </a:pP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Karcinoid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Lipom</a:t>
            </a:r>
            <a:endParaRPr lang="cs-CZ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M:F  1:1</a:t>
            </a:r>
          </a:p>
          <a:p>
            <a:pPr marL="457200" indent="-457200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Autosomálně dominantně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 I Syndrom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534119"/>
      </p:ext>
    </p:extLst>
  </p:cSld>
  <p:clrMapOvr>
    <a:masterClrMapping/>
  </p:clrMapOvr>
  <p:transition>
    <p:zoom dir="in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28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214282" y="1268760"/>
            <a:ext cx="8750331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=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APUDoma</a:t>
            </a: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(amine </a:t>
            </a:r>
            <a:r>
              <a:rPr lang="cs-CZ" sz="3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precursor</a:t>
            </a: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3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uptake</a:t>
            </a: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cs-CZ" sz="32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decarboxylation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 = </a:t>
            </a:r>
            <a:r>
              <a:rPr lang="cs-CZ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endokrinní systém v trávicím ústrojí, jehož buňky vychytávají a dekarboxylují prekurzory 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aminů </a:t>
            </a:r>
          </a:p>
          <a:p>
            <a:pPr marL="457200" indent="-457200">
              <a:buFontTx/>
              <a:buChar char="•"/>
            </a:pPr>
            <a:endParaRPr lang="cs-CZ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Buňky které jsou z Langerhansových ostrůvků (Ostrůvek =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Islet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endParaRPr lang="cs-CZ" sz="32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cs-CZ" sz="32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ISLET Cell Tumor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9227069"/>
      </p:ext>
    </p:extLst>
  </p:cSld>
  <p:clrMapOvr>
    <a:masterClrMapping/>
  </p:clrMapOvr>
  <p:transition>
    <p:zoom dir="in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28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214282" y="1268760"/>
            <a:ext cx="8750331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Malé,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hypervaskularizované</a:t>
            </a: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dobře ohraničené</a:t>
            </a:r>
          </a:p>
          <a:p>
            <a:pPr marL="457200" indent="-457200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Velké, cystické změny, kalcifikace, nekrózy</a:t>
            </a:r>
          </a:p>
          <a:p>
            <a:pPr marL="457200" indent="-457200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Funkční (produkují hormon) 65 - 85 %</a:t>
            </a:r>
          </a:p>
          <a:p>
            <a:pPr marL="457200" indent="-457200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Nefunkční/hypofunkční</a:t>
            </a:r>
          </a:p>
          <a:p>
            <a:pPr marL="457200" indent="-457200">
              <a:buFontTx/>
              <a:buChar char="•"/>
            </a:pPr>
            <a:r>
              <a:rPr lang="cs-CZ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Metastázy v 60 – 90 % - játra</a:t>
            </a:r>
          </a:p>
          <a:p>
            <a:pPr marL="457200" indent="-457200">
              <a:buFontTx/>
              <a:buChar char="•"/>
            </a:pPr>
            <a:endParaRPr lang="cs-CZ" sz="36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ISLET Cell Tumor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7001318"/>
      </p:ext>
    </p:extLst>
  </p:cSld>
  <p:clrMapOvr>
    <a:masterClrMapping/>
  </p:clrMapOvr>
  <p:transition>
    <p:zoom dir="in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28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214282" y="1268760"/>
            <a:ext cx="875033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NM –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octreotidový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test (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somatostatinové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receptory)</a:t>
            </a:r>
          </a:p>
          <a:p>
            <a:pPr marL="457200" indent="-457200">
              <a:buFontTx/>
              <a:buChar char="•"/>
            </a:pP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CT/MR –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hypervaskularizované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arteriální fáze</a:t>
            </a:r>
          </a:p>
          <a:p>
            <a:pPr marL="457200" indent="-457200">
              <a:buFontTx/>
              <a:buChar char="•"/>
            </a:pPr>
            <a:endParaRPr lang="cs-CZ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buFontTx/>
              <a:buChar char="•"/>
            </a:pP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Dif.dg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.: metastázy (ledvina),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mikrocystický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adenom,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paragangliom</a:t>
            </a:r>
            <a:r>
              <a:rPr lang="cs-CZ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sarkom)</a:t>
            </a:r>
          </a:p>
          <a:p>
            <a:pPr marL="457200" indent="-457200">
              <a:buFontTx/>
              <a:buChar char="•"/>
            </a:pPr>
            <a:endParaRPr lang="cs-CZ" sz="32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buFontTx/>
              <a:buChar char="•"/>
            </a:pPr>
            <a:r>
              <a:rPr lang="cs-C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Kalcifikace – známka malignity</a:t>
            </a:r>
          </a:p>
          <a:p>
            <a:pPr marL="457200" indent="-457200">
              <a:buFontTx/>
              <a:buChar char="•"/>
            </a:pPr>
            <a:endParaRPr lang="cs-CZ" sz="32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ISLET Cell Tumor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207351"/>
      </p:ext>
    </p:extLst>
  </p:cSld>
  <p:clrMapOvr>
    <a:masterClrMapping/>
  </p:clrMapOvr>
  <p:transition>
    <p:zoom dir="in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7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8" name="Rectangle 4"/>
          <p:cNvSpPr>
            <a:spLocks noGrp="1" noChangeArrowheads="1"/>
          </p:cNvSpPr>
          <p:nvPr/>
        </p:nvSpPr>
        <p:spPr bwMode="auto">
          <a:xfrm>
            <a:off x="179388" y="1052513"/>
            <a:ext cx="8763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178216" y="1268760"/>
            <a:ext cx="885828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/>
            <a:r>
              <a:rPr lang="cs-CZ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Inzulinom</a:t>
            </a:r>
            <a:r>
              <a:rPr lang="cs-CZ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</a:t>
            </a:r>
          </a:p>
          <a:p>
            <a:pPr marL="457200" indent="-457200"/>
            <a:r>
              <a:rPr lang="cs-CZ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Gastrinom</a:t>
            </a:r>
            <a:r>
              <a:rPr lang="cs-CZ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457200" indent="-457200"/>
            <a:r>
              <a:rPr lang="cs-CZ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Glukanonom</a:t>
            </a:r>
            <a:r>
              <a:rPr lang="cs-CZ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</a:t>
            </a:r>
          </a:p>
          <a:p>
            <a:pPr marL="457200" indent="-457200"/>
            <a:r>
              <a:rPr lang="cs-CZ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ACTH-produkující tumor	</a:t>
            </a:r>
          </a:p>
          <a:p>
            <a:pPr marL="457200" indent="-457200"/>
            <a:endParaRPr lang="cs-CZ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/>
            <a:r>
              <a:rPr lang="cs-CZ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Somatostatinom</a:t>
            </a:r>
            <a:endParaRPr lang="cs-CZ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/>
            <a:r>
              <a:rPr lang="cs-CZ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VIPom</a:t>
            </a:r>
            <a:endParaRPr lang="cs-CZ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Pankreatické neuroendokrinní tumory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001254"/>
      </p:ext>
    </p:extLst>
  </p:cSld>
  <p:clrMapOvr>
    <a:masterClrMapping/>
  </p:clrMapOvr>
  <p:transition>
    <p:zoom dir="in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Insulinom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179512" y="1196752"/>
            <a:ext cx="88569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Nejčastější</a:t>
            </a:r>
          </a:p>
          <a:p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Jeden benigní adenom  85 %</a:t>
            </a:r>
          </a:p>
          <a:p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Mnohočetné 8 %</a:t>
            </a:r>
          </a:p>
          <a:p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ISLET hyperplazie 7 %</a:t>
            </a:r>
          </a:p>
          <a:p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Maligní adenom 7 %</a:t>
            </a:r>
          </a:p>
          <a:p>
            <a:endParaRPr lang="cs-CZ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Whipple</a:t>
            </a:r>
            <a:r>
              <a:rPr lang="cs-CZ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triáda: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rychlé hubnutí + </a:t>
            </a: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hypoglykémia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(&lt;50 mg/</a:t>
            </a:r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zlepšení po IV podání dextrózy)</a:t>
            </a:r>
          </a:p>
          <a:p>
            <a:endParaRPr lang="cs-CZ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Hypervaskularizovaný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CECT, MR, CT, AG – 95 %</a:t>
            </a:r>
          </a:p>
        </p:txBody>
      </p:sp>
    </p:spTree>
    <p:extLst>
      <p:ext uri="{BB962C8B-B14F-4D97-AF65-F5344CB8AC3E}">
        <p14:creationId xmlns:p14="http://schemas.microsoft.com/office/powerpoint/2010/main" val="2940727782"/>
      </p:ext>
    </p:extLst>
  </p:cSld>
  <p:clrMapOvr>
    <a:masterClrMapping/>
  </p:clrMapOvr>
  <p:transition>
    <p:zoom dir="in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6" name="Obrázek 5" descr="CT pankreas 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473" y="3789040"/>
            <a:ext cx="3305775" cy="2479331"/>
          </a:xfrm>
          <a:prstGeom prst="rect">
            <a:avLst/>
          </a:prstGeom>
        </p:spPr>
      </p:pic>
      <p:pic>
        <p:nvPicPr>
          <p:cNvPr id="7" name="Obrázek 6" descr="CT pankreas 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473" y="1340768"/>
            <a:ext cx="3305775" cy="2479331"/>
          </a:xfrm>
          <a:prstGeom prst="rect">
            <a:avLst/>
          </a:prstGeom>
        </p:spPr>
      </p:pic>
      <p:pic>
        <p:nvPicPr>
          <p:cNvPr id="8" name="Obrázek 7" descr="CT pankreas 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13" y="3820099"/>
            <a:ext cx="3305775" cy="2479331"/>
          </a:xfrm>
          <a:prstGeom prst="rect">
            <a:avLst/>
          </a:prstGeom>
        </p:spPr>
      </p:pic>
      <p:pic>
        <p:nvPicPr>
          <p:cNvPr id="9" name="Obrázek 8" descr="CT pankreas 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13" y="1371827"/>
            <a:ext cx="3305775" cy="2479331"/>
          </a:xfrm>
          <a:prstGeom prst="rect">
            <a:avLst/>
          </a:prstGeom>
        </p:spPr>
      </p:pic>
      <p:pic>
        <p:nvPicPr>
          <p:cNvPr id="10" name="Obrázek 9" descr="CT pankreas 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225" y="1340768"/>
            <a:ext cx="3305775" cy="2479331"/>
          </a:xfrm>
          <a:prstGeom prst="rect">
            <a:avLst/>
          </a:prstGeom>
        </p:spPr>
      </p:pic>
      <p:pic>
        <p:nvPicPr>
          <p:cNvPr id="11" name="Obrázek 10" descr="CT pankreas 6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225" y="3789040"/>
            <a:ext cx="3305775" cy="2479331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Insulinom (nesidiom, adenom secernující insulin)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Picture 10" descr="spectrum scale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57138"/>
      </p:ext>
    </p:extLst>
  </p:cSld>
  <p:clrMapOvr>
    <a:masterClrMapping/>
  </p:clrMapOvr>
  <p:transition>
    <p:zoom dir="in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Gastrinom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179512" y="1196752"/>
            <a:ext cx="88569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Druhý nejčastější</a:t>
            </a:r>
          </a:p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 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40 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</a:p>
          <a:p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Zollinger-Ellison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syndrom</a:t>
            </a:r>
          </a:p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Maligní adenom 60 % </a:t>
            </a:r>
          </a:p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87 % 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pankreas, zbytek 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ektopický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70 %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hypervaskularizovaný</a:t>
            </a:r>
            <a:endParaRPr lang="cs-CZ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Selektivní angiografie + podání sekretinu 77 %</a:t>
            </a:r>
          </a:p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Odběr vzorku z porty na gastrin 63 %</a:t>
            </a:r>
          </a:p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UZ, CT, MR .. 20 – 35 %</a:t>
            </a:r>
          </a:p>
        </p:txBody>
      </p:sp>
    </p:spTree>
    <p:extLst>
      <p:ext uri="{BB962C8B-B14F-4D97-AF65-F5344CB8AC3E}">
        <p14:creationId xmlns:p14="http://schemas.microsoft.com/office/powerpoint/2010/main" val="2728686528"/>
      </p:ext>
    </p:extLst>
  </p:cSld>
  <p:clrMapOvr>
    <a:masterClrMapping/>
  </p:clrMapOvr>
  <p:transition>
    <p:zoom dir="in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Nefunkční ISLET tumory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179512" y="1196752"/>
            <a:ext cx="88569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Třetí nejčastější</a:t>
            </a:r>
          </a:p>
          <a:p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25 % všech </a:t>
            </a:r>
            <a:r>
              <a:rPr lang="cs-CZ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APUDomas</a:t>
            </a:r>
            <a:endParaRPr lang="cs-CZ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Vznikají z </a:t>
            </a:r>
            <a: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nebo </a:t>
            </a:r>
            <a:r>
              <a:rPr lang="el-G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buněk</a:t>
            </a:r>
          </a:p>
          <a:p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Hlava pankreatu, &gt; 5 cm 72 %</a:t>
            </a:r>
          </a:p>
          <a:p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 sycení 83 %</a:t>
            </a:r>
          </a:p>
          <a:p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Maligní transformace až 100 %</a:t>
            </a:r>
          </a:p>
          <a:p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44 % 5-let přežití</a:t>
            </a:r>
          </a:p>
        </p:txBody>
      </p:sp>
    </p:spTree>
    <p:extLst>
      <p:ext uri="{BB962C8B-B14F-4D97-AF65-F5344CB8AC3E}">
        <p14:creationId xmlns:p14="http://schemas.microsoft.com/office/powerpoint/2010/main" val="261975850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VIPoma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179512" y="1196752"/>
            <a:ext cx="885698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Vasoaktivní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Intestinální Peptid</a:t>
            </a:r>
          </a:p>
          <a:p>
            <a:r>
              <a:rPr lang="cs-C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WDHA syndrom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cs-CZ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ater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iarrhea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cs-CZ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ypokalemia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cs-CZ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chlorhydria</a:t>
            </a:r>
            <a:endParaRPr lang="cs-CZ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nově</a:t>
            </a:r>
          </a:p>
          <a:p>
            <a:r>
              <a:rPr lang="cs-C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WDHH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cs-CZ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cs-CZ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ater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cs-CZ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iarrhea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cs-CZ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cs-CZ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ypokalemia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cs-CZ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ypochlorhydria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pankreatická cholera = Verner-</a:t>
            </a:r>
            <a:r>
              <a:rPr 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Morrison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syndrom</a:t>
            </a:r>
          </a:p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 slinivky – tělo, kauda, 5-10 cm, solidní, nekrotická tkáň</a:t>
            </a:r>
          </a:p>
          <a:p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30385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Obrázek 3" descr="CT jater 22-11-01 6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36" y="3982624"/>
            <a:ext cx="3161760" cy="2371320"/>
          </a:xfrm>
          <a:prstGeom prst="rect">
            <a:avLst/>
          </a:prstGeom>
        </p:spPr>
      </p:pic>
      <p:pic>
        <p:nvPicPr>
          <p:cNvPr id="5" name="Obrázek 4" descr="CT jater 22-11-01 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744" y="1268760"/>
            <a:ext cx="3161760" cy="2371320"/>
          </a:xfrm>
          <a:prstGeom prst="rect">
            <a:avLst/>
          </a:prstGeom>
        </p:spPr>
      </p:pic>
      <p:pic>
        <p:nvPicPr>
          <p:cNvPr id="7" name="Obrázek 6" descr="CT jater 22-11-01 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36" y="1268760"/>
            <a:ext cx="3161760" cy="2371320"/>
          </a:xfrm>
          <a:prstGeom prst="rect">
            <a:avLst/>
          </a:prstGeom>
        </p:spPr>
      </p:pic>
      <p:pic>
        <p:nvPicPr>
          <p:cNvPr id="8" name="Obrázek 7" descr="CT jater 22-11-01 4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744" y="3982624"/>
            <a:ext cx="3161760" cy="2371320"/>
          </a:xfrm>
          <a:prstGeom prst="rect">
            <a:avLst/>
          </a:prstGeom>
        </p:spPr>
      </p:pic>
      <p:pic>
        <p:nvPicPr>
          <p:cNvPr id="9" name="Obrázek 8" descr="CT jater 22-11-01 5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360" y="3982624"/>
            <a:ext cx="3161760" cy="2371320"/>
          </a:xfrm>
          <a:prstGeom prst="rect">
            <a:avLst/>
          </a:prstGeom>
        </p:spPr>
      </p:pic>
      <p:pic>
        <p:nvPicPr>
          <p:cNvPr id="10" name="Obrázek 9" descr="CT jater 22-11-01 2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360" y="1268760"/>
            <a:ext cx="3161760" cy="2371320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Adenokarcinom</a:t>
            </a: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Picture 10" descr="spectrum scale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7831138"/>
      </p:ext>
    </p:extLst>
  </p:cSld>
  <p:clrMapOvr>
    <a:masterClrMapping/>
  </p:clrMapOvr>
  <p:transition>
    <p:zoom dir="in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0" name="Obrázek 9" descr="Brabec^Vaclav^^^.CT.000001.2.02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124744"/>
            <a:ext cx="3155243" cy="2738815"/>
          </a:xfrm>
          <a:prstGeom prst="rect">
            <a:avLst/>
          </a:prstGeom>
        </p:spPr>
      </p:pic>
      <p:pic>
        <p:nvPicPr>
          <p:cNvPr id="12" name="Obrázek 11" descr="Brabec^Vaclav^^^.CT.000001.6.01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3689648"/>
            <a:ext cx="3155243" cy="2738815"/>
          </a:xfrm>
          <a:prstGeom prst="rect">
            <a:avLst/>
          </a:prstGeom>
        </p:spPr>
      </p:pic>
      <p:pic>
        <p:nvPicPr>
          <p:cNvPr id="13" name="Obrázek 12" descr="Brabec^Vaclav^^^.CT.000001.6.01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154664"/>
            <a:ext cx="3120774" cy="2708895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APUD 26.05.2007</a:t>
            </a: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" name="Picture 10" descr="spectrum scal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5" name="Obrázek 14" descr="Brabec^Vaclav^^^.CT.000001.6.017.jpg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5" y="1268760"/>
            <a:ext cx="5760640" cy="500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01314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Obrázek 3" descr="BRABEC^VACLAV^^^.US.1178778887.1.024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992" y="4005064"/>
            <a:ext cx="4477084" cy="2320108"/>
          </a:xfrm>
          <a:prstGeom prst="rect">
            <a:avLst/>
          </a:prstGeom>
        </p:spPr>
      </p:pic>
      <p:pic>
        <p:nvPicPr>
          <p:cNvPr id="5" name="Obrázek 4" descr="BRABEC^VACLAV^^^.US.1178778887.1.00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216" y="1196752"/>
            <a:ext cx="5256584" cy="2724059"/>
          </a:xfrm>
          <a:prstGeom prst="rect">
            <a:avLst/>
          </a:prstGeom>
        </p:spPr>
      </p:pic>
      <p:pic>
        <p:nvPicPr>
          <p:cNvPr id="6" name="Obrázek 5" descr="BRABEC^VACLAV^^^.US.1178778887.1.012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005064"/>
            <a:ext cx="4477084" cy="2320108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APUD 10.05.2007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10" descr="spectrum scal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68557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8" name="Obrázek 7" descr="Fia~00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378" y="1700808"/>
            <a:ext cx="2949118" cy="2350280"/>
          </a:xfrm>
          <a:prstGeom prst="rect">
            <a:avLst/>
          </a:prstGeom>
        </p:spPr>
      </p:pic>
      <p:pic>
        <p:nvPicPr>
          <p:cNvPr id="9" name="Obrázek 8" descr="Fialova^Kristina^^^.CT.0000.2.01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386" y="4003664"/>
            <a:ext cx="2949118" cy="2350280"/>
          </a:xfrm>
          <a:prstGeom prst="rect">
            <a:avLst/>
          </a:prstGeom>
        </p:spPr>
      </p:pic>
      <p:pic>
        <p:nvPicPr>
          <p:cNvPr id="10" name="Obrázek 9" descr="Fialova^Kristina^^^.CT.0000.2.02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260" y="1700808"/>
            <a:ext cx="2949118" cy="2350280"/>
          </a:xfrm>
          <a:prstGeom prst="rect">
            <a:avLst/>
          </a:prstGeom>
        </p:spPr>
      </p:pic>
      <p:pic>
        <p:nvPicPr>
          <p:cNvPr id="12" name="Obrázek 11" descr="Fialova^Kristina^^^.CT.0000.3.017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26" y="1700808"/>
            <a:ext cx="2949118" cy="2350280"/>
          </a:xfrm>
          <a:prstGeom prst="rect">
            <a:avLst/>
          </a:prstGeom>
        </p:spPr>
      </p:pic>
      <p:pic>
        <p:nvPicPr>
          <p:cNvPr id="13" name="Obrázek 12" descr="Fialova^Kristina^^^.CT.0000.3.018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26" y="4003664"/>
            <a:ext cx="2949118" cy="2350280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 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27.05.2010</a:t>
            </a: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6" name="Picture 10" descr="spectrum scal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8" name="Obrázek 17" descr="Fialova^Kristina^^^.CT.0000.2.021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09" b="19574"/>
          <a:stretch/>
        </p:blipFill>
        <p:spPr>
          <a:xfrm>
            <a:off x="381000" y="1484784"/>
            <a:ext cx="862322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98934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1845568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4" name="Obrázek 13" descr="IMG0000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57" t="20748" r="15339" b="18168"/>
          <a:stretch/>
        </p:blipFill>
        <p:spPr>
          <a:xfrm>
            <a:off x="179512" y="3468120"/>
            <a:ext cx="3672408" cy="2913208"/>
          </a:xfrm>
          <a:prstGeom prst="rect">
            <a:avLst/>
          </a:prstGeom>
        </p:spPr>
      </p:pic>
      <p:pic>
        <p:nvPicPr>
          <p:cNvPr id="19" name="Obrázek 18" descr="IMG00009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58" t="20438" r="21102" b="24771"/>
          <a:stretch/>
        </p:blipFill>
        <p:spPr>
          <a:xfrm>
            <a:off x="5236807" y="3356992"/>
            <a:ext cx="3871697" cy="3015848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APUD</a:t>
            </a: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1" name="Picture 10" descr="spectrum scal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3" name="Obrázek 22" descr="IMG00010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27" t="22207" r="21302" b="26042"/>
          <a:stretch/>
        </p:blipFill>
        <p:spPr>
          <a:xfrm>
            <a:off x="2915816" y="1189102"/>
            <a:ext cx="3515259" cy="2599938"/>
          </a:xfrm>
          <a:prstGeom prst="rect">
            <a:avLst/>
          </a:prstGeom>
        </p:spPr>
      </p:pic>
      <p:pic>
        <p:nvPicPr>
          <p:cNvPr id="10" name="Obrázek 9" descr="IMG0000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57" t="20748" r="15339" b="18168"/>
          <a:stretch/>
        </p:blipFill>
        <p:spPr>
          <a:xfrm>
            <a:off x="1451087" y="1237789"/>
            <a:ext cx="6444716" cy="51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21278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Obrázek 3" descr="Kavalec^Alois^^^.CT.000001.1.02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810" y="3674734"/>
            <a:ext cx="3435694" cy="2729290"/>
          </a:xfrm>
          <a:prstGeom prst="rect">
            <a:avLst/>
          </a:prstGeom>
        </p:spPr>
      </p:pic>
      <p:pic>
        <p:nvPicPr>
          <p:cNvPr id="5" name="Obrázek 4" descr="Kavalec^Alois^^^.CT.000001.1.007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2810" y="1268760"/>
            <a:ext cx="3435694" cy="2491338"/>
          </a:xfrm>
          <a:prstGeom prst="rect">
            <a:avLst/>
          </a:prstGeom>
        </p:spPr>
      </p:pic>
      <p:pic>
        <p:nvPicPr>
          <p:cNvPr id="7" name="Obrázek 6" descr="Kavalec^Alois^^^.CT.000001.1.01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1268760"/>
            <a:ext cx="3435694" cy="2491338"/>
          </a:xfrm>
          <a:prstGeom prst="rect">
            <a:avLst/>
          </a:prstGeom>
        </p:spPr>
      </p:pic>
      <p:pic>
        <p:nvPicPr>
          <p:cNvPr id="8" name="Obrázek 7" descr="Kavalec^Alois^^^.CT.000001.1.013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202" y="1268760"/>
            <a:ext cx="3435694" cy="2491338"/>
          </a:xfrm>
          <a:prstGeom prst="rect">
            <a:avLst/>
          </a:prstGeom>
        </p:spPr>
      </p:pic>
      <p:pic>
        <p:nvPicPr>
          <p:cNvPr id="9" name="Obrázek 8" descr="Kavalec^Alois^^^.CT.000001.1.017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3674734"/>
            <a:ext cx="3435694" cy="2729290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APUD</a:t>
            </a: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" name="Picture 10" descr="spectrum scal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4" name="Obrázek 13" descr="Kavalec^Alois^^^.CT.000001.1.009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02" y="3674734"/>
            <a:ext cx="3435694" cy="272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7515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Obrázek 3" descr="KRATOCHVIL^FRANTISEK^^^.US.1275043595.1.02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196752"/>
            <a:ext cx="5181736" cy="2631350"/>
          </a:xfrm>
          <a:prstGeom prst="rect">
            <a:avLst/>
          </a:prstGeom>
        </p:spPr>
      </p:pic>
      <p:pic>
        <p:nvPicPr>
          <p:cNvPr id="5" name="Obrázek 4" descr="KRATOCHVIL^FRANTISEK^^^.US.1275043595.1.02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264" y="3717032"/>
            <a:ext cx="5181736" cy="2631350"/>
          </a:xfrm>
          <a:prstGeom prst="rect">
            <a:avLst/>
          </a:prstGeom>
        </p:spPr>
      </p:pic>
      <p:pic>
        <p:nvPicPr>
          <p:cNvPr id="6" name="Obrázek 5" descr="KRATOCHVIL^FRANTISEK^^^.US.1275043595.1.030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688" y="3717032"/>
            <a:ext cx="3962264" cy="263135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APUD 28.05.2010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10" descr="spectrum scal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879283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" name="Obrázek 4" descr="Kratochvil^Frantisek^^^.CT.26306.1.03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1712" y="1556792"/>
            <a:ext cx="2864256" cy="2459210"/>
          </a:xfrm>
          <a:prstGeom prst="rect">
            <a:avLst/>
          </a:prstGeom>
        </p:spPr>
      </p:pic>
      <p:pic>
        <p:nvPicPr>
          <p:cNvPr id="6" name="Obrázek 5" descr="Kratochvil^Frantisek^^^.CT.26306.1.03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556792"/>
            <a:ext cx="2864256" cy="2459210"/>
          </a:xfrm>
          <a:prstGeom prst="rect">
            <a:avLst/>
          </a:prstGeom>
        </p:spPr>
      </p:pic>
      <p:pic>
        <p:nvPicPr>
          <p:cNvPr id="7" name="Obrázek 6" descr="Kratochvil^Frantisek^^^.CT.26306.1.03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556792"/>
            <a:ext cx="2864256" cy="2459210"/>
          </a:xfrm>
          <a:prstGeom prst="rect">
            <a:avLst/>
          </a:prstGeom>
        </p:spPr>
      </p:pic>
      <p:pic>
        <p:nvPicPr>
          <p:cNvPr id="8" name="Obrázek 7" descr="Kratochvil^Frantisek^^^.CT.26306.2.03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1712" y="3007890"/>
            <a:ext cx="2864256" cy="2459210"/>
          </a:xfrm>
          <a:prstGeom prst="rect">
            <a:avLst/>
          </a:prstGeom>
        </p:spPr>
      </p:pic>
      <p:pic>
        <p:nvPicPr>
          <p:cNvPr id="9" name="Obrázek 8" descr="Kratochvil^Frantisek^^^.CT.26306.2.035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3007890"/>
            <a:ext cx="2864256" cy="2459210"/>
          </a:xfrm>
          <a:prstGeom prst="rect">
            <a:avLst/>
          </a:prstGeom>
        </p:spPr>
      </p:pic>
      <p:pic>
        <p:nvPicPr>
          <p:cNvPr id="10" name="Obrázek 9" descr="Kratochvil^Frantisek^^^.CT.26306.2.036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007890"/>
            <a:ext cx="2864256" cy="2459210"/>
          </a:xfrm>
          <a:prstGeom prst="rect">
            <a:avLst/>
          </a:prstGeom>
        </p:spPr>
      </p:pic>
      <p:pic>
        <p:nvPicPr>
          <p:cNvPr id="11" name="Obrázek 10" descr="Kratochvil^Frantisek^^^.CT.26306.3.034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1712" y="4426174"/>
            <a:ext cx="2864256" cy="1883186"/>
          </a:xfrm>
          <a:prstGeom prst="rect">
            <a:avLst/>
          </a:prstGeom>
        </p:spPr>
      </p:pic>
      <p:pic>
        <p:nvPicPr>
          <p:cNvPr id="13" name="Obrázek 12" descr="Kratochvil^Frantisek^^^.CT.26306.3.036.jpg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426174"/>
            <a:ext cx="2864256" cy="1883186"/>
          </a:xfrm>
          <a:prstGeom prst="rect">
            <a:avLst/>
          </a:prstGeom>
        </p:spPr>
      </p:pic>
      <p:pic>
        <p:nvPicPr>
          <p:cNvPr id="14" name="Obrázek 13" descr="Kratochvil^Frantisek^^^.CT.26306.3.035.jpg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40" y="4426174"/>
            <a:ext cx="2864256" cy="1883186"/>
          </a:xfrm>
          <a:prstGeom prst="rect">
            <a:avLst/>
          </a:prstGeom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APUD 03.06.2010</a:t>
            </a: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7" name="Picture 10" descr="spectrum scale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9" name="Obrázek 18" descr="Kratochvil^Frantisek^^^.CT.26306.2.035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016" y="1271603"/>
            <a:ext cx="5867504" cy="503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90310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Obrázek 3" descr="Kratochvil^Frantisek^^^.CT.26846.3.04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915" y="1152128"/>
            <a:ext cx="2946200" cy="2584656"/>
          </a:xfrm>
          <a:prstGeom prst="rect">
            <a:avLst/>
          </a:prstGeom>
        </p:spPr>
      </p:pic>
      <p:pic>
        <p:nvPicPr>
          <p:cNvPr id="5" name="Obrázek 4" descr="Kratochvil^Frantisek^^^.CT.26846.3.03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1152128"/>
            <a:ext cx="2946200" cy="2584656"/>
          </a:xfrm>
          <a:prstGeom prst="rect">
            <a:avLst/>
          </a:prstGeom>
        </p:spPr>
      </p:pic>
      <p:pic>
        <p:nvPicPr>
          <p:cNvPr id="6" name="Obrázek 5" descr="Kratochvil^Frantisek^^^.CT.26846.3.03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52128"/>
            <a:ext cx="2946200" cy="2584656"/>
          </a:xfrm>
          <a:prstGeom prst="rect">
            <a:avLst/>
          </a:prstGeom>
        </p:spPr>
      </p:pic>
      <p:pic>
        <p:nvPicPr>
          <p:cNvPr id="7" name="Obrázek 6" descr="Kratochvil^Frantisek^^^.CT.26846.3.035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816144"/>
            <a:ext cx="2946200" cy="2584656"/>
          </a:xfrm>
          <a:prstGeom prst="rect">
            <a:avLst/>
          </a:prstGeom>
        </p:spPr>
      </p:pic>
      <p:pic>
        <p:nvPicPr>
          <p:cNvPr id="8" name="Obrázek 7" descr="Kratochvil^Frantisek^^^.CT.26846.3.037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3816144"/>
            <a:ext cx="2946200" cy="2584656"/>
          </a:xfrm>
          <a:prstGeom prst="rect">
            <a:avLst/>
          </a:prstGeom>
        </p:spPr>
      </p:pic>
      <p:pic>
        <p:nvPicPr>
          <p:cNvPr id="9" name="Obrázek 8" descr="Kratochvil^Frantisek^^^.CT.26846.3.039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915" y="3816144"/>
            <a:ext cx="2946200" cy="2584656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APUD 19.06.2010</a:t>
            </a: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" name="Picture 10" descr="spectrum scale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56555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Obrázek 3" descr="Mikuda^Oldrich^^^.CT.000001.6.02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96752"/>
            <a:ext cx="3178106" cy="2729710"/>
          </a:xfrm>
          <a:prstGeom prst="rect">
            <a:avLst/>
          </a:prstGeom>
        </p:spPr>
      </p:pic>
      <p:pic>
        <p:nvPicPr>
          <p:cNvPr id="5" name="Obrázek 4" descr="Mikuda^Oldrich^^^.CT.000001.1.02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102" y="1196752"/>
            <a:ext cx="3178106" cy="2729710"/>
          </a:xfrm>
          <a:prstGeom prst="rect">
            <a:avLst/>
          </a:prstGeom>
        </p:spPr>
      </p:pic>
      <p:pic>
        <p:nvPicPr>
          <p:cNvPr id="6" name="Obrázek 5" descr="Mikuda^Oldrich^^^.CT.000001.1.03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894" y="1196752"/>
            <a:ext cx="3178106" cy="2729710"/>
          </a:xfrm>
          <a:prstGeom prst="rect">
            <a:avLst/>
          </a:prstGeom>
        </p:spPr>
      </p:pic>
      <p:pic>
        <p:nvPicPr>
          <p:cNvPr id="7" name="Obrázek 6" descr="Mikuda^Oldrich^^^.CT.000001.1.025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840258"/>
            <a:ext cx="3178106" cy="2479262"/>
          </a:xfrm>
          <a:prstGeom prst="rect">
            <a:avLst/>
          </a:prstGeom>
        </p:spPr>
      </p:pic>
      <p:pic>
        <p:nvPicPr>
          <p:cNvPr id="8" name="Obrázek 7" descr="Mikuda^Oldrich^^^.CT.000001.6.018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6102" y="3840258"/>
            <a:ext cx="3178106" cy="2479262"/>
          </a:xfrm>
          <a:prstGeom prst="rect">
            <a:avLst/>
          </a:prstGeom>
        </p:spPr>
      </p:pic>
      <p:pic>
        <p:nvPicPr>
          <p:cNvPr id="9" name="Obrázek 8" descr="Mikuda^Oldrich^^^.CT.000001.6.019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894" y="3840258"/>
            <a:ext cx="3178106" cy="2479262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APUD 22.10.2007</a:t>
            </a: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" name="Picture 10" descr="spectrum scale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067952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Neuroendokrinní tumor – vývoj – 2005 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8101" r="21222" b="15810"/>
          <a:stretch/>
        </p:blipFill>
        <p:spPr>
          <a:xfrm>
            <a:off x="179512" y="1196752"/>
            <a:ext cx="4625170" cy="32603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t="16798" r="19889" b="14656"/>
          <a:stretch/>
        </p:blipFill>
        <p:spPr>
          <a:xfrm>
            <a:off x="4189184" y="2840779"/>
            <a:ext cx="4919320" cy="354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52473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Adenokarcinom</a:t>
            </a: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194201"/>
            <a:ext cx="3816424" cy="269564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2" y="1166669"/>
            <a:ext cx="3549888" cy="27509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80" y="3789040"/>
            <a:ext cx="3803000" cy="25732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0759" y="3752849"/>
            <a:ext cx="3630801" cy="260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17354"/>
      </p:ext>
    </p:extLst>
  </p:cSld>
  <p:clrMapOvr>
    <a:masterClrMapping/>
  </p:clrMapOvr>
  <p:transition>
    <p:zoom dir="in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Neuroendokrinní tumor – vývoj – 2010 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8" t="18101" r="25667" b="25367"/>
          <a:stretch/>
        </p:blipFill>
        <p:spPr>
          <a:xfrm>
            <a:off x="179388" y="1185709"/>
            <a:ext cx="4978400" cy="34858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5" t="24213" r="28444" b="31793"/>
          <a:stretch/>
        </p:blipFill>
        <p:spPr>
          <a:xfrm>
            <a:off x="5087888" y="1199029"/>
            <a:ext cx="4033520" cy="27127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t="23719" r="23222" b="32501"/>
          <a:stretch/>
        </p:blipFill>
        <p:spPr>
          <a:xfrm>
            <a:off x="2771800" y="3928406"/>
            <a:ext cx="4680520" cy="245292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8101" r="21222" b="15810"/>
          <a:stretch/>
        </p:blipFill>
        <p:spPr>
          <a:xfrm>
            <a:off x="755576" y="1203895"/>
            <a:ext cx="7344816" cy="517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18954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282" y="3000372"/>
            <a:ext cx="8763000" cy="1107996"/>
          </a:xfrm>
        </p:spPr>
        <p:txBody>
          <a:bodyPr/>
          <a:lstStyle/>
          <a:p>
            <a:pPr algn="ctr"/>
            <a:r>
              <a:rPr lang="sk-SK" sz="8000" b="1" dirty="0" smtClean="0">
                <a:solidFill>
                  <a:srgbClr val="FFFF06"/>
                </a:solidFill>
              </a:rPr>
              <a:t>Metastázy</a:t>
            </a:r>
            <a:endParaRPr lang="cs-CZ" sz="8000" b="1" dirty="0">
              <a:solidFill>
                <a:srgbClr val="FFFF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3687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214282" y="1340768"/>
            <a:ext cx="875033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/>
            <a:r>
              <a:rPr 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Metastázy </a:t>
            </a:r>
            <a:r>
              <a:rPr lang="cs-CZ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tumoru ledvin</a:t>
            </a:r>
            <a:endParaRPr lang="cs-CZ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l">
              <a:buFontTx/>
              <a:buChar char="•"/>
            </a:pPr>
            <a:r>
              <a:rPr lang="cs-CZ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Kdekoliv v pankreatu</a:t>
            </a:r>
          </a:p>
          <a:p>
            <a:pPr marL="457200" indent="-457200" algn="l">
              <a:buFontTx/>
              <a:buChar char="•"/>
            </a:pPr>
            <a:r>
              <a:rPr lang="cs-CZ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Výrazně se sytí v arteriální fázi</a:t>
            </a:r>
          </a:p>
          <a:p>
            <a:pPr marL="457200" indent="-457200" algn="l">
              <a:buFontTx/>
              <a:buChar char="•"/>
            </a:pPr>
            <a:r>
              <a:rPr lang="cs-CZ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Solitární, vícečetná</a:t>
            </a:r>
          </a:p>
          <a:p>
            <a:pPr marL="457200" indent="-457200" algn="l">
              <a:buFontTx/>
              <a:buChar char="•"/>
            </a:pPr>
            <a:r>
              <a:rPr lang="cs-CZ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Často se vyskytuje až několik led po odstranění primárního tumoru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Metastázy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84777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0" name="Obrázek 9" descr="Kendi^Alexander ^^^.CT.1.2.0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501008"/>
            <a:ext cx="3669930" cy="2859686"/>
          </a:xfrm>
          <a:prstGeom prst="rect">
            <a:avLst/>
          </a:prstGeom>
        </p:spPr>
      </p:pic>
      <p:pic>
        <p:nvPicPr>
          <p:cNvPr id="11" name="Obrázek 10" descr="Kendi^Alexander ^^^.CT.1.2.02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298" y="1240345"/>
            <a:ext cx="3655640" cy="2848551"/>
          </a:xfrm>
          <a:prstGeom prst="rect">
            <a:avLst/>
          </a:prstGeom>
        </p:spPr>
      </p:pic>
      <p:pic>
        <p:nvPicPr>
          <p:cNvPr id="12" name="Obrázek 11" descr="Kendi^Alexander ^^^.CT.1.2.03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867" y="3500240"/>
            <a:ext cx="3697396" cy="2881088"/>
          </a:xfrm>
          <a:prstGeom prst="rect">
            <a:avLst/>
          </a:prstGeom>
        </p:spPr>
      </p:pic>
      <p:pic>
        <p:nvPicPr>
          <p:cNvPr id="20" name="Obrázek 19" descr="Kendi^Alexander ^^^.CT.1.4.03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55" y="1196751"/>
            <a:ext cx="3732845" cy="2908711"/>
          </a:xfrm>
          <a:prstGeom prst="rect">
            <a:avLst/>
          </a:prstGeom>
        </p:spPr>
      </p:pic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Metastáza, </a:t>
            </a:r>
            <a:r>
              <a:rPr lang="cs-CZ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Grawitz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0" y="6381328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3" name="Picture 10" descr="spectrum scal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3" name="Obrázek 12" descr="Kendi^Alexander ^^^.CT.1.2.03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124744"/>
            <a:ext cx="6656077" cy="5186554"/>
          </a:xfrm>
          <a:prstGeom prst="rect">
            <a:avLst/>
          </a:prstGeom>
        </p:spPr>
      </p:pic>
      <p:pic>
        <p:nvPicPr>
          <p:cNvPr id="14" name="Obrázek 13" descr="Kendi^Alexander ^^^.CT.1.2.02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200" y="1196752"/>
            <a:ext cx="6526605" cy="5085667"/>
          </a:xfrm>
          <a:prstGeom prst="rect">
            <a:avLst/>
          </a:prstGeom>
        </p:spPr>
      </p:pic>
      <p:pic>
        <p:nvPicPr>
          <p:cNvPr id="15" name="Obrázek 14" descr="Kendi^Alexander ^^^.CT.1.2.0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196752"/>
            <a:ext cx="6448649" cy="502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81865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sz="32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Obrázek 3" descr="Sedlak^Jan^^^.CT.000001.4.02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96752"/>
            <a:ext cx="3649432" cy="3042560"/>
          </a:xfrm>
          <a:prstGeom prst="rect">
            <a:avLst/>
          </a:prstGeom>
        </p:spPr>
      </p:pic>
      <p:pic>
        <p:nvPicPr>
          <p:cNvPr id="5" name="Obrázek 4" descr="Sedlak^Jan^^^.CT.000001.4.01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196752"/>
            <a:ext cx="3649432" cy="3042560"/>
          </a:xfrm>
          <a:prstGeom prst="rect">
            <a:avLst/>
          </a:prstGeom>
        </p:spPr>
      </p:pic>
      <p:pic>
        <p:nvPicPr>
          <p:cNvPr id="6" name="Obrázek 5" descr="Sedlak^Jan^^^.CT.000001.4.022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2" y="3455400"/>
            <a:ext cx="3649432" cy="2781888"/>
          </a:xfrm>
          <a:prstGeom prst="rect">
            <a:avLst/>
          </a:prstGeom>
        </p:spPr>
      </p:pic>
      <p:pic>
        <p:nvPicPr>
          <p:cNvPr id="7" name="Obrázek 6" descr="Sedlak^Jan^^^.CT.000001.4.023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410776"/>
            <a:ext cx="3649432" cy="2826512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Metastáza, </a:t>
            </a:r>
            <a:r>
              <a:rPr lang="cs-CZ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Grawitz</a:t>
            </a: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21.5.2006 akutní pankreatitis</a:t>
            </a: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Picture 10" descr="spectrum scal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8392673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Obrázek 3" descr="Sedlak^Jan^^^.CT.000001.6.03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495" y="3640029"/>
            <a:ext cx="3346505" cy="2785923"/>
          </a:xfrm>
          <a:prstGeom prst="rect">
            <a:avLst/>
          </a:prstGeom>
        </p:spPr>
      </p:pic>
      <p:pic>
        <p:nvPicPr>
          <p:cNvPr id="5" name="Obrázek 4" descr="Sedlak^Jan^^^.CT.000001.5.01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3640029"/>
            <a:ext cx="3346505" cy="2785923"/>
          </a:xfrm>
          <a:prstGeom prst="rect">
            <a:avLst/>
          </a:prstGeom>
        </p:spPr>
      </p:pic>
      <p:pic>
        <p:nvPicPr>
          <p:cNvPr id="6" name="Obrázek 5" descr="Sedlak^Jan^^^.CT.000001.5.01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495" y="1124744"/>
            <a:ext cx="3346505" cy="2785923"/>
          </a:xfrm>
          <a:prstGeom prst="rect">
            <a:avLst/>
          </a:prstGeom>
        </p:spPr>
      </p:pic>
      <p:pic>
        <p:nvPicPr>
          <p:cNvPr id="7" name="Obrázek 6" descr="Sedlak^Jan^^^.CT.000001.5.019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124744"/>
            <a:ext cx="3346505" cy="2785923"/>
          </a:xfrm>
          <a:prstGeom prst="rect">
            <a:avLst/>
          </a:prstGeom>
        </p:spPr>
      </p:pic>
      <p:pic>
        <p:nvPicPr>
          <p:cNvPr id="8" name="Obrázek 7" descr="Sedlak^Jan^^^.CT.000001.6.021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83" y="3640029"/>
            <a:ext cx="3346505" cy="2785923"/>
          </a:xfrm>
          <a:prstGeom prst="rect">
            <a:avLst/>
          </a:prstGeom>
        </p:spPr>
      </p:pic>
      <p:pic>
        <p:nvPicPr>
          <p:cNvPr id="9" name="Obrázek 8" descr="Sedlak^Jan^^^.CT.000001.6.025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46" y="1124744"/>
            <a:ext cx="3346505" cy="2785923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Metastáza, </a:t>
            </a:r>
            <a:r>
              <a:rPr lang="cs-CZ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Grawitz</a:t>
            </a:r>
            <a:r>
              <a:rPr lang="cs-CZ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27.08.2007</a:t>
            </a: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" name="Picture 10" descr="spectrum scale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44660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Metastáza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88" y="1190149"/>
            <a:ext cx="3888556" cy="270840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044" y="3571994"/>
            <a:ext cx="3877900" cy="282880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1793993"/>
            <a:ext cx="5044624" cy="394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1346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282" y="3000372"/>
            <a:ext cx="8763000" cy="1107996"/>
          </a:xfrm>
        </p:spPr>
        <p:txBody>
          <a:bodyPr/>
          <a:lstStyle/>
          <a:p>
            <a:pPr algn="ctr"/>
            <a:r>
              <a:rPr lang="sk-SK" sz="8000" b="1" dirty="0" err="1" smtClean="0">
                <a:solidFill>
                  <a:srgbClr val="FFFF06"/>
                </a:solidFill>
              </a:rPr>
              <a:t>Lymfom</a:t>
            </a:r>
            <a:endParaRPr lang="cs-CZ" sz="8000" b="1" dirty="0">
              <a:solidFill>
                <a:srgbClr val="FFFF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5956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</a:pPr>
            <a:endParaRPr lang="en-GB" sz="3200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214282" y="1340768"/>
            <a:ext cx="875033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Tx/>
              <a:buChar char="•"/>
            </a:pPr>
            <a:r>
              <a:rPr lang="cs-CZ" sz="5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Hypodenzní</a:t>
            </a:r>
            <a:r>
              <a:rPr lang="cs-CZ" sz="5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není dilatace pankreatického vývodu</a:t>
            </a:r>
          </a:p>
          <a:p>
            <a:pPr marL="457200" indent="-457200" algn="l">
              <a:buFontTx/>
              <a:buChar char="•"/>
            </a:pPr>
            <a:r>
              <a:rPr lang="cs-CZ" sz="5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Bez kalcifikací</a:t>
            </a:r>
          </a:p>
          <a:p>
            <a:pPr marL="457200" indent="-457200" algn="l">
              <a:buFontTx/>
              <a:buChar char="•"/>
            </a:pPr>
            <a:r>
              <a:rPr lang="cs-CZ" sz="5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Nejsou metastázy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Non-H Lymfom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033143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Lymfom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3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185069"/>
            <a:ext cx="3476104" cy="277122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717329"/>
            <a:ext cx="3476104" cy="26639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1212523"/>
            <a:ext cx="3335317" cy="25045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72" y="3373390"/>
            <a:ext cx="3168352" cy="30079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354" y="1988840"/>
            <a:ext cx="2651150" cy="36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92091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Obrázek 3" descr="Houserova^Jarmila^^^.CT.000001.5.015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183560" y="1196752"/>
            <a:ext cx="3960440" cy="2828886"/>
          </a:xfrm>
          <a:prstGeom prst="rect">
            <a:avLst/>
          </a:prstGeom>
        </p:spPr>
      </p:pic>
      <p:pic>
        <p:nvPicPr>
          <p:cNvPr id="6" name="Obrázek 5" descr="Houserova^Jarmila^^^.CT.000001.5.01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251520" y="1196752"/>
            <a:ext cx="3960440" cy="2828886"/>
          </a:xfrm>
          <a:prstGeom prst="rect">
            <a:avLst/>
          </a:prstGeom>
        </p:spPr>
      </p:pic>
      <p:pic>
        <p:nvPicPr>
          <p:cNvPr id="7" name="Obrázek 6" descr="Houserova^Jarmila^^^.CT.000001.5.014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2843808" y="3212976"/>
            <a:ext cx="3960440" cy="3111774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Karcinom pankreatu – kritéria </a:t>
            </a: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neresekability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" name="Picture 10" descr="spectrum scal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1268760"/>
            <a:ext cx="9144000" cy="5328592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457200" indent="-457200">
              <a:buFontTx/>
              <a:buChar char="•"/>
            </a:pP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Infiltrace velkých </a:t>
            </a:r>
            <a:r>
              <a:rPr lang="cs-CZ" sz="2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mesenteriálních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cév (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&gt;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1/2 AH, SMA, TC)</a:t>
            </a:r>
          </a:p>
          <a:p>
            <a:pPr marL="457200" indent="-457200">
              <a:buFontTx/>
              <a:buChar char="•"/>
            </a:pP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Okluze VP a 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VMS 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&gt; 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 cm)</a:t>
            </a:r>
          </a:p>
          <a:p>
            <a:pPr marL="457200" indent="-457200">
              <a:buFontTx/>
              <a:buChar char="•"/>
            </a:pP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Metastázy na peritoneu</a:t>
            </a:r>
          </a:p>
          <a:p>
            <a:pPr marL="457200" indent="-457200">
              <a:buFontTx/>
              <a:buChar char="•"/>
            </a:pP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Vzdálené metastázy (uzliny, játra, plíce, kosti</a:t>
            </a:r>
            <a:r>
              <a:rPr lang="cs-CZ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endParaRPr lang="cs-CZ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buFontTx/>
              <a:buChar char="•"/>
            </a:pPr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CAVE – lokálně pokročilý tumor může mít lokální </a:t>
            </a:r>
            <a:r>
              <a:rPr lang="cs-CZ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peripankreatickou</a:t>
            </a:r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invazivitu</a:t>
            </a:r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tedy je </a:t>
            </a:r>
            <a:r>
              <a:rPr lang="cs-CZ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resekabilní</a:t>
            </a:r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ale resekce není kurativní</a:t>
            </a:r>
          </a:p>
          <a:p>
            <a:pPr marL="457200" lvl="0" indent="-457200"/>
            <a:r>
              <a:rPr lang="cs-CZ" sz="18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 </a:t>
            </a:r>
          </a:p>
          <a:p>
            <a:pPr marL="457200" lvl="0" indent="-457200"/>
            <a:r>
              <a:rPr lang="cs-CZ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</a:t>
            </a:r>
            <a:r>
              <a:rPr lang="cs-CZ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DS et al AJR 1997 </a:t>
            </a:r>
          </a:p>
          <a:p>
            <a:pPr marL="457200" lvl="0" indent="-457200"/>
            <a:r>
              <a:rPr lang="cs-CZ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O´Malley</a:t>
            </a:r>
            <a:r>
              <a:rPr lang="cs-CZ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ME et al AJR 1999</a:t>
            </a:r>
          </a:p>
          <a:p>
            <a:pPr marL="457200" lvl="0" indent="-457200"/>
            <a:r>
              <a:rPr lang="cs-CZ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Lall</a:t>
            </a:r>
            <a:r>
              <a:rPr lang="cs-CZ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CG et al AJR 2007</a:t>
            </a:r>
          </a:p>
          <a:p>
            <a:pPr marL="457200" lvl="0" indent="-457200"/>
            <a:r>
              <a:rPr lang="cs-CZ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Brennan</a:t>
            </a:r>
            <a:r>
              <a:rPr lang="cs-CZ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DD et al. </a:t>
            </a:r>
            <a:r>
              <a:rPr lang="cs-CZ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Radiographics</a:t>
            </a:r>
            <a:r>
              <a:rPr lang="cs-CZ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2007</a:t>
            </a:r>
            <a:endParaRPr lang="cs-CZ" sz="3600" b="1" dirty="0" smtClean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0348682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Lymfom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3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708" y="1246957"/>
            <a:ext cx="3840480" cy="23774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752850"/>
            <a:ext cx="3941056" cy="26284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4904" y="1169183"/>
            <a:ext cx="4673600" cy="25478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4904" y="3780368"/>
            <a:ext cx="4673600" cy="260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1110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Lymfom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3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168" y="1428368"/>
            <a:ext cx="3352800" cy="207264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538" y="3573016"/>
            <a:ext cx="3421430" cy="240525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976" y="1412776"/>
            <a:ext cx="3962400" cy="236728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976" y="3541360"/>
            <a:ext cx="4003040" cy="24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54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282" y="3000372"/>
            <a:ext cx="8763000" cy="1107996"/>
          </a:xfrm>
        </p:spPr>
        <p:txBody>
          <a:bodyPr/>
          <a:lstStyle/>
          <a:p>
            <a:pPr algn="ctr"/>
            <a:r>
              <a:rPr lang="sk-SK" sz="8000" b="1" dirty="0" err="1" smtClean="0">
                <a:solidFill>
                  <a:srgbClr val="FFFF06"/>
                </a:solidFill>
              </a:rPr>
              <a:t>Jiné</a:t>
            </a:r>
            <a:endParaRPr lang="cs-CZ" sz="8000" b="1" dirty="0">
              <a:solidFill>
                <a:srgbClr val="FFFF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29001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Ampulom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179512" y="1196752"/>
            <a:ext cx="88569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Karcinom </a:t>
            </a:r>
            <a:r>
              <a:rPr lang="cs-CZ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Vaterovy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papily (</a:t>
            </a:r>
            <a:r>
              <a:rPr lang="cs-CZ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ampulom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je vzácnějším tumorem, tvoří 1,5 % tumorů GIT, jedná se hlavně o adenokarcinom. Vyrůstá ze sliznice distálního choledochu, </a:t>
            </a:r>
            <a:r>
              <a:rPr lang="cs-CZ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pankretického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vývodu, vlastní </a:t>
            </a:r>
            <a:r>
              <a:rPr lang="cs-CZ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ampuly</a:t>
            </a:r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s-CZ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412178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8" name="Obrázek 7" descr="Cipková V., 28, 4-4-03 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3756918"/>
            <a:ext cx="3298604" cy="2605546"/>
          </a:xfrm>
          <a:prstGeom prst="rect">
            <a:avLst/>
          </a:prstGeom>
        </p:spPr>
      </p:pic>
      <p:pic>
        <p:nvPicPr>
          <p:cNvPr id="9" name="Obrázek 8" descr="Cipková V., 28, 4-4-03 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196752"/>
            <a:ext cx="3803230" cy="2960848"/>
          </a:xfrm>
          <a:prstGeom prst="rect">
            <a:avLst/>
          </a:prstGeom>
        </p:spPr>
      </p:pic>
      <p:pic>
        <p:nvPicPr>
          <p:cNvPr id="10" name="Obrázek 9" descr="Cipková V., 28, 4-4-03 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35" y="3509528"/>
            <a:ext cx="3235148" cy="2852936"/>
          </a:xfrm>
          <a:prstGeom prst="rect">
            <a:avLst/>
          </a:prstGeom>
        </p:spPr>
      </p:pic>
      <p:pic>
        <p:nvPicPr>
          <p:cNvPr id="11" name="Obrázek 10" descr="Cipková V., 28, 4-4-03 8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22" y="1196752"/>
            <a:ext cx="3287358" cy="2960848"/>
          </a:xfrm>
          <a:prstGeom prst="rect">
            <a:avLst/>
          </a:prstGeom>
        </p:spPr>
      </p:pic>
      <p:pic>
        <p:nvPicPr>
          <p:cNvPr id="13" name="Obrázek 12" descr="Cipková V., 28, 4-4-03 4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524" y="1196752"/>
            <a:ext cx="3728476" cy="2868733"/>
          </a:xfrm>
          <a:prstGeom prst="rect">
            <a:avLst/>
          </a:prstGeom>
        </p:spPr>
      </p:pic>
      <p:pic>
        <p:nvPicPr>
          <p:cNvPr id="15" name="Obrázek 14" descr="Cipková V., 28, 4-4-03 3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3356992"/>
            <a:ext cx="3707904" cy="3027852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-27384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Ampulom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6" name="Picture 10" descr="spectrum scale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88113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Karcinoid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10" descr="spectrum sc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179512" y="1196752"/>
            <a:ext cx="8856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 </a:t>
            </a:r>
            <a:r>
              <a:rPr lang="cs-CZ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karcinoidu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tvoří </a:t>
            </a:r>
            <a:r>
              <a:rPr lang="cs-CZ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enterochromafinní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buňky Lieberkühnových krypt sliznice střevní. Patří do skupiny tzv. </a:t>
            </a:r>
            <a:r>
              <a:rPr lang="cs-CZ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apudomů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nádorů z </a:t>
            </a:r>
            <a:r>
              <a:rPr lang="cs-CZ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parakrinních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buněk střeva. </a:t>
            </a:r>
            <a:endParaRPr lang="cs-CZ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Nejvyšší 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prevalence je v 5.–6. dekádě, s významnou převahou mužů. </a:t>
            </a:r>
            <a:endParaRPr lang="cs-CZ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Lokalizace 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pankreatu je vzácná, tvoří 0,1 % všech </a:t>
            </a:r>
            <a:r>
              <a:rPr lang="cs-CZ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karcinoidů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s-CZ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075044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81000" y="21336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>
              <a:buSzTx/>
              <a:defRPr/>
            </a:pPr>
            <a:endParaRPr lang="cs-CZ" sz="36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/>
        </p:nvSpPr>
        <p:spPr bwMode="auto">
          <a:xfrm>
            <a:off x="179388" y="908050"/>
            <a:ext cx="8763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buSzTx/>
              <a:defRPr/>
            </a:pPr>
            <a:endParaRPr lang="en-GB" u="sng" dirty="0">
              <a:solidFill>
                <a:srgbClr val="FFFF0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" name="Obrázek 4" descr="Kudelkova^Marie^^^.CT.000001.6.01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224136"/>
            <a:ext cx="3813373" cy="3137480"/>
          </a:xfrm>
          <a:prstGeom prst="rect">
            <a:avLst/>
          </a:prstGeom>
        </p:spPr>
      </p:pic>
      <p:pic>
        <p:nvPicPr>
          <p:cNvPr id="7" name="Obrázek 6" descr="Kudelkova^Marie^^^.CT.000001.1.03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224136"/>
            <a:ext cx="3813373" cy="3137480"/>
          </a:xfrm>
          <a:prstGeom prst="rect">
            <a:avLst/>
          </a:prstGeom>
        </p:spPr>
      </p:pic>
      <p:pic>
        <p:nvPicPr>
          <p:cNvPr id="8" name="Obrázek 7" descr="Kudelkova^Marie^^^.CT.000001.1.020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651" y="3387864"/>
            <a:ext cx="3813373" cy="2921496"/>
          </a:xfrm>
          <a:prstGeom prst="rect">
            <a:avLst/>
          </a:prstGeom>
        </p:spPr>
      </p:pic>
      <p:pic>
        <p:nvPicPr>
          <p:cNvPr id="9" name="Obrázek 8" descr="Kudelkova^Marie^^^.CT.000001.2.028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3387864"/>
            <a:ext cx="3813373" cy="2921496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0000CC">
                  <a:shade val="30000"/>
                  <a:satMod val="115000"/>
                </a:srgbClr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cs-CZ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Karcinoid</a:t>
            </a:r>
            <a:endParaRPr lang="cs-C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cs-CZ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" name="Picture 10" descr="spectrum scal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71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none" w="lg" len="lg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26608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lf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73" y="548680"/>
            <a:ext cx="8088899" cy="606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51120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33CC"/>
      </a:dk2>
      <a:lt2>
        <a:srgbClr val="FFFF00"/>
      </a:lt2>
      <a:accent1>
        <a:srgbClr val="FF0000"/>
      </a:accent1>
      <a:accent2>
        <a:srgbClr val="CC00CC"/>
      </a:accent2>
      <a:accent3>
        <a:srgbClr val="AAADE2"/>
      </a:accent3>
      <a:accent4>
        <a:srgbClr val="DADADA"/>
      </a:accent4>
      <a:accent5>
        <a:srgbClr val="FFAAAA"/>
      </a:accent5>
      <a:accent6>
        <a:srgbClr val="B900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33CC"/>
        </a:dk2>
        <a:lt2>
          <a:srgbClr val="FFFF00"/>
        </a:lt2>
        <a:accent1>
          <a:srgbClr val="FF0000"/>
        </a:accent1>
        <a:accent2>
          <a:srgbClr val="CC00CC"/>
        </a:accent2>
        <a:accent3>
          <a:srgbClr val="AAADE2"/>
        </a:accent3>
        <a:accent4>
          <a:srgbClr val="DADADA"/>
        </a:accent4>
        <a:accent5>
          <a:srgbClr val="FFAAAA"/>
        </a:accent5>
        <a:accent6>
          <a:srgbClr val="B900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13354</TotalTime>
  <Words>2906</Words>
  <Application>Microsoft Office PowerPoint</Application>
  <PresentationFormat>Předvádění na obrazovce (4:3)</PresentationFormat>
  <Paragraphs>614</Paragraphs>
  <Slides>97</Slides>
  <Notes>84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97</vt:i4>
      </vt:variant>
    </vt:vector>
  </HeadingPairs>
  <TitlesOfParts>
    <vt:vector size="98" baseType="lpstr">
      <vt:lpstr>Default Design</vt:lpstr>
      <vt:lpstr>Tumory pankreatu</vt:lpstr>
      <vt:lpstr>1. Adenokarcinom pankreatu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2. Cystické tumory pankreatu</vt:lpstr>
      <vt:lpstr>Prezentace aplikace PowerPoint</vt:lpstr>
      <vt:lpstr>Prezentace aplikace PowerPoint</vt:lpstr>
      <vt:lpstr>Prezentace aplikace PowerPoint</vt:lpstr>
      <vt:lpstr>2a Serózní cystický tumor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2b  Mucinózní cystický tumor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2c IPMN – intrapankreatická mucinózní neoplazie</vt:lpstr>
      <vt:lpstr>Prezentace aplikace PowerPoint</vt:lpstr>
      <vt:lpstr>Prezentace aplikace PowerPoint</vt:lpstr>
      <vt:lpstr>Prezentace aplikace PowerPoint</vt:lpstr>
      <vt:lpstr>Prezentace aplikace PowerPoint</vt:lpstr>
      <vt:lpstr>2d SPEN - solidní pseudopapillární epitheliální neoplazie </vt:lpstr>
      <vt:lpstr>Prezentace aplikace PowerPoint</vt:lpstr>
      <vt:lpstr>Prezentace aplikace PowerPoint</vt:lpstr>
      <vt:lpstr>Prezentace aplikace PowerPoint</vt:lpstr>
      <vt:lpstr>Prezentace aplikace PowerPoint</vt:lpstr>
      <vt:lpstr>2e Neobvyklé cystické tumory, cystické varianty solidních tumorů, cysty a pseudocysty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3. Ostatní tumory</vt:lpstr>
      <vt:lpstr>Pankreatické neuroendokrinní tumory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Metastázy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Lymfom</vt:lpstr>
      <vt:lpstr>Prezentace aplikace PowerPoint</vt:lpstr>
      <vt:lpstr>Prezentace aplikace PowerPoint</vt:lpstr>
      <vt:lpstr>Prezentace aplikace PowerPoint</vt:lpstr>
      <vt:lpstr>Prezentace aplikace PowerPoint</vt:lpstr>
      <vt:lpstr>Jiné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FB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Tumoryx pankreatu</dc:title>
  <dc:creator>Válek</dc:creator>
  <cp:lastModifiedBy>LATITUDE</cp:lastModifiedBy>
  <cp:revision>63</cp:revision>
  <dcterms:created xsi:type="dcterms:W3CDTF">2004-03-16T09:29:34Z</dcterms:created>
  <dcterms:modified xsi:type="dcterms:W3CDTF">2011-09-02T11:03:06Z</dcterms:modified>
</cp:coreProperties>
</file>