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31"/>
  </p:notesMasterIdLst>
  <p:sldIdLst>
    <p:sldId id="256" r:id="rId3"/>
    <p:sldId id="257" r:id="rId4"/>
    <p:sldId id="260" r:id="rId5"/>
    <p:sldId id="262" r:id="rId6"/>
    <p:sldId id="263" r:id="rId7"/>
    <p:sldId id="264" r:id="rId8"/>
    <p:sldId id="261" r:id="rId9"/>
    <p:sldId id="258" r:id="rId10"/>
    <p:sldId id="259" r:id="rId11"/>
    <p:sldId id="278" r:id="rId12"/>
    <p:sldId id="282" r:id="rId13"/>
    <p:sldId id="279" r:id="rId14"/>
    <p:sldId id="281" r:id="rId15"/>
    <p:sldId id="280" r:id="rId16"/>
    <p:sldId id="283" r:id="rId17"/>
    <p:sldId id="284" r:id="rId18"/>
    <p:sldId id="285" r:id="rId19"/>
    <p:sldId id="271" r:id="rId20"/>
    <p:sldId id="272" r:id="rId21"/>
    <p:sldId id="276" r:id="rId22"/>
    <p:sldId id="277" r:id="rId23"/>
    <p:sldId id="286" r:id="rId24"/>
    <p:sldId id="287" r:id="rId25"/>
    <p:sldId id="291" r:id="rId26"/>
    <p:sldId id="288" r:id="rId27"/>
    <p:sldId id="289" r:id="rId28"/>
    <p:sldId id="290" r:id="rId29"/>
    <p:sldId id="27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24" autoAdjust="0"/>
  </p:normalViewPr>
  <p:slideViewPr>
    <p:cSldViewPr>
      <p:cViewPr varScale="1">
        <p:scale>
          <a:sx n="71" d="100"/>
          <a:sy n="71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1C94F-4B62-4F06-998B-CF004B458F97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520D3059-3079-4AE5-86CC-0D149A66E94F}">
      <dgm:prSet custT="1"/>
      <dgm:spPr/>
      <dgm:t>
        <a:bodyPr/>
        <a:lstStyle/>
        <a:p>
          <a:pPr rtl="0"/>
          <a:r>
            <a:rPr lang="cs-CZ" sz="2000" u="sng" dirty="0" smtClean="0"/>
            <a:t>naložení pánevního pásu + </a:t>
          </a:r>
          <a:r>
            <a:rPr lang="cs-CZ" sz="2000" u="sng" dirty="0" err="1" smtClean="0"/>
            <a:t>volumoterapie</a:t>
          </a:r>
          <a:r>
            <a:rPr lang="cs-CZ" sz="2000" u="sng" dirty="0" smtClean="0"/>
            <a:t> + FAST</a:t>
          </a:r>
          <a:endParaRPr lang="cs-CZ" sz="2000" dirty="0"/>
        </a:p>
      </dgm:t>
    </dgm:pt>
    <dgm:pt modelId="{A1FA2C90-2EC3-4811-9C53-830FEA8D221B}" type="parTrans" cxnId="{AB7C7376-E41F-4489-BE91-EBBDFE847959}">
      <dgm:prSet/>
      <dgm:spPr/>
      <dgm:t>
        <a:bodyPr/>
        <a:lstStyle/>
        <a:p>
          <a:endParaRPr lang="cs-CZ"/>
        </a:p>
      </dgm:t>
    </dgm:pt>
    <dgm:pt modelId="{D4694ED4-21F0-4C88-B68D-B9B5CB5D00A7}" type="sibTrans" cxnId="{AB7C7376-E41F-4489-BE91-EBBDFE847959}">
      <dgm:prSet/>
      <dgm:spPr/>
      <dgm:t>
        <a:bodyPr/>
        <a:lstStyle/>
        <a:p>
          <a:endParaRPr lang="cs-CZ"/>
        </a:p>
      </dgm:t>
    </dgm:pt>
    <dgm:pt modelId="{08C489D2-6763-4FEA-96BD-5BCA82EE0E91}">
      <dgm:prSet custT="1"/>
      <dgm:spPr/>
      <dgm:t>
        <a:bodyPr/>
        <a:lstStyle/>
        <a:p>
          <a:pPr rtl="0"/>
          <a:r>
            <a:rPr lang="cs-CZ" sz="2000" dirty="0" smtClean="0"/>
            <a:t>stabilizace oběhu</a:t>
          </a:r>
          <a:endParaRPr lang="cs-CZ" sz="2000" dirty="0"/>
        </a:p>
      </dgm:t>
    </dgm:pt>
    <dgm:pt modelId="{8889A4D8-7F09-43C2-A68E-FDEB9EDDB243}" type="parTrans" cxnId="{98852B22-A5ED-418E-ACA8-EF7516064195}">
      <dgm:prSet/>
      <dgm:spPr/>
      <dgm:t>
        <a:bodyPr/>
        <a:lstStyle/>
        <a:p>
          <a:endParaRPr lang="cs-CZ"/>
        </a:p>
      </dgm:t>
    </dgm:pt>
    <dgm:pt modelId="{A6E505B8-CEDB-4793-9656-AAFCC2B9CD29}" type="sibTrans" cxnId="{98852B22-A5ED-418E-ACA8-EF7516064195}">
      <dgm:prSet/>
      <dgm:spPr/>
      <dgm:t>
        <a:bodyPr/>
        <a:lstStyle/>
        <a:p>
          <a:endParaRPr lang="cs-CZ"/>
        </a:p>
      </dgm:t>
    </dgm:pt>
    <dgm:pt modelId="{549E9F25-6614-4901-B72C-6F186473E49A}">
      <dgm:prSet custT="1"/>
      <dgm:spPr/>
      <dgm:t>
        <a:bodyPr/>
        <a:lstStyle/>
        <a:p>
          <a:pPr rtl="0"/>
          <a:r>
            <a:rPr lang="cs-CZ" sz="2000" dirty="0" smtClean="0"/>
            <a:t>CT</a:t>
          </a:r>
          <a:r>
            <a:rPr lang="cs-CZ" sz="900" dirty="0" smtClean="0"/>
            <a:t>                                                       </a:t>
          </a:r>
          <a:endParaRPr lang="cs-CZ" sz="900" dirty="0"/>
        </a:p>
      </dgm:t>
    </dgm:pt>
    <dgm:pt modelId="{BFFA6BE8-09FC-4935-933C-027E5FA63BDC}" type="parTrans" cxnId="{427D08AB-8C03-49BF-AC62-653A3DCE905F}">
      <dgm:prSet/>
      <dgm:spPr/>
      <dgm:t>
        <a:bodyPr/>
        <a:lstStyle/>
        <a:p>
          <a:endParaRPr lang="cs-CZ"/>
        </a:p>
      </dgm:t>
    </dgm:pt>
    <dgm:pt modelId="{15FE8FC6-6855-4F5A-9718-8DE91A621A56}" type="sibTrans" cxnId="{427D08AB-8C03-49BF-AC62-653A3DCE905F}">
      <dgm:prSet/>
      <dgm:spPr/>
      <dgm:t>
        <a:bodyPr/>
        <a:lstStyle/>
        <a:p>
          <a:endParaRPr lang="cs-CZ"/>
        </a:p>
      </dgm:t>
    </dgm:pt>
    <dgm:pt modelId="{D5EF6267-C34D-4EA8-8CF9-1067350CE60C}">
      <dgm:prSet custT="1"/>
      <dgm:spPr/>
      <dgm:t>
        <a:bodyPr/>
        <a:lstStyle/>
        <a:p>
          <a:pPr algn="l" rtl="0"/>
          <a:r>
            <a:rPr lang="cs-CZ" sz="2000" u="sng" dirty="0" smtClean="0"/>
            <a:t>dle nálezu</a:t>
          </a:r>
          <a:r>
            <a:rPr lang="cs-CZ" sz="2000" u="none" dirty="0" smtClean="0"/>
            <a:t> </a:t>
          </a:r>
          <a:r>
            <a:rPr lang="cs-CZ" sz="2000" dirty="0" smtClean="0"/>
            <a:t>( poranění </a:t>
          </a:r>
          <a:r>
            <a:rPr lang="cs-CZ" sz="2000" dirty="0" err="1" smtClean="0"/>
            <a:t>parenchynchymových</a:t>
          </a:r>
          <a:r>
            <a:rPr lang="cs-CZ" sz="2000" dirty="0" smtClean="0"/>
            <a:t> orgánů, </a:t>
          </a:r>
          <a:r>
            <a:rPr lang="cs-CZ" sz="2000" dirty="0" err="1" smtClean="0"/>
            <a:t>hemoperitoneum</a:t>
          </a:r>
          <a:r>
            <a:rPr lang="cs-CZ" sz="2000" dirty="0" smtClean="0"/>
            <a:t> )-&gt; PDCL/zevní fixace</a:t>
          </a:r>
          <a:endParaRPr lang="cs-CZ" sz="900" dirty="0"/>
        </a:p>
      </dgm:t>
    </dgm:pt>
    <dgm:pt modelId="{2F157CDE-6F8F-46F4-B79C-FFC169178A04}" type="parTrans" cxnId="{DE6D4B75-6EAA-49FB-A707-5D912864C9CF}">
      <dgm:prSet/>
      <dgm:spPr/>
      <dgm:t>
        <a:bodyPr/>
        <a:lstStyle/>
        <a:p>
          <a:endParaRPr lang="cs-CZ"/>
        </a:p>
      </dgm:t>
    </dgm:pt>
    <dgm:pt modelId="{E4C711BC-FD23-4873-8A5F-865D58967A7F}" type="sibTrans" cxnId="{DE6D4B75-6EAA-49FB-A707-5D912864C9CF}">
      <dgm:prSet/>
      <dgm:spPr/>
      <dgm:t>
        <a:bodyPr/>
        <a:lstStyle/>
        <a:p>
          <a:endParaRPr lang="cs-CZ"/>
        </a:p>
      </dgm:t>
    </dgm:pt>
    <dgm:pt modelId="{0DCF1D36-5D1C-45E0-B3A7-08F093AA77B8}">
      <dgm:prSet custT="1"/>
      <dgm:spPr/>
      <dgm:t>
        <a:bodyPr/>
        <a:lstStyle/>
        <a:p>
          <a:pPr rtl="0"/>
          <a:r>
            <a:rPr lang="cs-CZ" sz="2000" dirty="0" smtClean="0"/>
            <a:t>bez reakce</a:t>
          </a:r>
          <a:endParaRPr lang="cs-CZ" sz="2000" dirty="0"/>
        </a:p>
      </dgm:t>
    </dgm:pt>
    <dgm:pt modelId="{8EB09F66-CFFF-490D-B34B-2393D2C546A8}" type="parTrans" cxnId="{4BD5AB06-62CE-4A3E-AD02-C25E11E2F372}">
      <dgm:prSet/>
      <dgm:spPr/>
      <dgm:t>
        <a:bodyPr/>
        <a:lstStyle/>
        <a:p>
          <a:endParaRPr lang="cs-CZ"/>
        </a:p>
      </dgm:t>
    </dgm:pt>
    <dgm:pt modelId="{AAE28920-0C06-484B-B658-DAB4B81E5A07}" type="sibTrans" cxnId="{4BD5AB06-62CE-4A3E-AD02-C25E11E2F372}">
      <dgm:prSet/>
      <dgm:spPr/>
      <dgm:t>
        <a:bodyPr/>
        <a:lstStyle/>
        <a:p>
          <a:endParaRPr lang="cs-CZ"/>
        </a:p>
      </dgm:t>
    </dgm:pt>
    <dgm:pt modelId="{5E6F875F-A879-477B-8F6D-4E18EA5505BD}">
      <dgm:prSet custT="1"/>
      <dgm:spPr/>
      <dgm:t>
        <a:bodyPr/>
        <a:lstStyle/>
        <a:p>
          <a:pPr rtl="0"/>
          <a:r>
            <a:rPr lang="cs-CZ" sz="2000" dirty="0" smtClean="0"/>
            <a:t>PDCL/ zevní fixace</a:t>
          </a:r>
          <a:endParaRPr lang="cs-CZ" sz="2000" dirty="0"/>
        </a:p>
      </dgm:t>
    </dgm:pt>
    <dgm:pt modelId="{C6765F9A-BC34-40F8-B327-53EE955D095A}" type="parTrans" cxnId="{4F025302-0B8C-454C-8483-F388F76A7FC4}">
      <dgm:prSet/>
      <dgm:spPr/>
      <dgm:t>
        <a:bodyPr/>
        <a:lstStyle/>
        <a:p>
          <a:endParaRPr lang="cs-CZ"/>
        </a:p>
      </dgm:t>
    </dgm:pt>
    <dgm:pt modelId="{BE52C9A7-F8BD-497B-864D-AC4795AEC1C2}" type="sibTrans" cxnId="{4F025302-0B8C-454C-8483-F388F76A7FC4}">
      <dgm:prSet/>
      <dgm:spPr/>
      <dgm:t>
        <a:bodyPr/>
        <a:lstStyle/>
        <a:p>
          <a:endParaRPr lang="cs-CZ"/>
        </a:p>
      </dgm:t>
    </dgm:pt>
    <dgm:pt modelId="{6ABAD4DB-5FE5-4E31-8351-D89D41DAD304}">
      <dgm:prSet custT="1"/>
      <dgm:spPr/>
      <dgm:t>
        <a:bodyPr/>
        <a:lstStyle/>
        <a:p>
          <a:pPr rtl="0"/>
          <a:r>
            <a:rPr lang="cs-CZ" sz="2000" dirty="0" smtClean="0"/>
            <a:t>          CT/OS     v 2.době     </a:t>
          </a:r>
          <a:endParaRPr lang="cs-CZ" sz="2000" dirty="0"/>
        </a:p>
      </dgm:t>
    </dgm:pt>
    <dgm:pt modelId="{A79D9AD8-E3C5-4C4D-A496-81B157A04771}" type="parTrans" cxnId="{A9845727-1549-4F3E-BA71-63193E3EDF43}">
      <dgm:prSet/>
      <dgm:spPr/>
      <dgm:t>
        <a:bodyPr/>
        <a:lstStyle/>
        <a:p>
          <a:endParaRPr lang="cs-CZ"/>
        </a:p>
      </dgm:t>
    </dgm:pt>
    <dgm:pt modelId="{815FE9AE-4DB1-477C-8176-083636B48BA4}" type="sibTrans" cxnId="{A9845727-1549-4F3E-BA71-63193E3EDF43}">
      <dgm:prSet/>
      <dgm:spPr/>
      <dgm:t>
        <a:bodyPr/>
        <a:lstStyle/>
        <a:p>
          <a:endParaRPr lang="cs-CZ"/>
        </a:p>
      </dgm:t>
    </dgm:pt>
    <dgm:pt modelId="{26888071-3CF6-4F2A-B7DA-F6095CA31429}" type="pres">
      <dgm:prSet presAssocID="{6CB1C94F-4B62-4F06-998B-CF004B458F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EECAADC-9F3C-4D43-A331-04FCD5B24328}" type="pres">
      <dgm:prSet presAssocID="{520D3059-3079-4AE5-86CC-0D149A66E94F}" presName="hierRoot1" presStyleCnt="0"/>
      <dgm:spPr/>
    </dgm:pt>
    <dgm:pt modelId="{367DEAFF-F04B-4F08-9FD0-257D1DFEAFAF}" type="pres">
      <dgm:prSet presAssocID="{520D3059-3079-4AE5-86CC-0D149A66E94F}" presName="composite" presStyleCnt="0"/>
      <dgm:spPr/>
    </dgm:pt>
    <dgm:pt modelId="{34396BF1-8437-4106-8896-B87ADE1151CC}" type="pres">
      <dgm:prSet presAssocID="{520D3059-3079-4AE5-86CC-0D149A66E94F}" presName="background" presStyleLbl="node0" presStyleIdx="0" presStyleCnt="1"/>
      <dgm:spPr/>
    </dgm:pt>
    <dgm:pt modelId="{18F34E20-3788-4651-AD3B-5488488C2E08}" type="pres">
      <dgm:prSet presAssocID="{520D3059-3079-4AE5-86CC-0D149A66E94F}" presName="text" presStyleLbl="fgAcc0" presStyleIdx="0" presStyleCnt="1" custScaleX="507116" custScaleY="1003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B4D1DC-A5B8-4EF6-80A4-4F063C78BD14}" type="pres">
      <dgm:prSet presAssocID="{520D3059-3079-4AE5-86CC-0D149A66E94F}" presName="hierChild2" presStyleCnt="0"/>
      <dgm:spPr/>
    </dgm:pt>
    <dgm:pt modelId="{848A8934-D493-4848-BCC1-C305AD615F0A}" type="pres">
      <dgm:prSet presAssocID="{8EB09F66-CFFF-490D-B34B-2393D2C546A8}" presName="Name10" presStyleLbl="parChTrans1D2" presStyleIdx="0" presStyleCnt="2"/>
      <dgm:spPr/>
      <dgm:t>
        <a:bodyPr/>
        <a:lstStyle/>
        <a:p>
          <a:endParaRPr lang="cs-CZ"/>
        </a:p>
      </dgm:t>
    </dgm:pt>
    <dgm:pt modelId="{8FE43FC5-7928-4A1D-882E-DB6ACA696CD7}" type="pres">
      <dgm:prSet presAssocID="{0DCF1D36-5D1C-45E0-B3A7-08F093AA77B8}" presName="hierRoot2" presStyleCnt="0"/>
      <dgm:spPr/>
    </dgm:pt>
    <dgm:pt modelId="{DC0B3471-2AA5-401E-AE0B-6C7A7AF12086}" type="pres">
      <dgm:prSet presAssocID="{0DCF1D36-5D1C-45E0-B3A7-08F093AA77B8}" presName="composite2" presStyleCnt="0"/>
      <dgm:spPr/>
    </dgm:pt>
    <dgm:pt modelId="{8EA50022-AAB1-4F18-B0E4-36D7B2BD9FD2}" type="pres">
      <dgm:prSet presAssocID="{0DCF1D36-5D1C-45E0-B3A7-08F093AA77B8}" presName="background2" presStyleLbl="node2" presStyleIdx="0" presStyleCnt="2"/>
      <dgm:spPr/>
    </dgm:pt>
    <dgm:pt modelId="{837703F9-D4AE-4E3B-8B66-532FE8BEC1C6}" type="pres">
      <dgm:prSet presAssocID="{0DCF1D36-5D1C-45E0-B3A7-08F093AA77B8}" presName="text2" presStyleLbl="fgAcc2" presStyleIdx="0" presStyleCnt="2" custScaleX="1468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F81D97E-F506-459E-9863-05D52ED2D331}" type="pres">
      <dgm:prSet presAssocID="{0DCF1D36-5D1C-45E0-B3A7-08F093AA77B8}" presName="hierChild3" presStyleCnt="0"/>
      <dgm:spPr/>
    </dgm:pt>
    <dgm:pt modelId="{90A026C7-287B-446D-A849-1F11428B0DA0}" type="pres">
      <dgm:prSet presAssocID="{C6765F9A-BC34-40F8-B327-53EE955D095A}" presName="Name17" presStyleLbl="parChTrans1D3" presStyleIdx="0" presStyleCnt="2"/>
      <dgm:spPr/>
      <dgm:t>
        <a:bodyPr/>
        <a:lstStyle/>
        <a:p>
          <a:endParaRPr lang="cs-CZ"/>
        </a:p>
      </dgm:t>
    </dgm:pt>
    <dgm:pt modelId="{FE046A4C-86E0-4389-9404-16935951CF9E}" type="pres">
      <dgm:prSet presAssocID="{5E6F875F-A879-477B-8F6D-4E18EA5505BD}" presName="hierRoot3" presStyleCnt="0"/>
      <dgm:spPr/>
    </dgm:pt>
    <dgm:pt modelId="{918FE255-5416-483C-8C5F-48F1D3B5100F}" type="pres">
      <dgm:prSet presAssocID="{5E6F875F-A879-477B-8F6D-4E18EA5505BD}" presName="composite3" presStyleCnt="0"/>
      <dgm:spPr/>
    </dgm:pt>
    <dgm:pt modelId="{192F06D5-9F8F-43D3-9877-B8243E0D423F}" type="pres">
      <dgm:prSet presAssocID="{5E6F875F-A879-477B-8F6D-4E18EA5505BD}" presName="background3" presStyleLbl="node3" presStyleIdx="0" presStyleCnt="2"/>
      <dgm:spPr/>
    </dgm:pt>
    <dgm:pt modelId="{14123A9D-BAE1-41AC-8DFB-2543A9C3B9A5}" type="pres">
      <dgm:prSet presAssocID="{5E6F875F-A879-477B-8F6D-4E18EA5505BD}" presName="text3" presStyleLbl="fgAcc3" presStyleIdx="0" presStyleCnt="2" custScaleX="25884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469209-4B29-4472-B15B-FF9024DDA835}" type="pres">
      <dgm:prSet presAssocID="{5E6F875F-A879-477B-8F6D-4E18EA5505BD}" presName="hierChild4" presStyleCnt="0"/>
      <dgm:spPr/>
    </dgm:pt>
    <dgm:pt modelId="{D1FA96BE-66D5-488E-953F-56E2B36D41A3}" type="pres">
      <dgm:prSet presAssocID="{A79D9AD8-E3C5-4C4D-A496-81B157A04771}" presName="Name23" presStyleLbl="parChTrans1D4" presStyleIdx="0" presStyleCnt="2"/>
      <dgm:spPr/>
      <dgm:t>
        <a:bodyPr/>
        <a:lstStyle/>
        <a:p>
          <a:endParaRPr lang="cs-CZ"/>
        </a:p>
      </dgm:t>
    </dgm:pt>
    <dgm:pt modelId="{41D91325-51E0-4A82-81CE-BB22ABEC32A2}" type="pres">
      <dgm:prSet presAssocID="{6ABAD4DB-5FE5-4E31-8351-D89D41DAD304}" presName="hierRoot4" presStyleCnt="0"/>
      <dgm:spPr/>
    </dgm:pt>
    <dgm:pt modelId="{6A828FF0-A876-45E5-A322-FD89CE672FF9}" type="pres">
      <dgm:prSet presAssocID="{6ABAD4DB-5FE5-4E31-8351-D89D41DAD304}" presName="composite4" presStyleCnt="0"/>
      <dgm:spPr/>
    </dgm:pt>
    <dgm:pt modelId="{35E1C15F-097C-44AF-9A73-2751059430BE}" type="pres">
      <dgm:prSet presAssocID="{6ABAD4DB-5FE5-4E31-8351-D89D41DAD304}" presName="background4" presStyleLbl="node4" presStyleIdx="0" presStyleCnt="2"/>
      <dgm:spPr/>
    </dgm:pt>
    <dgm:pt modelId="{3D6AD48F-8F77-4369-B82C-FE88B9EA26E4}" type="pres">
      <dgm:prSet presAssocID="{6ABAD4DB-5FE5-4E31-8351-D89D41DAD304}" presName="text4" presStyleLbl="fgAcc4" presStyleIdx="0" presStyleCnt="2" custScaleX="122223" custScaleY="113647" custLinFactNeighborX="-35372" custLinFactNeighborY="1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97B6E5-1BBA-4D9E-8F8F-889ADC720A6C}" type="pres">
      <dgm:prSet presAssocID="{6ABAD4DB-5FE5-4E31-8351-D89D41DAD304}" presName="hierChild5" presStyleCnt="0"/>
      <dgm:spPr/>
    </dgm:pt>
    <dgm:pt modelId="{0322D95D-8C13-46FF-9775-2580BAF7A354}" type="pres">
      <dgm:prSet presAssocID="{8889A4D8-7F09-43C2-A68E-FDEB9EDDB243}" presName="Name10" presStyleLbl="parChTrans1D2" presStyleIdx="1" presStyleCnt="2"/>
      <dgm:spPr/>
      <dgm:t>
        <a:bodyPr/>
        <a:lstStyle/>
        <a:p>
          <a:endParaRPr lang="cs-CZ"/>
        </a:p>
      </dgm:t>
    </dgm:pt>
    <dgm:pt modelId="{BB794A6F-82DC-445F-9DC0-CDD33E3DA8A8}" type="pres">
      <dgm:prSet presAssocID="{08C489D2-6763-4FEA-96BD-5BCA82EE0E91}" presName="hierRoot2" presStyleCnt="0"/>
      <dgm:spPr/>
    </dgm:pt>
    <dgm:pt modelId="{83347BBD-8E56-4901-A34E-2757200649E5}" type="pres">
      <dgm:prSet presAssocID="{08C489D2-6763-4FEA-96BD-5BCA82EE0E91}" presName="composite2" presStyleCnt="0"/>
      <dgm:spPr/>
    </dgm:pt>
    <dgm:pt modelId="{C244E86C-4992-4C61-8AC7-67707C8A1661}" type="pres">
      <dgm:prSet presAssocID="{08C489D2-6763-4FEA-96BD-5BCA82EE0E91}" presName="background2" presStyleLbl="node2" presStyleIdx="1" presStyleCnt="2"/>
      <dgm:spPr/>
    </dgm:pt>
    <dgm:pt modelId="{8A3262D0-D5C6-48F6-BBE4-3FDB69633C7C}" type="pres">
      <dgm:prSet presAssocID="{08C489D2-6763-4FEA-96BD-5BCA82EE0E91}" presName="text2" presStyleLbl="fgAcc2" presStyleIdx="1" presStyleCnt="2" custScaleX="17873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E911B2A-D2D2-4564-A4AA-174EA7135588}" type="pres">
      <dgm:prSet presAssocID="{08C489D2-6763-4FEA-96BD-5BCA82EE0E91}" presName="hierChild3" presStyleCnt="0"/>
      <dgm:spPr/>
    </dgm:pt>
    <dgm:pt modelId="{73F9507A-1406-4D0E-A47A-B337DAFE1B78}" type="pres">
      <dgm:prSet presAssocID="{BFFA6BE8-09FC-4935-933C-027E5FA63BDC}" presName="Name17" presStyleLbl="parChTrans1D3" presStyleIdx="1" presStyleCnt="2"/>
      <dgm:spPr/>
      <dgm:t>
        <a:bodyPr/>
        <a:lstStyle/>
        <a:p>
          <a:endParaRPr lang="cs-CZ"/>
        </a:p>
      </dgm:t>
    </dgm:pt>
    <dgm:pt modelId="{DCC4CF4B-1715-4676-BD55-3D63F1BEBE60}" type="pres">
      <dgm:prSet presAssocID="{549E9F25-6614-4901-B72C-6F186473E49A}" presName="hierRoot3" presStyleCnt="0"/>
      <dgm:spPr/>
    </dgm:pt>
    <dgm:pt modelId="{80D03127-8BA8-4D99-9070-E0A1571435B4}" type="pres">
      <dgm:prSet presAssocID="{549E9F25-6614-4901-B72C-6F186473E49A}" presName="composite3" presStyleCnt="0"/>
      <dgm:spPr/>
    </dgm:pt>
    <dgm:pt modelId="{99839FD2-6619-4A9D-8EB3-68EAA9FCCB31}" type="pres">
      <dgm:prSet presAssocID="{549E9F25-6614-4901-B72C-6F186473E49A}" presName="background3" presStyleLbl="node3" presStyleIdx="1" presStyleCnt="2"/>
      <dgm:spPr/>
    </dgm:pt>
    <dgm:pt modelId="{3495F66D-9ED8-444B-8B65-B5ABA71A117A}" type="pres">
      <dgm:prSet presAssocID="{549E9F25-6614-4901-B72C-6F186473E49A}" presName="text3" presStyleLbl="fgAcc3" presStyleIdx="1" presStyleCnt="2" custLinFactX="37801" custLinFactNeighborX="100000" custLinFactNeighborY="-24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174D30-5F8E-4AD7-A5F5-2792977247CB}" type="pres">
      <dgm:prSet presAssocID="{549E9F25-6614-4901-B72C-6F186473E49A}" presName="hierChild4" presStyleCnt="0"/>
      <dgm:spPr/>
    </dgm:pt>
    <dgm:pt modelId="{F0AA9575-12EC-4DBB-9ACE-A61FDBDD51FE}" type="pres">
      <dgm:prSet presAssocID="{2F157CDE-6F8F-46F4-B79C-FFC169178A04}" presName="Name23" presStyleLbl="parChTrans1D4" presStyleIdx="1" presStyleCnt="2"/>
      <dgm:spPr/>
      <dgm:t>
        <a:bodyPr/>
        <a:lstStyle/>
        <a:p>
          <a:endParaRPr lang="cs-CZ"/>
        </a:p>
      </dgm:t>
    </dgm:pt>
    <dgm:pt modelId="{5315DB34-6A18-4EEE-9EBB-4DF3B878B4C9}" type="pres">
      <dgm:prSet presAssocID="{D5EF6267-C34D-4EA8-8CF9-1067350CE60C}" presName="hierRoot4" presStyleCnt="0"/>
      <dgm:spPr/>
    </dgm:pt>
    <dgm:pt modelId="{3DFBF744-74BE-42FD-916B-6CB71C3005AE}" type="pres">
      <dgm:prSet presAssocID="{D5EF6267-C34D-4EA8-8CF9-1067350CE60C}" presName="composite4" presStyleCnt="0"/>
      <dgm:spPr/>
    </dgm:pt>
    <dgm:pt modelId="{BDB02DCC-FA20-4C78-80C6-EE7848ABC53D}" type="pres">
      <dgm:prSet presAssocID="{D5EF6267-C34D-4EA8-8CF9-1067350CE60C}" presName="background4" presStyleLbl="node4" presStyleIdx="1" presStyleCnt="2"/>
      <dgm:spPr/>
    </dgm:pt>
    <dgm:pt modelId="{FF523E1F-09EE-4D65-8F78-7AA0C1A922B1}" type="pres">
      <dgm:prSet presAssocID="{D5EF6267-C34D-4EA8-8CF9-1067350CE60C}" presName="text4" presStyleLbl="fgAcc4" presStyleIdx="1" presStyleCnt="2" custScaleX="505050" custScaleY="12103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767495B-C50D-4958-BBB9-E728C473D4ED}" type="pres">
      <dgm:prSet presAssocID="{D5EF6267-C34D-4EA8-8CF9-1067350CE60C}" presName="hierChild5" presStyleCnt="0"/>
      <dgm:spPr/>
    </dgm:pt>
  </dgm:ptLst>
  <dgm:cxnLst>
    <dgm:cxn modelId="{67A45759-7F74-49EC-9CD0-280244037CE8}" type="presOf" srcId="{08C489D2-6763-4FEA-96BD-5BCA82EE0E91}" destId="{8A3262D0-D5C6-48F6-BBE4-3FDB69633C7C}" srcOrd="0" destOrd="0" presId="urn:microsoft.com/office/officeart/2005/8/layout/hierarchy1"/>
    <dgm:cxn modelId="{28CF209E-8307-412B-9082-FA9282C07E2C}" type="presOf" srcId="{A79D9AD8-E3C5-4C4D-A496-81B157A04771}" destId="{D1FA96BE-66D5-488E-953F-56E2B36D41A3}" srcOrd="0" destOrd="0" presId="urn:microsoft.com/office/officeart/2005/8/layout/hierarchy1"/>
    <dgm:cxn modelId="{DE6D4B75-6EAA-49FB-A707-5D912864C9CF}" srcId="{549E9F25-6614-4901-B72C-6F186473E49A}" destId="{D5EF6267-C34D-4EA8-8CF9-1067350CE60C}" srcOrd="0" destOrd="0" parTransId="{2F157CDE-6F8F-46F4-B79C-FFC169178A04}" sibTransId="{E4C711BC-FD23-4873-8A5F-865D58967A7F}"/>
    <dgm:cxn modelId="{869E23C5-01F0-48CB-8A85-2AD006E3F408}" type="presOf" srcId="{6CB1C94F-4B62-4F06-998B-CF004B458F97}" destId="{26888071-3CF6-4F2A-B7DA-F6095CA31429}" srcOrd="0" destOrd="0" presId="urn:microsoft.com/office/officeart/2005/8/layout/hierarchy1"/>
    <dgm:cxn modelId="{043A4648-AAC8-459A-A4DD-2B0CE1131E0C}" type="presOf" srcId="{6ABAD4DB-5FE5-4E31-8351-D89D41DAD304}" destId="{3D6AD48F-8F77-4369-B82C-FE88B9EA26E4}" srcOrd="0" destOrd="0" presId="urn:microsoft.com/office/officeart/2005/8/layout/hierarchy1"/>
    <dgm:cxn modelId="{AB7C7376-E41F-4489-BE91-EBBDFE847959}" srcId="{6CB1C94F-4B62-4F06-998B-CF004B458F97}" destId="{520D3059-3079-4AE5-86CC-0D149A66E94F}" srcOrd="0" destOrd="0" parTransId="{A1FA2C90-2EC3-4811-9C53-830FEA8D221B}" sibTransId="{D4694ED4-21F0-4C88-B68D-B9B5CB5D00A7}"/>
    <dgm:cxn modelId="{98852B22-A5ED-418E-ACA8-EF7516064195}" srcId="{520D3059-3079-4AE5-86CC-0D149A66E94F}" destId="{08C489D2-6763-4FEA-96BD-5BCA82EE0E91}" srcOrd="1" destOrd="0" parTransId="{8889A4D8-7F09-43C2-A68E-FDEB9EDDB243}" sibTransId="{A6E505B8-CEDB-4793-9656-AAFCC2B9CD29}"/>
    <dgm:cxn modelId="{43421E75-FE72-4F87-95CF-42C983312A72}" type="presOf" srcId="{8889A4D8-7F09-43C2-A68E-FDEB9EDDB243}" destId="{0322D95D-8C13-46FF-9775-2580BAF7A354}" srcOrd="0" destOrd="0" presId="urn:microsoft.com/office/officeart/2005/8/layout/hierarchy1"/>
    <dgm:cxn modelId="{FF3E92DB-DD5C-47AB-817F-F389F0AB7636}" type="presOf" srcId="{5E6F875F-A879-477B-8F6D-4E18EA5505BD}" destId="{14123A9D-BAE1-41AC-8DFB-2543A9C3B9A5}" srcOrd="0" destOrd="0" presId="urn:microsoft.com/office/officeart/2005/8/layout/hierarchy1"/>
    <dgm:cxn modelId="{427D08AB-8C03-49BF-AC62-653A3DCE905F}" srcId="{08C489D2-6763-4FEA-96BD-5BCA82EE0E91}" destId="{549E9F25-6614-4901-B72C-6F186473E49A}" srcOrd="0" destOrd="0" parTransId="{BFFA6BE8-09FC-4935-933C-027E5FA63BDC}" sibTransId="{15FE8FC6-6855-4F5A-9718-8DE91A621A56}"/>
    <dgm:cxn modelId="{0B5A45CD-178A-4116-9A00-04A1AF52A33F}" type="presOf" srcId="{520D3059-3079-4AE5-86CC-0D149A66E94F}" destId="{18F34E20-3788-4651-AD3B-5488488C2E08}" srcOrd="0" destOrd="0" presId="urn:microsoft.com/office/officeart/2005/8/layout/hierarchy1"/>
    <dgm:cxn modelId="{5DEF79AC-C72D-4616-87E8-9D2A975CA63E}" type="presOf" srcId="{2F157CDE-6F8F-46F4-B79C-FFC169178A04}" destId="{F0AA9575-12EC-4DBB-9ACE-A61FDBDD51FE}" srcOrd="0" destOrd="0" presId="urn:microsoft.com/office/officeart/2005/8/layout/hierarchy1"/>
    <dgm:cxn modelId="{F2D75144-6E95-42EC-A621-48A34F3B5CD7}" type="presOf" srcId="{D5EF6267-C34D-4EA8-8CF9-1067350CE60C}" destId="{FF523E1F-09EE-4D65-8F78-7AA0C1A922B1}" srcOrd="0" destOrd="0" presId="urn:microsoft.com/office/officeart/2005/8/layout/hierarchy1"/>
    <dgm:cxn modelId="{7841A0E3-7311-433E-BEC3-49B40B5D4F77}" type="presOf" srcId="{0DCF1D36-5D1C-45E0-B3A7-08F093AA77B8}" destId="{837703F9-D4AE-4E3B-8B66-532FE8BEC1C6}" srcOrd="0" destOrd="0" presId="urn:microsoft.com/office/officeart/2005/8/layout/hierarchy1"/>
    <dgm:cxn modelId="{A9845727-1549-4F3E-BA71-63193E3EDF43}" srcId="{5E6F875F-A879-477B-8F6D-4E18EA5505BD}" destId="{6ABAD4DB-5FE5-4E31-8351-D89D41DAD304}" srcOrd="0" destOrd="0" parTransId="{A79D9AD8-E3C5-4C4D-A496-81B157A04771}" sibTransId="{815FE9AE-4DB1-477C-8176-083636B48BA4}"/>
    <dgm:cxn modelId="{257BCDA4-6924-4E3F-8EC1-44BE6B035832}" type="presOf" srcId="{8EB09F66-CFFF-490D-B34B-2393D2C546A8}" destId="{848A8934-D493-4848-BCC1-C305AD615F0A}" srcOrd="0" destOrd="0" presId="urn:microsoft.com/office/officeart/2005/8/layout/hierarchy1"/>
    <dgm:cxn modelId="{DA09292B-61B3-457C-B107-476A8AE8865C}" type="presOf" srcId="{C6765F9A-BC34-40F8-B327-53EE955D095A}" destId="{90A026C7-287B-446D-A849-1F11428B0DA0}" srcOrd="0" destOrd="0" presId="urn:microsoft.com/office/officeart/2005/8/layout/hierarchy1"/>
    <dgm:cxn modelId="{295AA7F6-4F43-406F-BD4E-73B97E0E5283}" type="presOf" srcId="{549E9F25-6614-4901-B72C-6F186473E49A}" destId="{3495F66D-9ED8-444B-8B65-B5ABA71A117A}" srcOrd="0" destOrd="0" presId="urn:microsoft.com/office/officeart/2005/8/layout/hierarchy1"/>
    <dgm:cxn modelId="{4BD5AB06-62CE-4A3E-AD02-C25E11E2F372}" srcId="{520D3059-3079-4AE5-86CC-0D149A66E94F}" destId="{0DCF1D36-5D1C-45E0-B3A7-08F093AA77B8}" srcOrd="0" destOrd="0" parTransId="{8EB09F66-CFFF-490D-B34B-2393D2C546A8}" sibTransId="{AAE28920-0C06-484B-B658-DAB4B81E5A07}"/>
    <dgm:cxn modelId="{4F025302-0B8C-454C-8483-F388F76A7FC4}" srcId="{0DCF1D36-5D1C-45E0-B3A7-08F093AA77B8}" destId="{5E6F875F-A879-477B-8F6D-4E18EA5505BD}" srcOrd="0" destOrd="0" parTransId="{C6765F9A-BC34-40F8-B327-53EE955D095A}" sibTransId="{BE52C9A7-F8BD-497B-864D-AC4795AEC1C2}"/>
    <dgm:cxn modelId="{F95A007A-FFC1-4C67-9932-C0D4113ABB28}" type="presOf" srcId="{BFFA6BE8-09FC-4935-933C-027E5FA63BDC}" destId="{73F9507A-1406-4D0E-A47A-B337DAFE1B78}" srcOrd="0" destOrd="0" presId="urn:microsoft.com/office/officeart/2005/8/layout/hierarchy1"/>
    <dgm:cxn modelId="{E31D0406-2BE2-4EF8-AA17-92D3DAE6E326}" type="presParOf" srcId="{26888071-3CF6-4F2A-B7DA-F6095CA31429}" destId="{EEECAADC-9F3C-4D43-A331-04FCD5B24328}" srcOrd="0" destOrd="0" presId="urn:microsoft.com/office/officeart/2005/8/layout/hierarchy1"/>
    <dgm:cxn modelId="{CDF7BFA3-1BE3-47DC-A0E0-0F536B77C24F}" type="presParOf" srcId="{EEECAADC-9F3C-4D43-A331-04FCD5B24328}" destId="{367DEAFF-F04B-4F08-9FD0-257D1DFEAFAF}" srcOrd="0" destOrd="0" presId="urn:microsoft.com/office/officeart/2005/8/layout/hierarchy1"/>
    <dgm:cxn modelId="{CAB7F03A-ACD0-41AB-9A2E-5FAF3AFA14DD}" type="presParOf" srcId="{367DEAFF-F04B-4F08-9FD0-257D1DFEAFAF}" destId="{34396BF1-8437-4106-8896-B87ADE1151CC}" srcOrd="0" destOrd="0" presId="urn:microsoft.com/office/officeart/2005/8/layout/hierarchy1"/>
    <dgm:cxn modelId="{E1F66AC7-300B-4C09-87C3-A5194027A244}" type="presParOf" srcId="{367DEAFF-F04B-4F08-9FD0-257D1DFEAFAF}" destId="{18F34E20-3788-4651-AD3B-5488488C2E08}" srcOrd="1" destOrd="0" presId="urn:microsoft.com/office/officeart/2005/8/layout/hierarchy1"/>
    <dgm:cxn modelId="{8F560EA7-7FC9-4060-9749-C4E5650AD058}" type="presParOf" srcId="{EEECAADC-9F3C-4D43-A331-04FCD5B24328}" destId="{F2B4D1DC-A5B8-4EF6-80A4-4F063C78BD14}" srcOrd="1" destOrd="0" presId="urn:microsoft.com/office/officeart/2005/8/layout/hierarchy1"/>
    <dgm:cxn modelId="{BB4D91AD-AC6D-43C5-9004-A58C5292DB80}" type="presParOf" srcId="{F2B4D1DC-A5B8-4EF6-80A4-4F063C78BD14}" destId="{848A8934-D493-4848-BCC1-C305AD615F0A}" srcOrd="0" destOrd="0" presId="urn:microsoft.com/office/officeart/2005/8/layout/hierarchy1"/>
    <dgm:cxn modelId="{56B8D212-B2C7-4EB2-AEB3-E7AF45366B74}" type="presParOf" srcId="{F2B4D1DC-A5B8-4EF6-80A4-4F063C78BD14}" destId="{8FE43FC5-7928-4A1D-882E-DB6ACA696CD7}" srcOrd="1" destOrd="0" presId="urn:microsoft.com/office/officeart/2005/8/layout/hierarchy1"/>
    <dgm:cxn modelId="{D9C9A5FD-77E4-47E0-9761-3572CDA52D65}" type="presParOf" srcId="{8FE43FC5-7928-4A1D-882E-DB6ACA696CD7}" destId="{DC0B3471-2AA5-401E-AE0B-6C7A7AF12086}" srcOrd="0" destOrd="0" presId="urn:microsoft.com/office/officeart/2005/8/layout/hierarchy1"/>
    <dgm:cxn modelId="{73418F04-50B9-48FD-AC3F-72470714ACA2}" type="presParOf" srcId="{DC0B3471-2AA5-401E-AE0B-6C7A7AF12086}" destId="{8EA50022-AAB1-4F18-B0E4-36D7B2BD9FD2}" srcOrd="0" destOrd="0" presId="urn:microsoft.com/office/officeart/2005/8/layout/hierarchy1"/>
    <dgm:cxn modelId="{55BFDA7C-AB53-4479-AD85-B26542665BC2}" type="presParOf" srcId="{DC0B3471-2AA5-401E-AE0B-6C7A7AF12086}" destId="{837703F9-D4AE-4E3B-8B66-532FE8BEC1C6}" srcOrd="1" destOrd="0" presId="urn:microsoft.com/office/officeart/2005/8/layout/hierarchy1"/>
    <dgm:cxn modelId="{6A279E14-3F00-4D5C-91E8-C5A1968B48CA}" type="presParOf" srcId="{8FE43FC5-7928-4A1D-882E-DB6ACA696CD7}" destId="{FF81D97E-F506-459E-9863-05D52ED2D331}" srcOrd="1" destOrd="0" presId="urn:microsoft.com/office/officeart/2005/8/layout/hierarchy1"/>
    <dgm:cxn modelId="{EA3CA7DF-3A96-4FCA-B459-BF80A951840C}" type="presParOf" srcId="{FF81D97E-F506-459E-9863-05D52ED2D331}" destId="{90A026C7-287B-446D-A849-1F11428B0DA0}" srcOrd="0" destOrd="0" presId="urn:microsoft.com/office/officeart/2005/8/layout/hierarchy1"/>
    <dgm:cxn modelId="{36C8D594-9EE9-4556-A8F4-1BD126469FBB}" type="presParOf" srcId="{FF81D97E-F506-459E-9863-05D52ED2D331}" destId="{FE046A4C-86E0-4389-9404-16935951CF9E}" srcOrd="1" destOrd="0" presId="urn:microsoft.com/office/officeart/2005/8/layout/hierarchy1"/>
    <dgm:cxn modelId="{76CC9439-CC02-49A0-B098-45DAB30D6D2D}" type="presParOf" srcId="{FE046A4C-86E0-4389-9404-16935951CF9E}" destId="{918FE255-5416-483C-8C5F-48F1D3B5100F}" srcOrd="0" destOrd="0" presId="urn:microsoft.com/office/officeart/2005/8/layout/hierarchy1"/>
    <dgm:cxn modelId="{0CF7707E-D858-458A-9AA9-4E345FD1475E}" type="presParOf" srcId="{918FE255-5416-483C-8C5F-48F1D3B5100F}" destId="{192F06D5-9F8F-43D3-9877-B8243E0D423F}" srcOrd="0" destOrd="0" presId="urn:microsoft.com/office/officeart/2005/8/layout/hierarchy1"/>
    <dgm:cxn modelId="{D83D1657-DBED-4107-A9D4-8B90A32DF8E6}" type="presParOf" srcId="{918FE255-5416-483C-8C5F-48F1D3B5100F}" destId="{14123A9D-BAE1-41AC-8DFB-2543A9C3B9A5}" srcOrd="1" destOrd="0" presId="urn:microsoft.com/office/officeart/2005/8/layout/hierarchy1"/>
    <dgm:cxn modelId="{6AA5D95F-4B84-4887-A0AA-7DC598061D3D}" type="presParOf" srcId="{FE046A4C-86E0-4389-9404-16935951CF9E}" destId="{7D469209-4B29-4472-B15B-FF9024DDA835}" srcOrd="1" destOrd="0" presId="urn:microsoft.com/office/officeart/2005/8/layout/hierarchy1"/>
    <dgm:cxn modelId="{F8BE682C-82C2-4AC4-8193-08EDBB887EEF}" type="presParOf" srcId="{7D469209-4B29-4472-B15B-FF9024DDA835}" destId="{D1FA96BE-66D5-488E-953F-56E2B36D41A3}" srcOrd="0" destOrd="0" presId="urn:microsoft.com/office/officeart/2005/8/layout/hierarchy1"/>
    <dgm:cxn modelId="{11DCCBC0-57EA-43FE-B314-AACE19634D98}" type="presParOf" srcId="{7D469209-4B29-4472-B15B-FF9024DDA835}" destId="{41D91325-51E0-4A82-81CE-BB22ABEC32A2}" srcOrd="1" destOrd="0" presId="urn:microsoft.com/office/officeart/2005/8/layout/hierarchy1"/>
    <dgm:cxn modelId="{74B10A80-A03D-448A-9EDA-3D54FB50622A}" type="presParOf" srcId="{41D91325-51E0-4A82-81CE-BB22ABEC32A2}" destId="{6A828FF0-A876-45E5-A322-FD89CE672FF9}" srcOrd="0" destOrd="0" presId="urn:microsoft.com/office/officeart/2005/8/layout/hierarchy1"/>
    <dgm:cxn modelId="{12C1C365-0106-49E8-A45A-FAF62AEE9B79}" type="presParOf" srcId="{6A828FF0-A876-45E5-A322-FD89CE672FF9}" destId="{35E1C15F-097C-44AF-9A73-2751059430BE}" srcOrd="0" destOrd="0" presId="urn:microsoft.com/office/officeart/2005/8/layout/hierarchy1"/>
    <dgm:cxn modelId="{F2E512C9-7476-4730-BF18-E0FC8E926367}" type="presParOf" srcId="{6A828FF0-A876-45E5-A322-FD89CE672FF9}" destId="{3D6AD48F-8F77-4369-B82C-FE88B9EA26E4}" srcOrd="1" destOrd="0" presId="urn:microsoft.com/office/officeart/2005/8/layout/hierarchy1"/>
    <dgm:cxn modelId="{0BDFC33A-64BF-4A90-86AB-53E9112E7449}" type="presParOf" srcId="{41D91325-51E0-4A82-81CE-BB22ABEC32A2}" destId="{D197B6E5-1BBA-4D9E-8F8F-889ADC720A6C}" srcOrd="1" destOrd="0" presId="urn:microsoft.com/office/officeart/2005/8/layout/hierarchy1"/>
    <dgm:cxn modelId="{CD4CC0AB-7CCC-40C8-BEA2-B2FFF16CDF49}" type="presParOf" srcId="{F2B4D1DC-A5B8-4EF6-80A4-4F063C78BD14}" destId="{0322D95D-8C13-46FF-9775-2580BAF7A354}" srcOrd="2" destOrd="0" presId="urn:microsoft.com/office/officeart/2005/8/layout/hierarchy1"/>
    <dgm:cxn modelId="{4FAF8249-B279-4D0D-8820-FFC31C6CACDE}" type="presParOf" srcId="{F2B4D1DC-A5B8-4EF6-80A4-4F063C78BD14}" destId="{BB794A6F-82DC-445F-9DC0-CDD33E3DA8A8}" srcOrd="3" destOrd="0" presId="urn:microsoft.com/office/officeart/2005/8/layout/hierarchy1"/>
    <dgm:cxn modelId="{5CBB4E02-B7D9-48A4-88A5-84E377CB71B0}" type="presParOf" srcId="{BB794A6F-82DC-445F-9DC0-CDD33E3DA8A8}" destId="{83347BBD-8E56-4901-A34E-2757200649E5}" srcOrd="0" destOrd="0" presId="urn:microsoft.com/office/officeart/2005/8/layout/hierarchy1"/>
    <dgm:cxn modelId="{E5F8E48E-FC44-4695-8E68-08ADFC8F5D42}" type="presParOf" srcId="{83347BBD-8E56-4901-A34E-2757200649E5}" destId="{C244E86C-4992-4C61-8AC7-67707C8A1661}" srcOrd="0" destOrd="0" presId="urn:microsoft.com/office/officeart/2005/8/layout/hierarchy1"/>
    <dgm:cxn modelId="{A825F5E6-1B68-4C84-8E95-2D139CD4CD5E}" type="presParOf" srcId="{83347BBD-8E56-4901-A34E-2757200649E5}" destId="{8A3262D0-D5C6-48F6-BBE4-3FDB69633C7C}" srcOrd="1" destOrd="0" presId="urn:microsoft.com/office/officeart/2005/8/layout/hierarchy1"/>
    <dgm:cxn modelId="{123B8141-DF62-45C9-B5CB-EA4B13603B9A}" type="presParOf" srcId="{BB794A6F-82DC-445F-9DC0-CDD33E3DA8A8}" destId="{CE911B2A-D2D2-4564-A4AA-174EA7135588}" srcOrd="1" destOrd="0" presId="urn:microsoft.com/office/officeart/2005/8/layout/hierarchy1"/>
    <dgm:cxn modelId="{9429B7A0-12E6-48FD-8DBF-F6218F04EB08}" type="presParOf" srcId="{CE911B2A-D2D2-4564-A4AA-174EA7135588}" destId="{73F9507A-1406-4D0E-A47A-B337DAFE1B78}" srcOrd="0" destOrd="0" presId="urn:microsoft.com/office/officeart/2005/8/layout/hierarchy1"/>
    <dgm:cxn modelId="{BB505154-05C7-4602-A8C5-05253D400477}" type="presParOf" srcId="{CE911B2A-D2D2-4564-A4AA-174EA7135588}" destId="{DCC4CF4B-1715-4676-BD55-3D63F1BEBE60}" srcOrd="1" destOrd="0" presId="urn:microsoft.com/office/officeart/2005/8/layout/hierarchy1"/>
    <dgm:cxn modelId="{B8452CD6-F930-436F-ADEC-380588B926F3}" type="presParOf" srcId="{DCC4CF4B-1715-4676-BD55-3D63F1BEBE60}" destId="{80D03127-8BA8-4D99-9070-E0A1571435B4}" srcOrd="0" destOrd="0" presId="urn:microsoft.com/office/officeart/2005/8/layout/hierarchy1"/>
    <dgm:cxn modelId="{8463C53C-EF01-4D25-84DA-EC44371793AA}" type="presParOf" srcId="{80D03127-8BA8-4D99-9070-E0A1571435B4}" destId="{99839FD2-6619-4A9D-8EB3-68EAA9FCCB31}" srcOrd="0" destOrd="0" presId="urn:microsoft.com/office/officeart/2005/8/layout/hierarchy1"/>
    <dgm:cxn modelId="{4B2E4364-60F7-4E80-962F-126A6A794C46}" type="presParOf" srcId="{80D03127-8BA8-4D99-9070-E0A1571435B4}" destId="{3495F66D-9ED8-444B-8B65-B5ABA71A117A}" srcOrd="1" destOrd="0" presId="urn:microsoft.com/office/officeart/2005/8/layout/hierarchy1"/>
    <dgm:cxn modelId="{D014A144-C2B1-4CD8-9010-328A0599B017}" type="presParOf" srcId="{DCC4CF4B-1715-4676-BD55-3D63F1BEBE60}" destId="{E0174D30-5F8E-4AD7-A5F5-2792977247CB}" srcOrd="1" destOrd="0" presId="urn:microsoft.com/office/officeart/2005/8/layout/hierarchy1"/>
    <dgm:cxn modelId="{CFA7EB72-5256-427F-B314-A38B79D91E6D}" type="presParOf" srcId="{E0174D30-5F8E-4AD7-A5F5-2792977247CB}" destId="{F0AA9575-12EC-4DBB-9ACE-A61FDBDD51FE}" srcOrd="0" destOrd="0" presId="urn:microsoft.com/office/officeart/2005/8/layout/hierarchy1"/>
    <dgm:cxn modelId="{DFB2016B-35F3-424B-9745-C4067BC69CA5}" type="presParOf" srcId="{E0174D30-5F8E-4AD7-A5F5-2792977247CB}" destId="{5315DB34-6A18-4EEE-9EBB-4DF3B878B4C9}" srcOrd="1" destOrd="0" presId="urn:microsoft.com/office/officeart/2005/8/layout/hierarchy1"/>
    <dgm:cxn modelId="{F63115F5-36DB-4A7E-9730-9F450034B3FE}" type="presParOf" srcId="{5315DB34-6A18-4EEE-9EBB-4DF3B878B4C9}" destId="{3DFBF744-74BE-42FD-916B-6CB71C3005AE}" srcOrd="0" destOrd="0" presId="urn:microsoft.com/office/officeart/2005/8/layout/hierarchy1"/>
    <dgm:cxn modelId="{5CA1D316-8D60-4480-8235-D0B23E441896}" type="presParOf" srcId="{3DFBF744-74BE-42FD-916B-6CB71C3005AE}" destId="{BDB02DCC-FA20-4C78-80C6-EE7848ABC53D}" srcOrd="0" destOrd="0" presId="urn:microsoft.com/office/officeart/2005/8/layout/hierarchy1"/>
    <dgm:cxn modelId="{3A850B31-2C5B-4C9B-9763-E7FE91E8D922}" type="presParOf" srcId="{3DFBF744-74BE-42FD-916B-6CB71C3005AE}" destId="{FF523E1F-09EE-4D65-8F78-7AA0C1A922B1}" srcOrd="1" destOrd="0" presId="urn:microsoft.com/office/officeart/2005/8/layout/hierarchy1"/>
    <dgm:cxn modelId="{2077085E-8A1D-467A-B513-0EFD7D522843}" type="presParOf" srcId="{5315DB34-6A18-4EEE-9EBB-4DF3B878B4C9}" destId="{2767495B-C50D-4958-BBB9-E728C473D4ED}" srcOrd="1" destOrd="0" presId="urn:microsoft.com/office/officeart/2005/8/layout/hierarchy1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A9575-12EC-4DBB-9ACE-A61FDBDD51FE}">
      <dsp:nvSpPr>
        <dsp:cNvPr id="0" name=""/>
        <dsp:cNvSpPr/>
      </dsp:nvSpPr>
      <dsp:spPr>
        <a:xfrm>
          <a:off x="5252447" y="2988168"/>
          <a:ext cx="1554884" cy="345961"/>
        </a:xfrm>
        <a:custGeom>
          <a:avLst/>
          <a:gdLst/>
          <a:ahLst/>
          <a:cxnLst/>
          <a:rect l="0" t="0" r="0" b="0"/>
          <a:pathLst>
            <a:path>
              <a:moveTo>
                <a:pt x="1554884" y="0"/>
              </a:moveTo>
              <a:lnTo>
                <a:pt x="1554884" y="241431"/>
              </a:lnTo>
              <a:lnTo>
                <a:pt x="0" y="241431"/>
              </a:lnTo>
              <a:lnTo>
                <a:pt x="0" y="345961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507A-1406-4D0E-A47A-B337DAFE1B78}">
      <dsp:nvSpPr>
        <dsp:cNvPr id="0" name=""/>
        <dsp:cNvSpPr/>
      </dsp:nvSpPr>
      <dsp:spPr>
        <a:xfrm>
          <a:off x="5252447" y="1961297"/>
          <a:ext cx="1554884" cy="31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35"/>
              </a:lnTo>
              <a:lnTo>
                <a:pt x="1554884" y="205835"/>
              </a:lnTo>
              <a:lnTo>
                <a:pt x="1554884" y="310365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2D95D-8C13-46FF-9775-2580BAF7A354}">
      <dsp:nvSpPr>
        <dsp:cNvPr id="0" name=""/>
        <dsp:cNvSpPr/>
      </dsp:nvSpPr>
      <dsp:spPr>
        <a:xfrm>
          <a:off x="3447444" y="916628"/>
          <a:ext cx="1805003" cy="32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3"/>
              </a:lnTo>
              <a:lnTo>
                <a:pt x="1805003" y="223633"/>
              </a:lnTo>
              <a:lnTo>
                <a:pt x="1805003" y="32816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A96BE-66D5-488E-953F-56E2B36D41A3}">
      <dsp:nvSpPr>
        <dsp:cNvPr id="0" name=""/>
        <dsp:cNvSpPr/>
      </dsp:nvSpPr>
      <dsp:spPr>
        <a:xfrm>
          <a:off x="1063646" y="3005966"/>
          <a:ext cx="399121" cy="328299"/>
        </a:xfrm>
        <a:custGeom>
          <a:avLst/>
          <a:gdLst/>
          <a:ahLst/>
          <a:cxnLst/>
          <a:rect l="0" t="0" r="0" b="0"/>
          <a:pathLst>
            <a:path>
              <a:moveTo>
                <a:pt x="399121" y="0"/>
              </a:moveTo>
              <a:lnTo>
                <a:pt x="399121" y="223769"/>
              </a:lnTo>
              <a:lnTo>
                <a:pt x="0" y="223769"/>
              </a:lnTo>
              <a:lnTo>
                <a:pt x="0" y="328299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026C7-287B-446D-A849-1F11428B0DA0}">
      <dsp:nvSpPr>
        <dsp:cNvPr id="0" name=""/>
        <dsp:cNvSpPr/>
      </dsp:nvSpPr>
      <dsp:spPr>
        <a:xfrm>
          <a:off x="1417048" y="1961297"/>
          <a:ext cx="91440" cy="32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163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A8934-D493-4848-BCC1-C305AD615F0A}">
      <dsp:nvSpPr>
        <dsp:cNvPr id="0" name=""/>
        <dsp:cNvSpPr/>
      </dsp:nvSpPr>
      <dsp:spPr>
        <a:xfrm>
          <a:off x="1462768" y="916628"/>
          <a:ext cx="1984676" cy="328163"/>
        </a:xfrm>
        <a:custGeom>
          <a:avLst/>
          <a:gdLst/>
          <a:ahLst/>
          <a:cxnLst/>
          <a:rect l="0" t="0" r="0" b="0"/>
          <a:pathLst>
            <a:path>
              <a:moveTo>
                <a:pt x="1984676" y="0"/>
              </a:moveTo>
              <a:lnTo>
                <a:pt x="1984676" y="223633"/>
              </a:lnTo>
              <a:lnTo>
                <a:pt x="0" y="223633"/>
              </a:lnTo>
              <a:lnTo>
                <a:pt x="0" y="32816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96BF1-8437-4106-8896-B87ADE1151CC}">
      <dsp:nvSpPr>
        <dsp:cNvPr id="0" name=""/>
        <dsp:cNvSpPr/>
      </dsp:nvSpPr>
      <dsp:spPr>
        <a:xfrm>
          <a:off x="586409" y="197378"/>
          <a:ext cx="5722070" cy="719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34E20-3788-4651-AD3B-5488488C2E08}">
      <dsp:nvSpPr>
        <dsp:cNvPr id="0" name=""/>
        <dsp:cNvSpPr/>
      </dsp:nvSpPr>
      <dsp:spPr>
        <a:xfrm>
          <a:off x="711782" y="316482"/>
          <a:ext cx="5722070" cy="719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u="sng" kern="1200" dirty="0" smtClean="0"/>
            <a:t>naložení pánevního pásu + </a:t>
          </a:r>
          <a:r>
            <a:rPr lang="cs-CZ" sz="2000" u="sng" kern="1200" dirty="0" err="1" smtClean="0"/>
            <a:t>volumoterapie</a:t>
          </a:r>
          <a:r>
            <a:rPr lang="cs-CZ" sz="2000" u="sng" kern="1200" dirty="0" smtClean="0"/>
            <a:t> + FAST</a:t>
          </a:r>
          <a:endParaRPr lang="cs-CZ" sz="2000" kern="1200" dirty="0"/>
        </a:p>
      </dsp:txBody>
      <dsp:txXfrm>
        <a:off x="732848" y="337548"/>
        <a:ext cx="5679938" cy="677117"/>
      </dsp:txXfrm>
    </dsp:sp>
    <dsp:sp modelId="{8EA50022-AAB1-4F18-B0E4-36D7B2BD9FD2}">
      <dsp:nvSpPr>
        <dsp:cNvPr id="0" name=""/>
        <dsp:cNvSpPr/>
      </dsp:nvSpPr>
      <dsp:spPr>
        <a:xfrm>
          <a:off x="634058" y="1244791"/>
          <a:ext cx="1657418" cy="716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703F9-D4AE-4E3B-8B66-532FE8BEC1C6}">
      <dsp:nvSpPr>
        <dsp:cNvPr id="0" name=""/>
        <dsp:cNvSpPr/>
      </dsp:nvSpPr>
      <dsp:spPr>
        <a:xfrm>
          <a:off x="759431" y="1363895"/>
          <a:ext cx="1657418" cy="716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bez reakce</a:t>
          </a:r>
          <a:endParaRPr lang="cs-CZ" sz="2000" kern="1200" dirty="0"/>
        </a:p>
      </dsp:txBody>
      <dsp:txXfrm>
        <a:off x="780417" y="1384881"/>
        <a:ext cx="1615446" cy="674533"/>
      </dsp:txXfrm>
    </dsp:sp>
    <dsp:sp modelId="{192F06D5-9F8F-43D3-9877-B8243E0D423F}">
      <dsp:nvSpPr>
        <dsp:cNvPr id="0" name=""/>
        <dsp:cNvSpPr/>
      </dsp:nvSpPr>
      <dsp:spPr>
        <a:xfrm>
          <a:off x="2399" y="2289460"/>
          <a:ext cx="2920736" cy="716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123A9D-BAE1-41AC-8DFB-2543A9C3B9A5}">
      <dsp:nvSpPr>
        <dsp:cNvPr id="0" name=""/>
        <dsp:cNvSpPr/>
      </dsp:nvSpPr>
      <dsp:spPr>
        <a:xfrm>
          <a:off x="127772" y="2408564"/>
          <a:ext cx="2920736" cy="716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PDCL/ zevní fixace</a:t>
          </a:r>
          <a:endParaRPr lang="cs-CZ" sz="2000" kern="1200" dirty="0"/>
        </a:p>
      </dsp:txBody>
      <dsp:txXfrm>
        <a:off x="148758" y="2429550"/>
        <a:ext cx="2878764" cy="674533"/>
      </dsp:txXfrm>
    </dsp:sp>
    <dsp:sp modelId="{35E1C15F-097C-44AF-9A73-2751059430BE}">
      <dsp:nvSpPr>
        <dsp:cNvPr id="0" name=""/>
        <dsp:cNvSpPr/>
      </dsp:nvSpPr>
      <dsp:spPr>
        <a:xfrm>
          <a:off x="374091" y="3334265"/>
          <a:ext cx="1379109" cy="814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AD48F-8F77-4369-B82C-FE88B9EA26E4}">
      <dsp:nvSpPr>
        <dsp:cNvPr id="0" name=""/>
        <dsp:cNvSpPr/>
      </dsp:nvSpPr>
      <dsp:spPr>
        <a:xfrm>
          <a:off x="499464" y="3453369"/>
          <a:ext cx="1379109" cy="81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          CT/OS     v 2.době     </a:t>
          </a:r>
          <a:endParaRPr lang="cs-CZ" sz="2000" kern="1200" dirty="0"/>
        </a:p>
      </dsp:txBody>
      <dsp:txXfrm>
        <a:off x="523314" y="3477219"/>
        <a:ext cx="1331409" cy="766587"/>
      </dsp:txXfrm>
    </dsp:sp>
    <dsp:sp modelId="{C244E86C-4992-4C61-8AC7-67707C8A1661}">
      <dsp:nvSpPr>
        <dsp:cNvPr id="0" name=""/>
        <dsp:cNvSpPr/>
      </dsp:nvSpPr>
      <dsp:spPr>
        <a:xfrm>
          <a:off x="4244065" y="1244791"/>
          <a:ext cx="2016765" cy="716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262D0-D5C6-48F6-BBE4-3FDB69633C7C}">
      <dsp:nvSpPr>
        <dsp:cNvPr id="0" name=""/>
        <dsp:cNvSpPr/>
      </dsp:nvSpPr>
      <dsp:spPr>
        <a:xfrm>
          <a:off x="4369437" y="1363895"/>
          <a:ext cx="2016765" cy="716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stabilizace oběhu</a:t>
          </a:r>
          <a:endParaRPr lang="cs-CZ" sz="2000" kern="1200" dirty="0"/>
        </a:p>
      </dsp:txBody>
      <dsp:txXfrm>
        <a:off x="4390423" y="1384881"/>
        <a:ext cx="1974793" cy="674533"/>
      </dsp:txXfrm>
    </dsp:sp>
    <dsp:sp modelId="{99839FD2-6619-4A9D-8EB3-68EAA9FCCB31}">
      <dsp:nvSpPr>
        <dsp:cNvPr id="0" name=""/>
        <dsp:cNvSpPr/>
      </dsp:nvSpPr>
      <dsp:spPr>
        <a:xfrm>
          <a:off x="6243155" y="2271662"/>
          <a:ext cx="1128355" cy="716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5F66D-9ED8-444B-8B65-B5ABA71A117A}">
      <dsp:nvSpPr>
        <dsp:cNvPr id="0" name=""/>
        <dsp:cNvSpPr/>
      </dsp:nvSpPr>
      <dsp:spPr>
        <a:xfrm>
          <a:off x="6368528" y="2390766"/>
          <a:ext cx="1128355" cy="716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CT</a:t>
          </a:r>
          <a:r>
            <a:rPr lang="cs-CZ" sz="900" kern="1200" dirty="0" smtClean="0"/>
            <a:t>                                                       </a:t>
          </a:r>
          <a:endParaRPr lang="cs-CZ" sz="900" kern="1200" dirty="0"/>
        </a:p>
      </dsp:txBody>
      <dsp:txXfrm>
        <a:off x="6389514" y="2411752"/>
        <a:ext cx="1086383" cy="674533"/>
      </dsp:txXfrm>
    </dsp:sp>
    <dsp:sp modelId="{BDB02DCC-FA20-4C78-80C6-EE7848ABC53D}">
      <dsp:nvSpPr>
        <dsp:cNvPr id="0" name=""/>
        <dsp:cNvSpPr/>
      </dsp:nvSpPr>
      <dsp:spPr>
        <a:xfrm>
          <a:off x="2403068" y="3334129"/>
          <a:ext cx="5698758" cy="867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23E1F-09EE-4D65-8F78-7AA0C1A922B1}">
      <dsp:nvSpPr>
        <dsp:cNvPr id="0" name=""/>
        <dsp:cNvSpPr/>
      </dsp:nvSpPr>
      <dsp:spPr>
        <a:xfrm>
          <a:off x="2528441" y="3453233"/>
          <a:ext cx="5698758" cy="867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u="sng" kern="1200" dirty="0" smtClean="0"/>
            <a:t>dle nálezu</a:t>
          </a:r>
          <a:r>
            <a:rPr lang="cs-CZ" sz="2000" u="none" kern="1200" dirty="0" smtClean="0"/>
            <a:t> </a:t>
          </a:r>
          <a:r>
            <a:rPr lang="cs-CZ" sz="2000" kern="1200" dirty="0" smtClean="0"/>
            <a:t>( poranění </a:t>
          </a:r>
          <a:r>
            <a:rPr lang="cs-CZ" sz="2000" kern="1200" dirty="0" err="1" smtClean="0"/>
            <a:t>parenchynchymových</a:t>
          </a:r>
          <a:r>
            <a:rPr lang="cs-CZ" sz="2000" kern="1200" dirty="0" smtClean="0"/>
            <a:t> orgánů, </a:t>
          </a:r>
          <a:r>
            <a:rPr lang="cs-CZ" sz="2000" kern="1200" dirty="0" err="1" smtClean="0"/>
            <a:t>hemoperitoneum</a:t>
          </a:r>
          <a:r>
            <a:rPr lang="cs-CZ" sz="2000" kern="1200" dirty="0" smtClean="0"/>
            <a:t> )-&gt; PDCL/zevní fixace</a:t>
          </a:r>
          <a:endParaRPr lang="cs-CZ" sz="900" kern="1200" dirty="0"/>
        </a:p>
      </dsp:txBody>
      <dsp:txXfrm>
        <a:off x="2553842" y="3478634"/>
        <a:ext cx="5647956" cy="81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B97F3-DBBA-41ED-9017-9E78296F4A5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B02A-4E39-4E9F-B514-2947B51B61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77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B02A-4E39-4E9F-B514-2947B51B615D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F0A3C8-CA3D-463D-AF3F-D9336EFF7CFB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246C9C-A698-4EF8-A62A-7FDFA1705FEC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hyperlink" Target="http://portal.med.muni.cz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2.aofoundation.org/wps/portal/!ut/p/c0/04_SB8K8xLLM9MSSzPy8xBz9CP0os3hng7BARydDRwN39yBTAyMvLwOLUA93I4MQE_2CbEdFAF3RnT4!/?segment=Acetabulum&amp;bone=Pelvis&amp;jsField=classification&amp;soloState=true&amp;teaserTitle=Anterior%20column/%20posterior%20hemitransverse%20fractures&amp;popupStyle=diagnosis&amp;jsValue=62-Anterior%20column%20/%20posterior%20hemitransverse&amp;contentUrl=srg/62/01-Diagnosis/ao_srg_diag_ACPHT.js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eorthopod.com/content/adult-pelvis-fracture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zmodo.in/design/Finally-a-Stand-That-Allows-You-to-Balance-an-iPad-On-a-Butt/articleshow/19138694.c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Traumata pánve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F:\polytrauma s k_l_ nad 80 minut,,,_2231876\667457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0" t="26574" r="19029" b="21885"/>
          <a:stretch/>
        </p:blipFill>
        <p:spPr bwMode="auto">
          <a:xfrm>
            <a:off x="4932040" y="2996952"/>
            <a:ext cx="3640491" cy="27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femur,kycelni kloub - 2 projekce (AP + axialni),panev,plice AP_2293734\686872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" b="4924"/>
          <a:stretch/>
        </p:blipFill>
        <p:spPr bwMode="auto">
          <a:xfrm>
            <a:off x="755576" y="2492896"/>
            <a:ext cx="3384375" cy="30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portal.med.muni.cz/images/tpl-brno/logo-lf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4025"/>
            <a:ext cx="755576" cy="75557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83568" y="58052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Kucharský</a:t>
            </a:r>
            <a:r>
              <a:rPr lang="cs-CZ" dirty="0" smtClean="0">
                <a:solidFill>
                  <a:schemeClr val="bg1"/>
                </a:solidFill>
              </a:rPr>
              <a:t> Jiří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     RDK FN Brno a LF MUNI Brno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Picture 2" descr="F:\bez názvu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13632" r="6891" b="9038"/>
          <a:stretch/>
        </p:blipFill>
        <p:spPr bwMode="auto">
          <a:xfrm>
            <a:off x="0" y="0"/>
            <a:ext cx="805700" cy="7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8" name="Picture 10" descr="F:\femur,panev,outlet+ intlet,plice AP_2186103\653113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" b="7539"/>
          <a:stretch/>
        </p:blipFill>
        <p:spPr bwMode="auto">
          <a:xfrm>
            <a:off x="683568" y="0"/>
            <a:ext cx="7893236" cy="69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2987824" y="220486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7502390">
            <a:off x="2877938" y="6156785"/>
            <a:ext cx="530101" cy="122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203848" y="263691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ousměrná vodorovná šipka 10"/>
          <p:cNvSpPr/>
          <p:nvPr/>
        </p:nvSpPr>
        <p:spPr>
          <a:xfrm>
            <a:off x="3995936" y="4941168"/>
            <a:ext cx="1008112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F:\mozek nativ,panev - nativ ,,_2186130\653120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19649" r="3032" b="18987"/>
          <a:stretch/>
        </p:blipFill>
        <p:spPr bwMode="auto">
          <a:xfrm>
            <a:off x="0" y="188640"/>
            <a:ext cx="9192235" cy="63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3203848" y="206084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6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0" y="527222"/>
            <a:ext cx="9144000" cy="5641175"/>
            <a:chOff x="0" y="527222"/>
            <a:chExt cx="9144000" cy="5641175"/>
          </a:xfrm>
        </p:grpSpPr>
        <p:pic>
          <p:nvPicPr>
            <p:cNvPr id="4098" name="Picture 2" descr="F:\mozek nativ,panev - nativ ,,_2186130\6531170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34044" r="3788" b="13494"/>
            <a:stretch/>
          </p:blipFill>
          <p:spPr bwMode="auto">
            <a:xfrm>
              <a:off x="0" y="527222"/>
              <a:ext cx="9144000" cy="564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Šipka doprava 4"/>
            <p:cNvSpPr/>
            <p:nvPr/>
          </p:nvSpPr>
          <p:spPr>
            <a:xfrm rot="16483299">
              <a:off x="3515345" y="5450174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Šipka doprava 5"/>
            <p:cNvSpPr/>
            <p:nvPr/>
          </p:nvSpPr>
          <p:spPr>
            <a:xfrm rot="5704045">
              <a:off x="3589047" y="386628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F:\mozek nativ,panev - nativ ,,_2186130\653115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t="35721" r="3967" b="15181"/>
          <a:stretch/>
        </p:blipFill>
        <p:spPr bwMode="auto">
          <a:xfrm>
            <a:off x="1475656" y="116632"/>
            <a:ext cx="6204634" cy="35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mozek nativ,panev - nativ ,,_2186130\653122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9" t="23839" r="15469" b="18789"/>
          <a:stretch/>
        </p:blipFill>
        <p:spPr bwMode="auto">
          <a:xfrm>
            <a:off x="2627784" y="3731650"/>
            <a:ext cx="4047944" cy="30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 rot="13111087">
            <a:off x="4050115" y="2512587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F:\kycelni kloub - 2 projekce (AP + axialni),panev,L,_2096903\627165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b="14832"/>
          <a:stretch/>
        </p:blipFill>
        <p:spPr bwMode="auto">
          <a:xfrm>
            <a:off x="179512" y="0"/>
            <a:ext cx="8808996" cy="68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>
            <a:off x="4283968" y="1052736"/>
            <a:ext cx="2304256" cy="244827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8519385">
            <a:off x="5200595" y="6530987"/>
            <a:ext cx="307358" cy="9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403648" y="-15807"/>
            <a:ext cx="6034351" cy="3558030"/>
            <a:chOff x="1403648" y="-15807"/>
            <a:chExt cx="6034351" cy="3558030"/>
          </a:xfrm>
        </p:grpSpPr>
        <p:pic>
          <p:nvPicPr>
            <p:cNvPr id="7170" name="Picture 2" descr="F:\noha nativ,panev - nativ ,panev - nativ + k_l_i_v_,_2096904\6271720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3" t="17728" r="22633" b="50000"/>
            <a:stretch/>
          </p:blipFill>
          <p:spPr bwMode="auto">
            <a:xfrm>
              <a:off x="1403648" y="-15807"/>
              <a:ext cx="6034351" cy="355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Šipka doprava 9"/>
            <p:cNvSpPr/>
            <p:nvPr/>
          </p:nvSpPr>
          <p:spPr>
            <a:xfrm rot="17655903">
              <a:off x="4612001" y="3001098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 rot="7032680">
              <a:off x="5559836" y="405714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403647" y="3575339"/>
            <a:ext cx="6034351" cy="3306496"/>
            <a:chOff x="1403647" y="3575339"/>
            <a:chExt cx="6034351" cy="3306496"/>
          </a:xfrm>
        </p:grpSpPr>
        <p:pic>
          <p:nvPicPr>
            <p:cNvPr id="7171" name="Picture 3" descr="F:\noha nativ,panev - nativ ,panev - nativ + k_l_i_v_,_2096904\6271720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8" t="20311" r="21909" b="49385"/>
            <a:stretch/>
          </p:blipFill>
          <p:spPr bwMode="auto">
            <a:xfrm>
              <a:off x="1403647" y="3575339"/>
              <a:ext cx="6034351" cy="33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Šipka doprava 12"/>
            <p:cNvSpPr/>
            <p:nvPr/>
          </p:nvSpPr>
          <p:spPr>
            <a:xfrm rot="17655903">
              <a:off x="4828024" y="5953426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784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F:\noha nativ,panev - nativ ,panev - nativ + k_l_i_v_,_2096904\6272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43355" r="9566" b="8354"/>
          <a:stretch/>
        </p:blipFill>
        <p:spPr bwMode="auto">
          <a:xfrm>
            <a:off x="1706389" y="-25222"/>
            <a:ext cx="572075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oha nativ,panev - nativ ,panev - nativ + k_l_i_v_,_2096904\627230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38968" r="5681" b="9896"/>
          <a:stretch/>
        </p:blipFill>
        <p:spPr bwMode="auto">
          <a:xfrm>
            <a:off x="1714763" y="3620965"/>
            <a:ext cx="5704006" cy="34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 rot="17655903">
            <a:off x="4035936" y="2785073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7996253">
            <a:off x="5253909" y="520024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7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F:\noha nativ,panev - nativ ,panev - nativ + k_l_i_v_,_2096904\627230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30255" r="7007" b="6108"/>
          <a:stretch/>
        </p:blipFill>
        <p:spPr bwMode="auto">
          <a:xfrm>
            <a:off x="1979712" y="0"/>
            <a:ext cx="509716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noha nativ,panev - nativ ,panev - nativ + k_l_i_v_,_2096904\627219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24512" r="9360" b="20942"/>
          <a:stretch/>
        </p:blipFill>
        <p:spPr bwMode="auto">
          <a:xfrm>
            <a:off x="2654739" y="3876511"/>
            <a:ext cx="3747106" cy="29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 rot="7437662">
            <a:off x="4936643" y="1835917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8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www2.aofoundation.org/AOFileServerSurgery/MyPortalFiles?FilePath=/Surgery/en/_img/surgery/01-Diagnosis/62/62-AntColPHT-fx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92696"/>
            <a:ext cx="1324187" cy="18404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Zlomeniny </a:t>
            </a:r>
            <a:r>
              <a:rPr lang="cs-CZ" dirty="0" err="1" smtClean="0"/>
              <a:t>acetabula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2420888"/>
            <a:ext cx="8075240" cy="4013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jamka kyčelního kloubu, tvořena částmi 3 kostí- os </a:t>
            </a:r>
            <a:r>
              <a:rPr lang="cs-CZ" dirty="0" err="1" smtClean="0"/>
              <a:t>ilium</a:t>
            </a:r>
            <a:r>
              <a:rPr lang="cs-CZ" dirty="0" smtClean="0"/>
              <a:t>, os </a:t>
            </a:r>
            <a:r>
              <a:rPr lang="cs-CZ" dirty="0" err="1" smtClean="0"/>
              <a:t>ischium</a:t>
            </a:r>
            <a:r>
              <a:rPr lang="cs-CZ" dirty="0" smtClean="0"/>
              <a:t>, os </a:t>
            </a:r>
            <a:r>
              <a:rPr lang="cs-CZ" dirty="0" err="1" smtClean="0"/>
              <a:t>pubis</a:t>
            </a:r>
            <a:r>
              <a:rPr lang="cs-CZ" dirty="0" smtClean="0"/>
              <a:t>,struktura ohraničená dvěma pilíři- </a:t>
            </a:r>
            <a:r>
              <a:rPr lang="cs-CZ" u="sng" dirty="0" smtClean="0"/>
              <a:t>přední</a:t>
            </a:r>
            <a:r>
              <a:rPr lang="cs-CZ" dirty="0" smtClean="0"/>
              <a:t> a </a:t>
            </a:r>
            <a:r>
              <a:rPr lang="cs-CZ" u="sng" dirty="0" smtClean="0"/>
              <a:t>zadní</a:t>
            </a:r>
            <a:r>
              <a:rPr lang="cs-CZ" dirty="0" smtClean="0"/>
              <a:t>- mají tvar </a:t>
            </a:r>
            <a:r>
              <a:rPr lang="cs-CZ" dirty="0" err="1" smtClean="0"/>
              <a:t>obrácenného</a:t>
            </a:r>
            <a:r>
              <a:rPr lang="cs-CZ" dirty="0" smtClean="0"/>
              <a:t> písmena Y.</a:t>
            </a:r>
          </a:p>
          <a:p>
            <a:r>
              <a:rPr lang="cs-CZ" u="sng" dirty="0" smtClean="0"/>
              <a:t>Přední pilíř</a:t>
            </a:r>
            <a:r>
              <a:rPr lang="cs-CZ" dirty="0" smtClean="0"/>
              <a:t>- </a:t>
            </a:r>
            <a:r>
              <a:rPr lang="cs-CZ" dirty="0" err="1" smtClean="0"/>
              <a:t>iliopubický</a:t>
            </a:r>
            <a:r>
              <a:rPr lang="cs-CZ" dirty="0" smtClean="0"/>
              <a:t> zahrnuje přední část lopaty kosti kyčelní, ventrální polovinu </a:t>
            </a:r>
            <a:r>
              <a:rPr lang="cs-CZ" dirty="0" err="1" smtClean="0"/>
              <a:t>acetabula</a:t>
            </a:r>
            <a:r>
              <a:rPr lang="cs-CZ" dirty="0" smtClean="0"/>
              <a:t> a zasahuje až k symfýze. </a:t>
            </a:r>
          </a:p>
          <a:p>
            <a:r>
              <a:rPr lang="cs-CZ" u="sng" dirty="0" smtClean="0"/>
              <a:t>Zadní pilíř</a:t>
            </a:r>
            <a:r>
              <a:rPr lang="cs-CZ" dirty="0" smtClean="0"/>
              <a:t>- </a:t>
            </a:r>
            <a:r>
              <a:rPr lang="cs-CZ" dirty="0" err="1" smtClean="0"/>
              <a:t>ilioischiadický</a:t>
            </a:r>
            <a:r>
              <a:rPr lang="cs-CZ" dirty="0" smtClean="0"/>
              <a:t> , zasahuje až k tuber </a:t>
            </a:r>
            <a:r>
              <a:rPr lang="cs-CZ" dirty="0" err="1" smtClean="0"/>
              <a:t>ischiadicum</a:t>
            </a:r>
            <a:r>
              <a:rPr lang="cs-CZ" dirty="0" smtClean="0"/>
              <a:t> včetně.</a:t>
            </a:r>
          </a:p>
          <a:p>
            <a:r>
              <a:rPr lang="cs-CZ" dirty="0" err="1" smtClean="0"/>
              <a:t>Susp</a:t>
            </a:r>
            <a:r>
              <a:rPr lang="cs-CZ" dirty="0" smtClean="0"/>
              <a:t>. fraktura </a:t>
            </a:r>
            <a:r>
              <a:rPr lang="cs-CZ" dirty="0" err="1" smtClean="0"/>
              <a:t>acetabula</a:t>
            </a:r>
            <a:r>
              <a:rPr lang="cs-CZ" dirty="0" smtClean="0"/>
              <a:t>?         3 projekce kyčle, AP+          2 x </a:t>
            </a:r>
            <a:r>
              <a:rPr lang="cs-CZ" dirty="0" err="1" smtClean="0"/>
              <a:t>Judet</a:t>
            </a:r>
            <a:endParaRPr lang="cs-CZ" dirty="0" smtClean="0"/>
          </a:p>
          <a:p>
            <a:r>
              <a:rPr lang="cs-CZ" dirty="0" smtClean="0"/>
              <a:t>Klasifikace  podle </a:t>
            </a:r>
            <a:r>
              <a:rPr lang="cs-CZ" dirty="0" err="1" smtClean="0"/>
              <a:t>Letournelova</a:t>
            </a:r>
            <a:r>
              <a:rPr lang="cs-CZ" dirty="0" smtClean="0"/>
              <a:t>  a </a:t>
            </a:r>
            <a:r>
              <a:rPr lang="cs-CZ" dirty="0" err="1" smtClean="0"/>
              <a:t>Judeta</a:t>
            </a:r>
            <a:r>
              <a:rPr lang="cs-CZ" dirty="0" smtClean="0"/>
              <a:t>, </a:t>
            </a:r>
            <a:r>
              <a:rPr lang="cs-CZ" dirty="0" err="1" smtClean="0"/>
              <a:t>Harrisova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4211960" y="5517232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71600" y="6517009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https://www2.aofoundation.org/wps/portal/surgery/?showPage=redfix&amp;bone=Pelvis&amp;segment=Acetabulum&amp;classification=62-Anterior+column+/+posterior+hemitransverse&amp;treatment=&amp;method=Ilioinguinal&amp;implantstype=&amp;redfix_url=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7" name="Picture 5" descr="C:\Users\Jirka\Desktop\judet.png"/>
          <p:cNvPicPr>
            <a:picLocks noChangeAspect="1" noChangeArrowheads="1"/>
          </p:cNvPicPr>
          <p:nvPr/>
        </p:nvPicPr>
        <p:blipFill>
          <a:blip r:embed="rId2" cstate="print"/>
          <a:srcRect r="76866" b="53286"/>
          <a:stretch>
            <a:fillRect/>
          </a:stretch>
        </p:blipFill>
        <p:spPr bwMode="auto">
          <a:xfrm>
            <a:off x="611560" y="404664"/>
            <a:ext cx="2016224" cy="2286651"/>
          </a:xfrm>
          <a:prstGeom prst="rect">
            <a:avLst/>
          </a:prstGeom>
          <a:noFill/>
        </p:spPr>
      </p:pic>
      <p:pic>
        <p:nvPicPr>
          <p:cNvPr id="11" name="Picture 5" descr="C:\Users\Jirka\Desktop\judet.png"/>
          <p:cNvPicPr>
            <a:picLocks noChangeAspect="1" noChangeArrowheads="1"/>
          </p:cNvPicPr>
          <p:nvPr/>
        </p:nvPicPr>
        <p:blipFill rotWithShape="1">
          <a:blip r:embed="rId2" cstate="print"/>
          <a:srcRect l="42209" r="13785" b="53286"/>
          <a:stretch/>
        </p:blipFill>
        <p:spPr bwMode="auto">
          <a:xfrm>
            <a:off x="5004048" y="404664"/>
            <a:ext cx="3769938" cy="2247735"/>
          </a:xfrm>
          <a:prstGeom prst="rect">
            <a:avLst/>
          </a:prstGeom>
          <a:noFill/>
        </p:spPr>
      </p:pic>
      <p:pic>
        <p:nvPicPr>
          <p:cNvPr id="3080" name="Picture 8" descr="C:\Users\Jirka\Desktop\rpo2.png"/>
          <p:cNvPicPr>
            <a:picLocks noChangeAspect="1" noChangeArrowheads="1"/>
          </p:cNvPicPr>
          <p:nvPr/>
        </p:nvPicPr>
        <p:blipFill>
          <a:blip r:embed="rId3" cstate="print"/>
          <a:srcRect l="2301" r="50629" b="26055"/>
          <a:stretch>
            <a:fillRect/>
          </a:stretch>
        </p:blipFill>
        <p:spPr bwMode="auto">
          <a:xfrm>
            <a:off x="611560" y="2852936"/>
            <a:ext cx="3672408" cy="3240360"/>
          </a:xfrm>
          <a:prstGeom prst="rect">
            <a:avLst/>
          </a:prstGeom>
          <a:noFill/>
        </p:spPr>
      </p:pic>
      <p:pic>
        <p:nvPicPr>
          <p:cNvPr id="3081" name="Picture 9" descr="C:\Users\Jirka\Desktop\lpo.png"/>
          <p:cNvPicPr>
            <a:picLocks noChangeAspect="1" noChangeArrowheads="1"/>
          </p:cNvPicPr>
          <p:nvPr/>
        </p:nvPicPr>
        <p:blipFill>
          <a:blip r:embed="rId4" cstate="print"/>
          <a:srcRect l="2007" r="51846" b="25351"/>
          <a:stretch>
            <a:fillRect/>
          </a:stretch>
        </p:blipFill>
        <p:spPr bwMode="auto">
          <a:xfrm>
            <a:off x="5004048" y="2780928"/>
            <a:ext cx="3600400" cy="3271176"/>
          </a:xfrm>
          <a:prstGeom prst="rect">
            <a:avLst/>
          </a:prstGeom>
          <a:noFill/>
        </p:spPr>
      </p:pic>
      <p:pic>
        <p:nvPicPr>
          <p:cNvPr id="6146" name="Picture 2" descr="https://www2.aofoundation.org/AOFileServerSurgery/MyPortalFiles?FilePath=/Surgery/en/_img/surgery/PFxM-Chapters/62/radio/radiology2.gif"/>
          <p:cNvPicPr>
            <a:picLocks noChangeAspect="1" noChangeArrowheads="1"/>
          </p:cNvPicPr>
          <p:nvPr/>
        </p:nvPicPr>
        <p:blipFill>
          <a:blip r:embed="rId5" cstate="print"/>
          <a:srcRect l="28607" r="50248" b="27874"/>
          <a:stretch>
            <a:fillRect/>
          </a:stretch>
        </p:blipFill>
        <p:spPr bwMode="auto">
          <a:xfrm>
            <a:off x="2627784" y="404664"/>
            <a:ext cx="1608864" cy="165618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95536" y="6642556"/>
            <a:ext cx="7920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     http://www.</a:t>
            </a:r>
            <a:r>
              <a:rPr lang="cs-CZ" sz="800" dirty="0" err="1" smtClean="0"/>
              <a:t>scielo.br</a:t>
            </a:r>
            <a:r>
              <a:rPr lang="cs-CZ" sz="800" dirty="0" smtClean="0"/>
              <a:t>/</a:t>
            </a:r>
            <a:r>
              <a:rPr lang="cs-CZ" sz="800" dirty="0" err="1" smtClean="0"/>
              <a:t>scielo.php</a:t>
            </a:r>
            <a:r>
              <a:rPr lang="cs-CZ" sz="800" dirty="0" smtClean="0"/>
              <a:t>?</a:t>
            </a:r>
            <a:r>
              <a:rPr lang="cs-CZ" sz="800" dirty="0" err="1" smtClean="0"/>
              <a:t>pid</a:t>
            </a:r>
            <a:r>
              <a:rPr lang="cs-CZ" sz="800" dirty="0" smtClean="0"/>
              <a:t>=S0102-36162011000600003&amp;</a:t>
            </a:r>
            <a:r>
              <a:rPr lang="cs-CZ" sz="800" dirty="0" err="1" smtClean="0"/>
              <a:t>script</a:t>
            </a:r>
            <a:r>
              <a:rPr lang="cs-CZ" sz="800" dirty="0" smtClean="0"/>
              <a:t>=</a:t>
            </a:r>
            <a:r>
              <a:rPr lang="cs-CZ" sz="800" dirty="0" err="1" smtClean="0"/>
              <a:t>sci</a:t>
            </a:r>
            <a:r>
              <a:rPr lang="cs-CZ" sz="800" dirty="0" smtClean="0"/>
              <a:t>_</a:t>
            </a:r>
            <a:r>
              <a:rPr lang="cs-CZ" sz="800" dirty="0" err="1" smtClean="0"/>
              <a:t>arttext</a:t>
            </a:r>
            <a:r>
              <a:rPr lang="cs-CZ" sz="800" dirty="0" smtClean="0"/>
              <a:t>&amp;</a:t>
            </a:r>
            <a:r>
              <a:rPr lang="cs-CZ" sz="800" dirty="0" err="1" smtClean="0"/>
              <a:t>tlng</a:t>
            </a:r>
            <a:r>
              <a:rPr lang="cs-CZ" sz="800" dirty="0" smtClean="0"/>
              <a:t>=</a:t>
            </a:r>
            <a:r>
              <a:rPr lang="cs-CZ" sz="800" dirty="0" err="1" smtClean="0"/>
              <a:t>en</a:t>
            </a:r>
            <a:endParaRPr lang="cs-CZ" sz="800" dirty="0"/>
          </a:p>
        </p:txBody>
      </p:sp>
      <p:sp>
        <p:nvSpPr>
          <p:cNvPr id="4" name="Obdélník 3"/>
          <p:cNvSpPr/>
          <p:nvPr/>
        </p:nvSpPr>
        <p:spPr>
          <a:xfrm>
            <a:off x="583470" y="6256762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https://www2.aofoundation.org/wps/portal/!ut/p/a0/04_Sj9CPykssy0xPLMnMz0vMAfGjzOKN_A0M3D2DDbz9_UMMDRyDXQ3dw9wMDAx8jfULsh0VAdAsNSU!/?bone=Pelvis&amp;segment=Acetabulum&amp;soloState=lyteframe&amp;contentUrl=srg/popup/decision_support/PFxM-Chapters/62/62-Radiology.jsp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Křížová kost, obě kosti kyčelní s kostmi stydkými a sedacími tvoří pánevní prstenec, pevnost zajištěna </a:t>
            </a:r>
            <a:r>
              <a:rPr lang="cs-CZ" sz="2400" dirty="0" err="1" smtClean="0"/>
              <a:t>ligamenty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Z klinického hlediska rozlišujeme </a:t>
            </a:r>
            <a:r>
              <a:rPr lang="cs-CZ" sz="2400" u="sng" dirty="0" smtClean="0"/>
              <a:t>přední</a:t>
            </a:r>
            <a:r>
              <a:rPr lang="cs-CZ" sz="2400" dirty="0" smtClean="0"/>
              <a:t> a </a:t>
            </a:r>
            <a:r>
              <a:rPr lang="cs-CZ" sz="2400" u="sng" dirty="0" smtClean="0"/>
              <a:t>zadní</a:t>
            </a:r>
            <a:r>
              <a:rPr lang="cs-CZ" sz="2400" dirty="0" smtClean="0"/>
              <a:t> segment            ( </a:t>
            </a:r>
            <a:r>
              <a:rPr lang="cs-CZ" sz="2400" dirty="0" err="1" smtClean="0"/>
              <a:t>sakroilický</a:t>
            </a:r>
            <a:r>
              <a:rPr lang="cs-CZ" sz="2400" dirty="0" smtClean="0"/>
              <a:t> segment ), dislokace v jednom segmentu = dislokace i v segmentu druhém</a:t>
            </a:r>
          </a:p>
          <a:p>
            <a:endParaRPr lang="cs-CZ" sz="2400" dirty="0" smtClean="0"/>
          </a:p>
          <a:p>
            <a:r>
              <a:rPr lang="cs-CZ" sz="2400" dirty="0" smtClean="0"/>
              <a:t>Zlomeniny pánve jsou závažné, krvácení z žilních pletení či vzácněji z pánevních tepen jsou život ohrožující ( hrozí </a:t>
            </a:r>
            <a:r>
              <a:rPr lang="cs-CZ" sz="2400" dirty="0" err="1" smtClean="0"/>
              <a:t>exsanguinace</a:t>
            </a:r>
            <a:r>
              <a:rPr lang="cs-CZ" sz="2400" dirty="0" smtClean="0"/>
              <a:t>, krevní ztráty až 5l )  </a:t>
            </a:r>
          </a:p>
          <a:p>
            <a:endParaRPr lang="cs-CZ" sz="2400" dirty="0" smtClean="0"/>
          </a:p>
          <a:p>
            <a:r>
              <a:rPr lang="cs-CZ" sz="2400" dirty="0" smtClean="0"/>
              <a:t>Mohou být poraněny orgány a struktury, které jsou v pánvi uloženy ( cévy, nervy, moč. měchýř a konečník )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zlomenin </a:t>
            </a:r>
            <a:r>
              <a:rPr lang="cs-CZ" dirty="0" err="1" smtClean="0"/>
              <a:t>acetabula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err="1" smtClean="0"/>
              <a:t>Harrisova</a:t>
            </a:r>
            <a:r>
              <a:rPr lang="cs-CZ" u="sng" dirty="0" smtClean="0"/>
              <a:t> klasifikace</a:t>
            </a:r>
            <a:r>
              <a:rPr lang="cs-CZ" dirty="0" smtClean="0"/>
              <a:t>- založena na hodnocení počtu zlomených pilířů a umístění linie lomu bez ohledu na stupeň </a:t>
            </a:r>
            <a:r>
              <a:rPr lang="cs-CZ" dirty="0" err="1" smtClean="0"/>
              <a:t>kominuce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 </a:t>
            </a:r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52475" t="26241" r="6741" b="22767"/>
          <a:stretch>
            <a:fillRect/>
          </a:stretch>
        </p:blipFill>
        <p:spPr bwMode="auto">
          <a:xfrm>
            <a:off x="323528" y="3212977"/>
            <a:ext cx="4657688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52576" t="19687" r="7023" b="29126"/>
          <a:stretch>
            <a:fillRect/>
          </a:stretch>
        </p:blipFill>
        <p:spPr bwMode="auto">
          <a:xfrm>
            <a:off x="4932040" y="3212976"/>
            <a:ext cx="4041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771800" y="6550223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achot.cz</a:t>
            </a:r>
            <a:r>
              <a:rPr lang="cs-CZ" sz="1400" dirty="0" smtClean="0"/>
              <a:t>/</a:t>
            </a:r>
            <a:r>
              <a:rPr lang="cs-CZ" sz="1400" dirty="0" err="1" smtClean="0"/>
              <a:t>dwnld</a:t>
            </a:r>
            <a:r>
              <a:rPr lang="cs-CZ" sz="1400" dirty="0" smtClean="0"/>
              <a:t>/0703_210.pdf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214" t="19687" r="4256" b="16329"/>
          <a:stretch>
            <a:fillRect/>
          </a:stretch>
        </p:blipFill>
        <p:spPr bwMode="auto">
          <a:xfrm flipH="1">
            <a:off x="323528" y="3068960"/>
            <a:ext cx="8640960" cy="32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F:\panev,panev - sikme projekce,L,_2300644\689182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1584" r="16076"/>
          <a:stretch/>
        </p:blipFill>
        <p:spPr bwMode="auto">
          <a:xfrm>
            <a:off x="323528" y="169059"/>
            <a:ext cx="4154608" cy="66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 rot="7859748">
            <a:off x="2727066" y="254150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 descr="F:\panev,panev - sikme projekce,L,_2300644\689182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16643" r="14207"/>
          <a:stretch/>
        </p:blipFill>
        <p:spPr bwMode="auto">
          <a:xfrm>
            <a:off x="4736723" y="188640"/>
            <a:ext cx="44072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 rot="7859748">
            <a:off x="7191563" y="239748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4254304">
            <a:off x="7235506" y="4070771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9" name="Picture 1" descr="E:\panev - nativ ,Th_L pater-nativ ,,_2293897\68697526.jpg"/>
          <p:cNvPicPr>
            <a:picLocks noChangeAspect="1" noChangeArrowheads="1"/>
          </p:cNvPicPr>
          <p:nvPr/>
        </p:nvPicPr>
        <p:blipFill>
          <a:blip r:embed="rId2" cstate="print"/>
          <a:srcRect l="7383" t="17719" r="55704" b="18790"/>
          <a:stretch>
            <a:fillRect/>
          </a:stretch>
        </p:blipFill>
        <p:spPr bwMode="auto">
          <a:xfrm>
            <a:off x="4644008" y="0"/>
            <a:ext cx="3987209" cy="6858000"/>
          </a:xfrm>
          <a:prstGeom prst="rect">
            <a:avLst/>
          </a:prstGeom>
          <a:noFill/>
        </p:spPr>
      </p:pic>
      <p:pic>
        <p:nvPicPr>
          <p:cNvPr id="6" name="Picture 3" descr="F:\panev,panev - sikme projekce,L,_2300644\689182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 t="10584" r="21322"/>
          <a:stretch/>
        </p:blipFill>
        <p:spPr bwMode="auto">
          <a:xfrm>
            <a:off x="683568" y="0"/>
            <a:ext cx="3954074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/>
          <p:cNvSpPr/>
          <p:nvPr/>
        </p:nvSpPr>
        <p:spPr>
          <a:xfrm>
            <a:off x="2123728" y="2276872"/>
            <a:ext cx="1296144" cy="136815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7859748">
            <a:off x="7119555" y="282953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3250" name="Picture 2" descr="E:\panev - nativ ,Th_L pater-nativ ,,_2293897\68697280.jpg"/>
          <p:cNvPicPr>
            <a:picLocks noChangeAspect="1" noChangeArrowheads="1"/>
          </p:cNvPicPr>
          <p:nvPr/>
        </p:nvPicPr>
        <p:blipFill>
          <a:blip r:embed="rId2" cstate="print"/>
          <a:srcRect l="5704" t="38897" r="57721" b="11689"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  <p:pic>
        <p:nvPicPr>
          <p:cNvPr id="53251" name="Picture 3" descr="E:\panev - nativ ,Th_L pater-nativ ,,_2293897\68697271.jpg"/>
          <p:cNvPicPr>
            <a:picLocks noChangeAspect="1" noChangeArrowheads="1"/>
          </p:cNvPicPr>
          <p:nvPr/>
        </p:nvPicPr>
        <p:blipFill>
          <a:blip r:embed="rId3" cstate="print"/>
          <a:srcRect l="8273" t="41141" r="58905" b="16039"/>
          <a:stretch>
            <a:fillRect/>
          </a:stretch>
        </p:blipFill>
        <p:spPr bwMode="auto">
          <a:xfrm>
            <a:off x="-1188640" y="0"/>
            <a:ext cx="5256584" cy="6858000"/>
          </a:xfrm>
          <a:prstGeom prst="rect">
            <a:avLst/>
          </a:prstGeom>
          <a:noFill/>
        </p:spPr>
      </p:pic>
      <p:cxnSp>
        <p:nvCxnSpPr>
          <p:cNvPr id="7" name="Přímá spojovací čára 6"/>
          <p:cNvCxnSpPr/>
          <p:nvPr/>
        </p:nvCxnSpPr>
        <p:spPr>
          <a:xfrm>
            <a:off x="406794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Šipka doprava 7"/>
          <p:cNvSpPr/>
          <p:nvPr/>
        </p:nvSpPr>
        <p:spPr>
          <a:xfrm rot="9604328">
            <a:off x="3067129" y="208270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8455259">
            <a:off x="5884873" y="3773175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0969143">
            <a:off x="8175594" y="2218943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F:\panev,panev - sikme projekce,L,_2300644\panev - nativ ,Th_L pater-nativ ,,_2293897\686977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t="8222" r="3183" b="8138"/>
          <a:stretch/>
        </p:blipFill>
        <p:spPr bwMode="auto">
          <a:xfrm>
            <a:off x="1298432" y="0"/>
            <a:ext cx="4741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9424" y="2708920"/>
            <a:ext cx="51845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dle </a:t>
            </a:r>
            <a:r>
              <a:rPr lang="cs-CZ" sz="2400" dirty="0" err="1" smtClean="0"/>
              <a:t>Harrisovy</a:t>
            </a:r>
            <a:r>
              <a:rPr lang="cs-CZ" sz="2400" dirty="0" smtClean="0"/>
              <a:t> klasifikace kategorie IIB</a:t>
            </a:r>
          </a:p>
        </p:txBody>
      </p:sp>
    </p:spTree>
    <p:extLst>
      <p:ext uri="{BB962C8B-B14F-4D97-AF65-F5344CB8AC3E}">
        <p14:creationId xmlns:p14="http://schemas.microsoft.com/office/powerpoint/2010/main" val="31178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Diagnostický algoritmus- </a:t>
            </a:r>
            <a:r>
              <a:rPr lang="cs-CZ" dirty="0" err="1" smtClean="0"/>
              <a:t>hemodynamicky</a:t>
            </a:r>
            <a:r>
              <a:rPr lang="cs-CZ" dirty="0" smtClean="0"/>
              <a:t> stabilní pacient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Zhodnocení stability pánve- kompresní manévry na spina </a:t>
            </a:r>
            <a:r>
              <a:rPr lang="cs-CZ" dirty="0" err="1" smtClean="0"/>
              <a:t>iliaca</a:t>
            </a:r>
            <a:r>
              <a:rPr lang="cs-CZ" dirty="0" smtClean="0"/>
              <a:t> ant.sup/ </a:t>
            </a:r>
            <a:r>
              <a:rPr lang="cs-CZ" dirty="0" err="1" smtClean="0"/>
              <a:t>crista</a:t>
            </a:r>
            <a:r>
              <a:rPr lang="cs-CZ" dirty="0" smtClean="0"/>
              <a:t> </a:t>
            </a:r>
            <a:r>
              <a:rPr lang="cs-CZ" dirty="0" err="1" smtClean="0"/>
              <a:t>iliaca</a:t>
            </a:r>
            <a:r>
              <a:rPr lang="cs-CZ" dirty="0" smtClean="0"/>
              <a:t>/symfýza</a:t>
            </a:r>
          </a:p>
          <a:p>
            <a:r>
              <a:rPr lang="cs-CZ" dirty="0" err="1" smtClean="0"/>
              <a:t>Susp</a:t>
            </a:r>
            <a:r>
              <a:rPr lang="cs-CZ" dirty="0" smtClean="0"/>
              <a:t>. stabilní zlomenina pánve         skiagram        fraktura?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                              CT                  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                                                             </a:t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1026" name="Picture 2" descr="C:\Users\Jirka\Desktop\sacral_insufficiency_caus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2736304" cy="2736304"/>
          </a:xfrm>
          <a:prstGeom prst="rect">
            <a:avLst/>
          </a:prstGeom>
          <a:noFill/>
        </p:spPr>
      </p:pic>
      <p:cxnSp>
        <p:nvCxnSpPr>
          <p:cNvPr id="15" name="Přímá spojovací šipka 14"/>
          <p:cNvCxnSpPr/>
          <p:nvPr/>
        </p:nvCxnSpPr>
        <p:spPr>
          <a:xfrm>
            <a:off x="4932040" y="32849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6804248" y="32849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812360" y="357301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7308304" y="4941168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907704" y="6461275"/>
            <a:ext cx="7416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http://www.eorthopod.com/sacral-insufficiency-fractures/topic/215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Diagnostický algoritmus- </a:t>
            </a:r>
            <a:r>
              <a:rPr lang="cs-CZ" dirty="0" err="1" smtClean="0"/>
              <a:t>hemodynamicky</a:t>
            </a:r>
            <a:r>
              <a:rPr lang="cs-CZ" dirty="0" smtClean="0"/>
              <a:t> nestabilní pacient</a:t>
            </a:r>
            <a:endParaRPr lang="cs-CZ" dirty="0"/>
          </a:p>
        </p:txBody>
      </p:sp>
      <p:graphicFrame>
        <p:nvGraphicFramePr>
          <p:cNvPr id="20" name="Zástupný symbol pro obsah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371669"/>
              </p:ext>
            </p:extLst>
          </p:nvPr>
        </p:nvGraphicFramePr>
        <p:xfrm>
          <a:off x="385192" y="1935480"/>
          <a:ext cx="8229600" cy="451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encrypted-tbn2.gstatic.com/images?q=tbn:ANd9GcT_o6dOPc-vsixhMx-QkUmKqPVT-ZGzEqZdRn9ZezXYwwiMATi-m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916832"/>
            <a:ext cx="1943125" cy="194312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427984" y="6525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http://www.arabbones.com/educations/Pelvis-fractures.htm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4396BF1-8437-4106-8896-B87ADE11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graphicEl>
                                              <a:dgm id="{34396BF1-8437-4106-8896-B87ADE11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graphicEl>
                                              <a:dgm id="{34396BF1-8437-4106-8896-B87ADE11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8F34E20-3788-4651-AD3B-5488488C2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graphicEl>
                                              <a:dgm id="{18F34E20-3788-4651-AD3B-5488488C2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graphicEl>
                                              <a:dgm id="{18F34E20-3788-4651-AD3B-5488488C2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48A8934-D493-4848-BCC1-C305AD615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graphicEl>
                                              <a:dgm id="{848A8934-D493-4848-BCC1-C305AD615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graphicEl>
                                              <a:dgm id="{848A8934-D493-4848-BCC1-C305AD615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EA50022-AAB1-4F18-B0E4-36D7B2BD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graphicEl>
                                              <a:dgm id="{8EA50022-AAB1-4F18-B0E4-36D7B2BD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graphicEl>
                                              <a:dgm id="{8EA50022-AAB1-4F18-B0E4-36D7B2BD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37703F9-D4AE-4E3B-8B66-532FE8BEC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graphicEl>
                                              <a:dgm id="{837703F9-D4AE-4E3B-8B66-532FE8BEC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graphicEl>
                                              <a:dgm id="{837703F9-D4AE-4E3B-8B66-532FE8BEC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0A026C7-287B-446D-A849-1F11428B0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graphicEl>
                                              <a:dgm id="{90A026C7-287B-446D-A849-1F11428B0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graphicEl>
                                              <a:dgm id="{90A026C7-287B-446D-A849-1F11428B0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92F06D5-9F8F-43D3-9877-B8243E0D4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graphicEl>
                                              <a:dgm id="{192F06D5-9F8F-43D3-9877-B8243E0D4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192F06D5-9F8F-43D3-9877-B8243E0D4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4123A9D-BAE1-41AC-8DFB-2543A9C3B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graphicEl>
                                              <a:dgm id="{14123A9D-BAE1-41AC-8DFB-2543A9C3B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graphicEl>
                                              <a:dgm id="{14123A9D-BAE1-41AC-8DFB-2543A9C3B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1FA96BE-66D5-488E-953F-56E2B36D4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graphicEl>
                                              <a:dgm id="{D1FA96BE-66D5-488E-953F-56E2B36D4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D1FA96BE-66D5-488E-953F-56E2B36D4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5E1C15F-097C-44AF-9A73-27510594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graphicEl>
                                              <a:dgm id="{35E1C15F-097C-44AF-9A73-27510594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graphicEl>
                                              <a:dgm id="{35E1C15F-097C-44AF-9A73-27510594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D6AD48F-8F77-4369-B82C-FE88B9EA2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graphicEl>
                                              <a:dgm id="{3D6AD48F-8F77-4369-B82C-FE88B9EA2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graphicEl>
                                              <a:dgm id="{3D6AD48F-8F77-4369-B82C-FE88B9EA2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22D95D-8C13-46FF-9775-2580BAF7A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graphicEl>
                                              <a:dgm id="{0322D95D-8C13-46FF-9775-2580BAF7A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graphicEl>
                                              <a:dgm id="{0322D95D-8C13-46FF-9775-2580BAF7A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244E86C-4992-4C61-8AC7-67707C8A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graphicEl>
                                              <a:dgm id="{C244E86C-4992-4C61-8AC7-67707C8A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C244E86C-4992-4C61-8AC7-67707C8A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A3262D0-D5C6-48F6-BBE4-3FDB6963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graphicEl>
                                              <a:dgm id="{8A3262D0-D5C6-48F6-BBE4-3FDB6963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graphicEl>
                                              <a:dgm id="{8A3262D0-D5C6-48F6-BBE4-3FDB6963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3F9507A-1406-4D0E-A47A-B337DAFE1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graphicEl>
                                              <a:dgm id="{73F9507A-1406-4D0E-A47A-B337DAFE1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73F9507A-1406-4D0E-A47A-B337DAFE1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9839FD2-6619-4A9D-8EB3-68EAA9FCC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graphicEl>
                                              <a:dgm id="{99839FD2-6619-4A9D-8EB3-68EAA9FCC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graphicEl>
                                              <a:dgm id="{99839FD2-6619-4A9D-8EB3-68EAA9FCC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495F66D-9ED8-444B-8B65-B5ABA71A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graphicEl>
                                              <a:dgm id="{3495F66D-9ED8-444B-8B65-B5ABA71A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graphicEl>
                                              <a:dgm id="{3495F66D-9ED8-444B-8B65-B5ABA71A1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0AA9575-12EC-4DBB-9ACE-A61FDBDD5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graphicEl>
                                              <a:dgm id="{F0AA9575-12EC-4DBB-9ACE-A61FDBDD5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>
                                            <p:graphicEl>
                                              <a:dgm id="{F0AA9575-12EC-4DBB-9ACE-A61FDBDD5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DB02DCC-FA20-4C78-80C6-EE7848ABC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graphicEl>
                                              <a:dgm id="{BDB02DCC-FA20-4C78-80C6-EE7848ABC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graphicEl>
                                              <a:dgm id="{BDB02DCC-FA20-4C78-80C6-EE7848ABC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F523E1F-09EE-4D65-8F78-7AA0C1A9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>
                                            <p:graphicEl>
                                              <a:dgm id="{FF523E1F-09EE-4D65-8F78-7AA0C1A9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graphicEl>
                                              <a:dgm id="{FF523E1F-09EE-4D65-8F78-7AA0C1A9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 smtClean="0"/>
              <a:t>Závěr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u="sng" dirty="0" smtClean="0"/>
              <a:t>Hlavní úkol radiologa</a:t>
            </a:r>
            <a:r>
              <a:rPr lang="cs-CZ" dirty="0" smtClean="0"/>
              <a:t>= detekce traumatu + správný popis a klasifikace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 smtClean="0"/>
              <a:t>Skiagram</a:t>
            </a:r>
            <a:r>
              <a:rPr lang="cs-CZ" dirty="0" smtClean="0"/>
              <a:t> u pacientů s podezřením na stabilní zlomeninu pánve + </a:t>
            </a:r>
            <a:r>
              <a:rPr lang="cs-CZ" dirty="0" err="1" smtClean="0"/>
              <a:t>hemodynamicky</a:t>
            </a:r>
            <a:r>
              <a:rPr lang="cs-CZ" dirty="0" smtClean="0"/>
              <a:t> stabilních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 smtClean="0"/>
              <a:t>CT</a:t>
            </a:r>
            <a:r>
              <a:rPr lang="cs-CZ" dirty="0" smtClean="0"/>
              <a:t> u nestabilních traumat pánve + </a:t>
            </a:r>
            <a:r>
              <a:rPr lang="cs-CZ" dirty="0" err="1" smtClean="0"/>
              <a:t>hemodynamicky</a:t>
            </a:r>
            <a:r>
              <a:rPr lang="cs-CZ" dirty="0" smtClean="0"/>
              <a:t> stabilních pacientů/ po PDCL se stabilizací oběhu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 smtClean="0"/>
              <a:t>PDCA </a:t>
            </a:r>
            <a:r>
              <a:rPr lang="cs-CZ" dirty="0" smtClean="0"/>
              <a:t>( 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damage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angiography</a:t>
            </a:r>
            <a:r>
              <a:rPr lang="cs-CZ" dirty="0"/>
              <a:t> </a:t>
            </a:r>
            <a:r>
              <a:rPr lang="cs-CZ" dirty="0" smtClean="0"/>
              <a:t>) jen v rámci trauma center s </a:t>
            </a:r>
            <a:r>
              <a:rPr lang="cs-CZ" dirty="0" err="1" smtClean="0"/>
              <a:t>angio</a:t>
            </a:r>
            <a:r>
              <a:rPr lang="cs-CZ" dirty="0" smtClean="0"/>
              <a:t> týmem, který je k dispozici 24h denně + dlouhodobá zkušenost s prováděním výkonu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U pacientů s malým </a:t>
            </a:r>
            <a:r>
              <a:rPr lang="cs-CZ" dirty="0" err="1" smtClean="0"/>
              <a:t>hemoperitoneem</a:t>
            </a:r>
            <a:r>
              <a:rPr lang="cs-CZ" dirty="0" smtClean="0"/>
              <a:t> či jako DCA po neúspěšné PDCL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76990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/>
                <a:solidFill>
                  <a:schemeClr val="accent3"/>
                </a:solidFill>
                <a:effectLst/>
              </a:rPr>
              <a:t>Děkuji za pozornost.</a:t>
            </a:r>
            <a:endParaRPr lang="cs-CZ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http://img.gawkerassets.com/img/17h8pulxh2m4ejpg/origi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3343"/>
          <a:stretch>
            <a:fillRect/>
          </a:stretch>
        </p:blipFill>
        <p:spPr bwMode="auto">
          <a:xfrm>
            <a:off x="2987824" y="2996952"/>
            <a:ext cx="3399334" cy="3375939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843808" y="6584705"/>
            <a:ext cx="6606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https://twitter.com/dublindesignlab/status/182805553133785089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Diagnostické zobrazovací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Skiagrafie</a:t>
            </a:r>
          </a:p>
          <a:p>
            <a:endParaRPr lang="cs-CZ" dirty="0" smtClean="0"/>
          </a:p>
          <a:p>
            <a:r>
              <a:rPr lang="cs-CZ" dirty="0" smtClean="0"/>
              <a:t>Ultrasonografie ( FAST )</a:t>
            </a:r>
          </a:p>
          <a:p>
            <a:endParaRPr lang="cs-CZ" dirty="0" smtClean="0"/>
          </a:p>
          <a:p>
            <a:r>
              <a:rPr lang="cs-CZ" dirty="0" smtClean="0"/>
              <a:t>CT vyšetření </a:t>
            </a:r>
          </a:p>
          <a:p>
            <a:endParaRPr lang="cs-CZ" dirty="0" smtClean="0"/>
          </a:p>
          <a:p>
            <a:r>
              <a:rPr lang="cs-CZ" dirty="0" smtClean="0"/>
              <a:t>MR vyšetření</a:t>
            </a:r>
          </a:p>
          <a:p>
            <a:endParaRPr lang="cs-CZ" dirty="0" smtClean="0"/>
          </a:p>
          <a:p>
            <a:r>
              <a:rPr lang="cs-CZ" dirty="0" smtClean="0"/>
              <a:t>Retrográdní </a:t>
            </a:r>
            <a:r>
              <a:rPr lang="cs-CZ" dirty="0" err="1" smtClean="0"/>
              <a:t>uretrocystografie</a:t>
            </a:r>
            <a:r>
              <a:rPr lang="cs-CZ" dirty="0" smtClean="0"/>
              <a:t>, angiografie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Skiagrafie, ultrasonografie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Skiagrafie</a:t>
            </a:r>
            <a:r>
              <a:rPr lang="cs-CZ" dirty="0" smtClean="0"/>
              <a:t>= základní zobrazovací metoda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Standardně 3 projekce ( AP, </a:t>
            </a:r>
            <a:r>
              <a:rPr lang="cs-CZ" dirty="0" err="1"/>
              <a:t>inlet</a:t>
            </a:r>
            <a:r>
              <a:rPr lang="cs-CZ" dirty="0"/>
              <a:t>, </a:t>
            </a:r>
            <a:r>
              <a:rPr lang="cs-CZ" dirty="0" err="1"/>
              <a:t>outlet</a:t>
            </a:r>
            <a:r>
              <a:rPr lang="cs-CZ" dirty="0"/>
              <a:t> )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/>
              <a:t>+ /-     </a:t>
            </a:r>
            <a:r>
              <a:rPr lang="cs-CZ" dirty="0"/>
              <a:t>dostupnost/nízká výpovědní hodnota při poranění zadního segmentu pánve, často nízká </a:t>
            </a:r>
            <a:r>
              <a:rPr lang="cs-CZ" dirty="0" smtClean="0"/>
              <a:t>kvalita</a:t>
            </a:r>
          </a:p>
          <a:p>
            <a:pPr marL="393192" lvl="1" indent="0">
              <a:buNone/>
            </a:pPr>
            <a:endParaRPr lang="cs-CZ" dirty="0" smtClean="0"/>
          </a:p>
          <a:p>
            <a:r>
              <a:rPr lang="cs-CZ" u="sng" dirty="0" smtClean="0"/>
              <a:t>Ultrasonografie</a:t>
            </a:r>
            <a:r>
              <a:rPr lang="cs-CZ" dirty="0" smtClean="0"/>
              <a:t>- FAST ( </a:t>
            </a:r>
            <a:r>
              <a:rPr lang="cs-CZ" i="1" dirty="0" err="1" smtClean="0"/>
              <a:t>Focused</a:t>
            </a:r>
            <a:r>
              <a:rPr lang="cs-CZ" i="1" dirty="0" smtClean="0"/>
              <a:t> </a:t>
            </a:r>
            <a:r>
              <a:rPr lang="cs-CZ" i="1" dirty="0" err="1" smtClean="0"/>
              <a:t>Assesment</a:t>
            </a:r>
            <a:r>
              <a:rPr lang="cs-CZ" i="1" dirty="0" smtClean="0"/>
              <a:t>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/>
              <a:t>S</a:t>
            </a:r>
            <a:r>
              <a:rPr lang="cs-CZ" i="1" dirty="0" err="1" smtClean="0"/>
              <a:t>onography</a:t>
            </a:r>
            <a:r>
              <a:rPr lang="cs-CZ" i="1" dirty="0" smtClean="0"/>
              <a:t> in Trauma </a:t>
            </a:r>
            <a:r>
              <a:rPr lang="cs-CZ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Přítomnost volné tekutiny  v  dutině břišní= silný indikátor poranění intraperitoneálních orgánů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 smtClean="0"/>
              <a:t>+/- </a:t>
            </a:r>
            <a:r>
              <a:rPr lang="cs-CZ" dirty="0" smtClean="0"/>
              <a:t>  rychlost/ </a:t>
            </a:r>
            <a:r>
              <a:rPr lang="cs-CZ" dirty="0" err="1" smtClean="0"/>
              <a:t>obj</a:t>
            </a:r>
            <a:r>
              <a:rPr lang="cs-CZ" dirty="0" smtClean="0"/>
              <a:t>. a </a:t>
            </a:r>
            <a:r>
              <a:rPr lang="cs-CZ" dirty="0" err="1" smtClean="0"/>
              <a:t>subj.faktory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Výpočetní tomografie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„Zlatý standard“ u </a:t>
            </a:r>
            <a:r>
              <a:rPr lang="cs-CZ" dirty="0" err="1" smtClean="0"/>
              <a:t>polytraumatizovaných</a:t>
            </a:r>
            <a:r>
              <a:rPr lang="cs-CZ" dirty="0" smtClean="0"/>
              <a:t> pacientů</a:t>
            </a:r>
          </a:p>
          <a:p>
            <a:r>
              <a:rPr lang="cs-CZ" dirty="0" smtClean="0"/>
              <a:t>Standardizované protokoly šité pacientovi na míru               ( </a:t>
            </a:r>
            <a:r>
              <a:rPr lang="cs-CZ" dirty="0" err="1" smtClean="0"/>
              <a:t>tailored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)</a:t>
            </a:r>
          </a:p>
          <a:p>
            <a:pPr>
              <a:buNone/>
            </a:pPr>
            <a:r>
              <a:rPr lang="cs-CZ" dirty="0" smtClean="0"/>
              <a:t>                                      CT/ MDCT</a:t>
            </a:r>
          </a:p>
          <a:p>
            <a:r>
              <a:rPr lang="cs-CZ" u="sng" dirty="0" smtClean="0"/>
              <a:t>CT- </a:t>
            </a:r>
            <a:r>
              <a:rPr lang="cs-CZ" dirty="0" smtClean="0"/>
              <a:t>precizní zobrazení skeletu, zhodnocení rozsahu poranění </a:t>
            </a:r>
            <a:r>
              <a:rPr lang="cs-CZ" dirty="0" err="1" smtClean="0"/>
              <a:t>parenchymatozních</a:t>
            </a:r>
            <a:r>
              <a:rPr lang="cs-CZ" dirty="0" smtClean="0"/>
              <a:t> orgánů- včetně CT </a:t>
            </a:r>
            <a:r>
              <a:rPr lang="cs-CZ" dirty="0" err="1" smtClean="0"/>
              <a:t>cystografie</a:t>
            </a:r>
            <a:r>
              <a:rPr lang="cs-CZ" dirty="0" smtClean="0"/>
              <a:t>, 2D a 3D rekonstrukce </a:t>
            </a:r>
          </a:p>
          <a:p>
            <a:r>
              <a:rPr lang="cs-CZ" u="sng" dirty="0" smtClean="0"/>
              <a:t>MDCT</a:t>
            </a:r>
            <a:r>
              <a:rPr lang="cs-CZ" dirty="0" smtClean="0"/>
              <a:t>   doby vyšetření, pohybových artefaktů,                                                                        </a:t>
            </a:r>
          </a:p>
          <a:p>
            <a:pPr>
              <a:buNone/>
            </a:pPr>
            <a:r>
              <a:rPr lang="cs-CZ" dirty="0" smtClean="0"/>
              <a:t>      </a:t>
            </a:r>
            <a:r>
              <a:rPr lang="cs-CZ" dirty="0" err="1" smtClean="0"/>
              <a:t>postprocessing</a:t>
            </a:r>
            <a:r>
              <a:rPr lang="cs-CZ" dirty="0" smtClean="0"/>
              <a:t>, kvalita 3D rekonstrukcí, CT </a:t>
            </a:r>
            <a:r>
              <a:rPr lang="cs-CZ" dirty="0" err="1" smtClean="0"/>
              <a:t>angio</a:t>
            </a:r>
            <a:r>
              <a:rPr lang="cs-CZ" dirty="0" smtClean="0"/>
              <a:t> 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  nevýhoda - radiační zátěž, zobrazení nervových struktur 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1835696" y="4869160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827584" y="537321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2915816" y="3212976"/>
            <a:ext cx="2664296" cy="43204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1916832"/>
            <a:ext cx="8567936" cy="44319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Senzitivita rentgenového snímku při hodnocení traumat pánve  ve srovnání s CT celkově: </a:t>
            </a:r>
            <a:r>
              <a:rPr lang="cs-CZ" sz="4000" b="1" dirty="0" smtClean="0"/>
              <a:t>52</a:t>
            </a:r>
            <a:r>
              <a:rPr lang="cs-CZ" sz="4000" dirty="0" smtClean="0"/>
              <a:t> % ( kost kyčelní 25%, kost stydká 58%, </a:t>
            </a:r>
            <a:r>
              <a:rPr lang="cs-CZ" sz="4000" dirty="0" err="1" smtClean="0"/>
              <a:t>acetabulum</a:t>
            </a:r>
            <a:r>
              <a:rPr lang="cs-CZ" sz="4000" dirty="0" smtClean="0"/>
              <a:t> 84%, kost křížová 17% )</a:t>
            </a:r>
          </a:p>
          <a:p>
            <a:endParaRPr lang="cs-CZ" sz="4000" dirty="0" smtClean="0"/>
          </a:p>
          <a:p>
            <a:endParaRPr lang="cs-CZ" sz="1400" dirty="0" smtClean="0"/>
          </a:p>
          <a:p>
            <a:r>
              <a:rPr lang="cs-CZ" sz="1400" dirty="0" smtClean="0"/>
              <a:t>Zdroj: TRANDOVÁ,Eva. Senzitivita rentgenového snímku při hodnocení poranění pánve.2014.Brno. Masarykova univerzita.61 stran.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Magnetická rezonance, retrográdní </a:t>
            </a:r>
            <a:r>
              <a:rPr lang="cs-CZ" dirty="0" err="1" smtClean="0"/>
              <a:t>cystouretrografie</a:t>
            </a:r>
            <a:r>
              <a:rPr lang="cs-CZ" dirty="0" smtClean="0"/>
              <a:t>, angiografie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MR</a:t>
            </a:r>
            <a:r>
              <a:rPr lang="cs-CZ" dirty="0" smtClean="0"/>
              <a:t>- průkaz poranění nervových kořenů a pletení, poranění svalů dna pánevního</a:t>
            </a:r>
          </a:p>
          <a:p>
            <a:pPr lvl="1">
              <a:buFont typeface="Wingdings" pitchFamily="2" charset="2"/>
              <a:buChar char="Ø"/>
            </a:pPr>
            <a:r>
              <a:rPr lang="cs-CZ" b="1" dirty="0" smtClean="0"/>
              <a:t>+ </a:t>
            </a:r>
            <a:r>
              <a:rPr lang="cs-CZ" dirty="0" smtClean="0"/>
              <a:t>největší rozlišovací schopnost měkkých tkání v oblasti malé pánve a svalových struktur </a:t>
            </a:r>
          </a:p>
          <a:p>
            <a:pPr lvl="1">
              <a:buNone/>
            </a:pPr>
            <a:r>
              <a:rPr lang="cs-CZ" dirty="0" smtClean="0"/>
              <a:t>    - delší trvání vyšetření ve srovnání s CT, artefakty po implantaci kovového materiálu</a:t>
            </a:r>
          </a:p>
          <a:p>
            <a:r>
              <a:rPr lang="cs-CZ" u="sng" dirty="0" smtClean="0"/>
              <a:t>Retrográdní </a:t>
            </a:r>
            <a:r>
              <a:rPr lang="cs-CZ" u="sng" dirty="0" err="1" smtClean="0"/>
              <a:t>cystouretrografie</a:t>
            </a:r>
            <a:r>
              <a:rPr lang="cs-CZ" dirty="0" smtClean="0"/>
              <a:t>- CT </a:t>
            </a:r>
            <a:r>
              <a:rPr lang="cs-CZ" dirty="0" err="1" smtClean="0"/>
              <a:t>cystografie</a:t>
            </a:r>
            <a:r>
              <a:rPr lang="cs-CZ" dirty="0" smtClean="0"/>
              <a:t> jako součást CT trauma-protokolu u indikovaných pac.</a:t>
            </a:r>
          </a:p>
          <a:p>
            <a:r>
              <a:rPr lang="cs-CZ" u="sng" dirty="0" smtClean="0"/>
              <a:t>Angiografie</a:t>
            </a:r>
            <a:r>
              <a:rPr lang="cs-CZ" dirty="0" smtClean="0"/>
              <a:t>- DCA ( </a:t>
            </a:r>
            <a:r>
              <a:rPr lang="cs-CZ" dirty="0" err="1" smtClean="0"/>
              <a:t>damage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angiography</a:t>
            </a:r>
            <a:r>
              <a:rPr lang="cs-CZ" dirty="0" smtClean="0"/>
              <a:t> )- přehledný angiogram  břišní aorty+ </a:t>
            </a:r>
            <a:r>
              <a:rPr lang="cs-CZ" dirty="0" err="1" smtClean="0"/>
              <a:t>embolizace</a:t>
            </a:r>
            <a:r>
              <a:rPr lang="cs-CZ" dirty="0" smtClean="0"/>
              <a:t> tepen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zlomenin pánve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u="sng" dirty="0" smtClean="0"/>
              <a:t>Nejčastěji používané klasifikace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A/ </a:t>
            </a:r>
            <a:r>
              <a:rPr lang="cs-CZ" u="sng" dirty="0" smtClean="0"/>
              <a:t>AO </a:t>
            </a:r>
          </a:p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B/ </a:t>
            </a:r>
            <a:r>
              <a:rPr lang="cs-CZ" u="sng" dirty="0" err="1" smtClean="0"/>
              <a:t>Tileova</a:t>
            </a:r>
            <a:endParaRPr lang="cs-CZ" u="sng" dirty="0" smtClean="0"/>
          </a:p>
          <a:p>
            <a:pPr marL="393192" lvl="1" indent="0">
              <a:buNone/>
            </a:pPr>
            <a:r>
              <a:rPr lang="cs-CZ" dirty="0" smtClean="0"/>
              <a:t>       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C/ </a:t>
            </a:r>
            <a:r>
              <a:rPr lang="cs-CZ" u="sng" dirty="0" err="1" smtClean="0"/>
              <a:t>Youngova</a:t>
            </a:r>
            <a:r>
              <a:rPr lang="cs-CZ" u="sng" dirty="0" smtClean="0"/>
              <a:t> - </a:t>
            </a:r>
            <a:r>
              <a:rPr lang="cs-CZ" u="sng" dirty="0" err="1" smtClean="0"/>
              <a:t>Burgessova</a:t>
            </a:r>
            <a:endParaRPr lang="cs-CZ" dirty="0" smtClean="0"/>
          </a:p>
        </p:txBody>
      </p:sp>
      <p:sp>
        <p:nvSpPr>
          <p:cNvPr id="7" name="Pravá složená závorka 6"/>
          <p:cNvSpPr/>
          <p:nvPr/>
        </p:nvSpPr>
        <p:spPr>
          <a:xfrm>
            <a:off x="2987824" y="3573016"/>
            <a:ext cx="432048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19872" y="3501008"/>
            <a:ext cx="2160240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hodnocení stability poranění pánve a rozsahu postižení zadního segmentu</a:t>
            </a:r>
            <a:endParaRPr lang="cs-CZ" dirty="0"/>
          </a:p>
        </p:txBody>
      </p:sp>
      <p:sp>
        <p:nvSpPr>
          <p:cNvPr id="19" name="Čárový popisek 1 18"/>
          <p:cNvSpPr/>
          <p:nvPr/>
        </p:nvSpPr>
        <p:spPr>
          <a:xfrm>
            <a:off x="5004048" y="5157192"/>
            <a:ext cx="2592288" cy="432048"/>
          </a:xfrm>
          <a:prstGeom prst="borderCallout1">
            <a:avLst>
              <a:gd name="adj1" fmla="val 47610"/>
              <a:gd name="adj2" fmla="val -851"/>
              <a:gd name="adj3" fmla="val 48366"/>
              <a:gd name="adj4" fmla="val -13748"/>
            </a:avLst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dle mechanismu úrazu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AO klasifikace- </a:t>
            </a:r>
            <a:r>
              <a:rPr lang="cs-CZ" sz="3100" dirty="0" err="1" smtClean="0"/>
              <a:t>Comprehensive</a:t>
            </a:r>
            <a:r>
              <a:rPr lang="cs-CZ" sz="3100" dirty="0" smtClean="0"/>
              <a:t> </a:t>
            </a:r>
            <a:r>
              <a:rPr lang="cs-CZ" sz="3100" dirty="0" err="1" smtClean="0"/>
              <a:t>Classification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Fractures</a:t>
            </a:r>
            <a:r>
              <a:rPr lang="cs-CZ" sz="3100" dirty="0" smtClean="0"/>
              <a:t>-CCF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9600" dirty="0" smtClean="0"/>
              <a:t>Každá zlomenina popsána v alfanumerickým kódem ve tvaru : kost-segment-typ-skupina-podskupina, </a:t>
            </a:r>
            <a:r>
              <a:rPr lang="cs-CZ" sz="9600" u="sng" dirty="0" smtClean="0"/>
              <a:t>pánvi </a:t>
            </a:r>
            <a:r>
              <a:rPr lang="cs-CZ" sz="9600" dirty="0" smtClean="0"/>
              <a:t>přiřazeno </a:t>
            </a:r>
            <a:r>
              <a:rPr lang="cs-CZ" sz="9600" u="sng" dirty="0" smtClean="0"/>
              <a:t>číslo 6</a:t>
            </a:r>
            <a:r>
              <a:rPr lang="cs-CZ" sz="9600" dirty="0" smtClean="0"/>
              <a:t>, </a:t>
            </a:r>
            <a:r>
              <a:rPr lang="cs-CZ" sz="9600" u="sng" dirty="0" smtClean="0"/>
              <a:t>pánevnímu kruhu</a:t>
            </a:r>
            <a:r>
              <a:rPr lang="cs-CZ" sz="9600" dirty="0" smtClean="0"/>
              <a:t> je přiřazeno </a:t>
            </a:r>
            <a:r>
              <a:rPr lang="cs-CZ" sz="9600" u="sng" dirty="0" smtClean="0"/>
              <a:t>číslo 1</a:t>
            </a:r>
          </a:p>
          <a:p>
            <a:pPr>
              <a:buNone/>
            </a:pPr>
            <a:endParaRPr lang="cs-CZ" sz="9600" dirty="0" smtClean="0"/>
          </a:p>
          <a:p>
            <a:r>
              <a:rPr lang="cs-CZ" sz="9600" u="sng" dirty="0" smtClean="0"/>
              <a:t>Typ A</a:t>
            </a:r>
            <a:r>
              <a:rPr lang="cs-CZ" sz="9600" dirty="0" smtClean="0"/>
              <a:t>: </a:t>
            </a:r>
            <a:r>
              <a:rPr lang="cs-CZ" sz="9600" dirty="0" smtClean="0">
                <a:solidFill>
                  <a:srgbClr val="FF0000"/>
                </a:solidFill>
              </a:rPr>
              <a:t>stabilní</a:t>
            </a:r>
            <a:r>
              <a:rPr lang="cs-CZ" sz="9600" dirty="0" smtClean="0"/>
              <a:t> zlomeniny pánve bez přerušení celistvosti pánevního kruhu</a:t>
            </a:r>
          </a:p>
          <a:p>
            <a:pPr>
              <a:buNone/>
            </a:pPr>
            <a:endParaRPr lang="cs-CZ" sz="9600" dirty="0" smtClean="0"/>
          </a:p>
          <a:p>
            <a:r>
              <a:rPr lang="cs-CZ" sz="9600" u="sng" dirty="0" smtClean="0"/>
              <a:t>Typ B</a:t>
            </a:r>
            <a:r>
              <a:rPr lang="cs-CZ" sz="9600" dirty="0" smtClean="0"/>
              <a:t>: </a:t>
            </a:r>
            <a:r>
              <a:rPr lang="cs-CZ" sz="9600" dirty="0" smtClean="0">
                <a:solidFill>
                  <a:srgbClr val="FF0000"/>
                </a:solidFill>
              </a:rPr>
              <a:t>nekompletní </a:t>
            </a:r>
            <a:r>
              <a:rPr lang="cs-CZ" sz="9600" dirty="0" err="1" smtClean="0">
                <a:solidFill>
                  <a:srgbClr val="FF0000"/>
                </a:solidFill>
              </a:rPr>
              <a:t>disrupce</a:t>
            </a:r>
            <a:r>
              <a:rPr lang="cs-CZ" sz="9600" dirty="0" smtClean="0">
                <a:solidFill>
                  <a:srgbClr val="FF0000"/>
                </a:solidFill>
              </a:rPr>
              <a:t> </a:t>
            </a:r>
            <a:r>
              <a:rPr lang="cs-CZ" sz="9600" dirty="0" smtClean="0"/>
              <a:t>zadního segmentu ( rotačně nestabilní, vertikálně stabilní) </a:t>
            </a:r>
          </a:p>
          <a:p>
            <a:pPr>
              <a:buNone/>
            </a:pPr>
            <a:r>
              <a:rPr lang="cs-CZ" sz="9600" dirty="0"/>
              <a:t> </a:t>
            </a:r>
            <a:r>
              <a:rPr lang="cs-CZ" sz="9600" dirty="0" smtClean="0"/>
              <a:t>                  </a:t>
            </a:r>
          </a:p>
          <a:p>
            <a:r>
              <a:rPr lang="cs-CZ" sz="9600" u="sng" dirty="0" smtClean="0"/>
              <a:t>Typ C</a:t>
            </a:r>
            <a:r>
              <a:rPr lang="cs-CZ" sz="9600" dirty="0" smtClean="0"/>
              <a:t>: </a:t>
            </a:r>
            <a:r>
              <a:rPr lang="cs-CZ" sz="9600" dirty="0" smtClean="0">
                <a:solidFill>
                  <a:srgbClr val="FF0000"/>
                </a:solidFill>
              </a:rPr>
              <a:t>kompletní </a:t>
            </a:r>
            <a:r>
              <a:rPr lang="cs-CZ" sz="9600" dirty="0" err="1" smtClean="0">
                <a:solidFill>
                  <a:srgbClr val="FF0000"/>
                </a:solidFill>
              </a:rPr>
              <a:t>disrupce</a:t>
            </a:r>
            <a:r>
              <a:rPr lang="cs-CZ" sz="9600" dirty="0" smtClean="0">
                <a:solidFill>
                  <a:srgbClr val="FF0000"/>
                </a:solidFill>
              </a:rPr>
              <a:t> </a:t>
            </a:r>
            <a:r>
              <a:rPr lang="cs-CZ" sz="9600" dirty="0" smtClean="0"/>
              <a:t>zadního segmentu (rotačně i vertikálně nestabilní)</a:t>
            </a:r>
          </a:p>
          <a:p>
            <a:endParaRPr lang="cs-CZ" sz="4400" dirty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</a:t>
            </a: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Youngova</a:t>
            </a:r>
            <a:r>
              <a:rPr lang="cs-CZ" dirty="0" smtClean="0"/>
              <a:t> - </a:t>
            </a:r>
            <a:r>
              <a:rPr lang="cs-CZ" dirty="0" err="1" smtClean="0"/>
              <a:t>Burgessova</a:t>
            </a:r>
            <a:r>
              <a:rPr lang="cs-CZ" dirty="0" smtClean="0"/>
              <a:t>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781552"/>
          </a:xfrm>
        </p:spPr>
        <p:txBody>
          <a:bodyPr>
            <a:normAutofit/>
          </a:bodyPr>
          <a:lstStyle/>
          <a:p>
            <a:r>
              <a:rPr lang="cs-CZ" sz="1800" u="sng" dirty="0" smtClean="0"/>
              <a:t>Klasifikuje zlomeniny podle vektoru působící síly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b="1" dirty="0" smtClean="0">
                <a:solidFill>
                  <a:srgbClr val="FF0000"/>
                </a:solidFill>
              </a:rPr>
              <a:t>LC ( </a:t>
            </a:r>
            <a:r>
              <a:rPr lang="cs-CZ" sz="1800" b="1" dirty="0" err="1" smtClean="0">
                <a:solidFill>
                  <a:srgbClr val="FF0000"/>
                </a:solidFill>
              </a:rPr>
              <a:t>lateral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compression</a:t>
            </a:r>
            <a:r>
              <a:rPr lang="cs-CZ" sz="1800" b="1" dirty="0" smtClean="0">
                <a:solidFill>
                  <a:srgbClr val="FF0000"/>
                </a:solidFill>
              </a:rPr>
              <a:t>) </a:t>
            </a:r>
            <a:r>
              <a:rPr lang="cs-CZ" sz="1800" dirty="0" smtClean="0"/>
              <a:t>- zlomeniny z laterální komprese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 smtClean="0">
                <a:solidFill>
                  <a:schemeClr val="accent3"/>
                </a:solidFill>
              </a:rPr>
              <a:t>APC ( </a:t>
            </a:r>
            <a:r>
              <a:rPr lang="cs-CZ" sz="1800" dirty="0" err="1" smtClean="0">
                <a:solidFill>
                  <a:schemeClr val="accent3"/>
                </a:solidFill>
              </a:rPr>
              <a:t>anterior</a:t>
            </a:r>
            <a:r>
              <a:rPr lang="cs-CZ" sz="1800" dirty="0" smtClean="0">
                <a:solidFill>
                  <a:schemeClr val="accent3"/>
                </a:solidFill>
              </a:rPr>
              <a:t>-</a:t>
            </a:r>
            <a:r>
              <a:rPr lang="cs-CZ" sz="1800" dirty="0" err="1" smtClean="0">
                <a:solidFill>
                  <a:schemeClr val="accent3"/>
                </a:solidFill>
              </a:rPr>
              <a:t>posterior</a:t>
            </a:r>
            <a:r>
              <a:rPr lang="cs-CZ" sz="1800" dirty="0" smtClean="0">
                <a:solidFill>
                  <a:schemeClr val="accent3"/>
                </a:solidFill>
              </a:rPr>
              <a:t> </a:t>
            </a:r>
            <a:r>
              <a:rPr lang="cs-CZ" sz="1800" dirty="0" err="1" smtClean="0">
                <a:solidFill>
                  <a:schemeClr val="accent3"/>
                </a:solidFill>
              </a:rPr>
              <a:t>compression</a:t>
            </a:r>
            <a:r>
              <a:rPr lang="cs-CZ" sz="1800" dirty="0" smtClean="0">
                <a:solidFill>
                  <a:schemeClr val="accent3"/>
                </a:solidFill>
              </a:rPr>
              <a:t>) </a:t>
            </a:r>
            <a:r>
              <a:rPr lang="cs-CZ" sz="1800" dirty="0" smtClean="0"/>
              <a:t>- zlomenina z předozadního násilí 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 smtClean="0"/>
              <a:t>VS ( </a:t>
            </a:r>
            <a:r>
              <a:rPr lang="cs-CZ" sz="1800" dirty="0" err="1" smtClean="0"/>
              <a:t>vertical</a:t>
            </a:r>
            <a:r>
              <a:rPr lang="cs-CZ" sz="1800" dirty="0" smtClean="0"/>
              <a:t> </a:t>
            </a:r>
            <a:r>
              <a:rPr lang="cs-CZ" sz="1800" dirty="0" err="1" smtClean="0"/>
              <a:t>shear</a:t>
            </a:r>
            <a:r>
              <a:rPr lang="cs-CZ" sz="1800" dirty="0" smtClean="0"/>
              <a:t> ) - zlomeniny z vertikálního střižného násilí</a:t>
            </a:r>
          </a:p>
          <a:p>
            <a:pPr lvl="1">
              <a:buFont typeface="Wingdings" pitchFamily="2" charset="2"/>
              <a:buChar char="Ø"/>
            </a:pPr>
            <a:r>
              <a:rPr lang="cs-CZ" sz="1800" dirty="0" smtClean="0"/>
              <a:t>CM ( </a:t>
            </a:r>
            <a:r>
              <a:rPr lang="cs-CZ" sz="1800" dirty="0" err="1" smtClean="0"/>
              <a:t>combined</a:t>
            </a:r>
            <a:r>
              <a:rPr lang="cs-CZ" sz="1800" dirty="0" smtClean="0"/>
              <a:t> </a:t>
            </a:r>
            <a:r>
              <a:rPr lang="cs-CZ" sz="1800" dirty="0" err="1" smtClean="0"/>
              <a:t>mechanical</a:t>
            </a:r>
            <a:r>
              <a:rPr lang="cs-CZ" sz="1800" dirty="0" smtClean="0"/>
              <a:t> )- komb./nezařaditelné</a:t>
            </a:r>
          </a:p>
        </p:txBody>
      </p:sp>
      <p:sp>
        <p:nvSpPr>
          <p:cNvPr id="5" name="Ovál 5"/>
          <p:cNvSpPr/>
          <p:nvPr/>
        </p:nvSpPr>
        <p:spPr>
          <a:xfrm>
            <a:off x="1043608" y="3429000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7" name="Ovál 2"/>
          <p:cNvSpPr/>
          <p:nvPr/>
        </p:nvSpPr>
        <p:spPr>
          <a:xfrm>
            <a:off x="1043608" y="5013176"/>
            <a:ext cx="360040" cy="36004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41563" y="6550223"/>
            <a:ext cx="75608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ebmedicine.net</a:t>
            </a:r>
            <a:r>
              <a:rPr lang="cs-CZ" sz="1000" dirty="0" smtClean="0"/>
              <a:t>/</a:t>
            </a:r>
            <a:r>
              <a:rPr lang="cs-CZ" sz="1000" dirty="0" err="1" smtClean="0"/>
              <a:t>topics.php</a:t>
            </a:r>
            <a:r>
              <a:rPr lang="cs-CZ" sz="1000" dirty="0" smtClean="0"/>
              <a:t>?</a:t>
            </a:r>
            <a:r>
              <a:rPr lang="cs-CZ" sz="1000" dirty="0" err="1" smtClean="0"/>
              <a:t>paction</a:t>
            </a:r>
            <a:r>
              <a:rPr lang="cs-CZ" sz="1000" dirty="0" smtClean="0"/>
              <a:t>=</a:t>
            </a:r>
            <a:r>
              <a:rPr lang="cs-CZ" sz="1000" dirty="0" err="1" smtClean="0"/>
              <a:t>showTopicSeg</a:t>
            </a:r>
            <a:r>
              <a:rPr lang="cs-CZ" sz="1000" dirty="0" smtClean="0"/>
              <a:t>&amp;</a:t>
            </a:r>
            <a:r>
              <a:rPr lang="cs-CZ" sz="1000" dirty="0" err="1" smtClean="0"/>
              <a:t>topic</a:t>
            </a:r>
            <a:r>
              <a:rPr lang="cs-CZ" sz="1000" dirty="0" smtClean="0"/>
              <a:t>_id=243&amp;</a:t>
            </a:r>
            <a:r>
              <a:rPr lang="cs-CZ" sz="1000" dirty="0" err="1" smtClean="0"/>
              <a:t>seg</a:t>
            </a:r>
            <a:r>
              <a:rPr lang="cs-CZ" sz="1000" dirty="0" smtClean="0"/>
              <a:t>_id=4748</a:t>
            </a:r>
            <a:endParaRPr lang="cs-CZ" sz="1000" dirty="0"/>
          </a:p>
        </p:txBody>
      </p:sp>
      <p:sp>
        <p:nvSpPr>
          <p:cNvPr id="9" name="AutoShape 2" descr="http://www.ebmedicine.net/media_library/images/marketingLandingPages/emp%20issues/12.10/Figure%209_%20Young%20Burgess%20Classification%20Of%20Pelvic%20Fractur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 descr="F:\trauma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88" b="78237"/>
          <a:stretch/>
        </p:blipFill>
        <p:spPr bwMode="auto">
          <a:xfrm>
            <a:off x="1741563" y="3092828"/>
            <a:ext cx="5947455" cy="16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traumat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3" b="78237"/>
          <a:stretch/>
        </p:blipFill>
        <p:spPr bwMode="auto">
          <a:xfrm>
            <a:off x="1741563" y="4737965"/>
            <a:ext cx="5947455" cy="17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solidFill>
          <a:srgbClr val="FFFF00"/>
        </a:solidFill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1131</TotalTime>
  <Words>811</Words>
  <Application>Microsoft Office PowerPoint</Application>
  <PresentationFormat>Předvádění na obrazovce (4:3)</PresentationFormat>
  <Paragraphs>132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Tok</vt:lpstr>
      <vt:lpstr>1_Tok</vt:lpstr>
      <vt:lpstr>Traumata pánve </vt:lpstr>
      <vt:lpstr>Obecná charakteristika</vt:lpstr>
      <vt:lpstr>Diagnostické zobrazovací možnosti</vt:lpstr>
      <vt:lpstr>Skiagrafie, ultrasonografie</vt:lpstr>
      <vt:lpstr>Výpočetní tomografie</vt:lpstr>
      <vt:lpstr>Magnetická rezonance, retrográdní cystouretrografie, angiografie</vt:lpstr>
      <vt:lpstr>Klasifikace zlomenin pánve</vt:lpstr>
      <vt:lpstr>AO klasifikace- Comprehensive Classification of Fractures-CCF </vt:lpstr>
      <vt:lpstr>Youngova - Burgessova klasifikace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Zlomeniny acetabula</vt:lpstr>
      <vt:lpstr>Prezentace aplikace PowerPoint</vt:lpstr>
      <vt:lpstr>Klasifikace zlomenin acetabula</vt:lpstr>
      <vt:lpstr>Prezentace aplikace PowerPoint</vt:lpstr>
      <vt:lpstr>Prezentace aplikace PowerPoint</vt:lpstr>
      <vt:lpstr>Prezentace aplikace PowerPoint</vt:lpstr>
      <vt:lpstr>Prezentace aplikace PowerPoint</vt:lpstr>
      <vt:lpstr>Diagnostický algoritmus- hemodynamicky stabilní pacient</vt:lpstr>
      <vt:lpstr>Diagnostický algoritmus- hemodynamicky nestabilní pacient</vt:lpstr>
      <vt:lpstr>Závěr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rdkfnbrno</cp:lastModifiedBy>
  <cp:revision>190</cp:revision>
  <dcterms:created xsi:type="dcterms:W3CDTF">2014-08-18T06:58:30Z</dcterms:created>
  <dcterms:modified xsi:type="dcterms:W3CDTF">2015-02-23T11:32:11Z</dcterms:modified>
</cp:coreProperties>
</file>