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24384000" cy="13716000"/>
  <p:notesSz cx="24384000" cy="1371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852" y="7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41450" y="2592002"/>
            <a:ext cx="10440000" cy="543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46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440000"/>
            <a:ext cx="21506400" cy="9031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502556" y="2581030"/>
            <a:ext cx="10440000" cy="543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46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1440000" y="3384002"/>
            <a:ext cx="10439996" cy="8280000"/>
          </a:xfrm>
          <a:prstGeom prst="rect">
            <a:avLst/>
          </a:prstGeom>
        </p:spPr>
        <p:txBody>
          <a:bodyPr/>
          <a:lstStyle>
            <a:lvl1pPr marL="504000" indent="-36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1008000" indent="-36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4000"/>
            </a:lvl2pPr>
            <a:lvl3pPr marL="1828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12502560" y="3380542"/>
            <a:ext cx="10439996" cy="8280000"/>
          </a:xfrm>
          <a:prstGeom prst="rect">
            <a:avLst/>
          </a:prstGeom>
        </p:spPr>
        <p:txBody>
          <a:bodyPr/>
          <a:lstStyle>
            <a:lvl1pPr marL="504000" indent="-36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1008000" indent="-36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4000"/>
            </a:lvl2pPr>
            <a:lvl3pPr marL="1828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448" y="12110400"/>
            <a:ext cx="4064780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1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buNone/>
        <a:defRPr sz="2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rtl="0" eaLnBrk="1" latinLnBrk="0" hangingPunct="1"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</p:bodyStyle>
    <p:otherStyle>
      <a:lvl1pPr algn="l" defTabSz="914400" rtl="0" eaLnBrk="1" latinLnBrk="0" hangingPunct="1">
        <a:defRPr sz="2400">
          <a:solidFill>
            <a:schemeClr val="tx1"/>
          </a:solidFill>
          <a:latin typeface="+mn-lt"/>
          <a:ea typeface="+mn-ea"/>
          <a:cs typeface="+mn-cs"/>
        </a:defRPr>
      </a:lvl1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Picture 1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575" y="981075"/>
            <a:ext cx="3048000" cy="4562475"/>
          </a:xfrm>
          <a:prstGeom prst="rect">
            <a:avLst/>
          </a:prstGeom>
        </p:spPr>
      </p:pic>
      <p:pic>
        <p:nvPicPr>
          <p:cNvPr id="13" name="Picture 13" descr="Picture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40576" y="1000125"/>
            <a:ext cx="3038475" cy="4552950"/>
          </a:xfrm>
          <a:prstGeom prst="rect">
            <a:avLst/>
          </a:prstGeom>
        </p:spPr>
      </p:pic>
      <p:pic>
        <p:nvPicPr>
          <p:cNvPr id="14" name="Picture 14" descr="Picture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35425" y="981075"/>
            <a:ext cx="3038475" cy="4552950"/>
          </a:xfrm>
          <a:prstGeom prst="rect">
            <a:avLst/>
          </a:prstGeom>
        </p:spPr>
      </p:pic>
      <p:pic>
        <p:nvPicPr>
          <p:cNvPr id="15" name="Picture 15" descr="Picture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6300" y="1000125"/>
            <a:ext cx="3038475" cy="4538472"/>
          </a:xfrm>
          <a:prstGeom prst="rect">
            <a:avLst/>
          </a:prstGeom>
        </p:spPr>
      </p:pic>
      <p:pic>
        <p:nvPicPr>
          <p:cNvPr id="16" name="Picture 16" descr="Picture 1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10500" y="981075"/>
            <a:ext cx="4352925" cy="5810250"/>
          </a:xfrm>
          <a:prstGeom prst="rect">
            <a:avLst/>
          </a:prstGeom>
        </p:spPr>
      </p:pic>
      <p:pic>
        <p:nvPicPr>
          <p:cNvPr id="17" name="Picture 17" descr="Picture 1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249150" y="981075"/>
            <a:ext cx="4343400" cy="5810250"/>
          </a:xfrm>
          <a:prstGeom prst="rect">
            <a:avLst/>
          </a:prstGeom>
        </p:spPr>
      </p:pic>
      <p:pic>
        <p:nvPicPr>
          <p:cNvPr id="18" name="Picture 18" descr="Picture 1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28575" y="11925300"/>
            <a:ext cx="24384000" cy="17907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66034" y="7518929"/>
            <a:ext cx="21850640" cy="1191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200" b="1" i="0" u="none" strike="noStrike" dirty="0">
                <a:solidFill>
                  <a:srgbClr val="032ADD"/>
                </a:solidFill>
                <a:latin typeface="Arial"/>
                <a:cs typeface="Arial"/>
              </a:rPr>
              <a:t>UNIKÁTNÍ PROGRAM VE FN BRNO</a:t>
            </a:r>
            <a:endParaRPr sz="7200" dirty="0"/>
          </a:p>
        </p:txBody>
      </p:sp>
      <p:sp>
        <p:nvSpPr>
          <p:cNvPr id="20" name="TextBox 20"/>
          <p:cNvSpPr txBox="1"/>
          <p:nvPr/>
        </p:nvSpPr>
        <p:spPr>
          <a:xfrm>
            <a:off x="1262304" y="8719734"/>
            <a:ext cx="516805" cy="2025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lnSpc>
                <a:spcPct val="201250"/>
              </a:lnSpc>
              <a:spcBef>
                <a:spcPts val="0"/>
              </a:spcBef>
              <a:spcAft>
                <a:spcPts val="0"/>
              </a:spcAft>
            </a:pPr>
            <a:r>
              <a:rPr sz="3600" b="0" i="0" u="none" strike="noStrike" dirty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r>
              <a:rPr sz="3600" b="0" i="0" u="none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i="0" u="none" strike="noStrike" dirty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3600" dirty="0"/>
          </a:p>
        </p:txBody>
      </p:sp>
      <p:sp>
        <p:nvSpPr>
          <p:cNvPr id="21" name="TextBox 21"/>
          <p:cNvSpPr txBox="1"/>
          <p:nvPr/>
        </p:nvSpPr>
        <p:spPr>
          <a:xfrm>
            <a:off x="1831946" y="9096105"/>
            <a:ext cx="19471969" cy="1649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u="none" strike="noStrike" dirty="0">
                <a:solidFill>
                  <a:srgbClr val="2F2F2F"/>
                </a:solidFill>
                <a:latin typeface="Arial"/>
                <a:cs typeface="Arial"/>
              </a:rPr>
              <a:t>Pomáháme pacientům se získanou i vrozenou obrnou lícního nervu</a:t>
            </a:r>
            <a:endParaRPr sz="4000" dirty="0"/>
          </a:p>
          <a:p>
            <a:pPr marL="0" indent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</a:pPr>
            <a:r>
              <a:rPr sz="4000" b="1" i="1" u="none" strike="noStrike" dirty="0">
                <a:solidFill>
                  <a:srgbClr val="2F2F2F"/>
                </a:solidFill>
                <a:latin typeface="Arial"/>
                <a:cs typeface="Arial"/>
              </a:rPr>
              <a:t>již od předškolního věku</a:t>
            </a:r>
            <a:endParaRPr sz="40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5CACE14-91A4-145C-F2EA-77A701F2A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4">
            <a:extLst>
              <a:ext uri="{FF2B5EF4-FFF2-40B4-BE49-F238E27FC236}">
                <a16:creationId xmlns="" xmlns:a16="http://schemas.microsoft.com/office/drawing/2014/main" id="{FE88BFD2-E2F0-6993-A0C7-E0BA4639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12" y="10358266"/>
            <a:ext cx="21506400" cy="903152"/>
          </a:xfrm>
        </p:spPr>
        <p:txBody>
          <a:bodyPr>
            <a:normAutofit/>
          </a:bodyPr>
          <a:lstStyle/>
          <a:p>
            <a:pPr defTabSz="1828800">
              <a:defRPr/>
            </a:pPr>
            <a:r>
              <a:rPr lang="en-GB" sz="4000" b="1" i="1" kern="1200" dirty="0" err="1">
                <a:solidFill>
                  <a:srgbClr val="2F2F2F"/>
                </a:solidFill>
                <a:latin typeface="Arial"/>
                <a:ea typeface="+mn-ea"/>
                <a:cs typeface="Arial"/>
              </a:rPr>
              <a:t>Výsledek</a:t>
            </a:r>
            <a:r>
              <a:rPr lang="en-GB" sz="4000" b="1" i="1" kern="1200" dirty="0">
                <a:solidFill>
                  <a:srgbClr val="2F2F2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GB" sz="4000" b="1" i="1" kern="1200" dirty="0" err="1">
                <a:solidFill>
                  <a:srgbClr val="2F2F2F"/>
                </a:solidFill>
                <a:latin typeface="Arial"/>
                <a:ea typeface="+mn-ea"/>
                <a:cs typeface="Arial"/>
              </a:rPr>
              <a:t>reanimace</a:t>
            </a:r>
            <a:r>
              <a:rPr lang="en-GB" sz="4000" b="1" i="1" kern="1200" dirty="0">
                <a:solidFill>
                  <a:srgbClr val="2F2F2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GB" sz="4000" b="1" i="1" kern="1200" dirty="0" err="1">
                <a:solidFill>
                  <a:srgbClr val="2F2F2F"/>
                </a:solidFill>
                <a:latin typeface="Arial"/>
                <a:ea typeface="+mn-ea"/>
                <a:cs typeface="Arial"/>
              </a:rPr>
              <a:t>obličeje</a:t>
            </a:r>
            <a:r>
              <a:rPr lang="en-GB" sz="4000" b="1" i="1" kern="1200" dirty="0">
                <a:solidFill>
                  <a:srgbClr val="2F2F2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GB" sz="4000" b="1" i="1" kern="1200" dirty="0" err="1">
                <a:solidFill>
                  <a:srgbClr val="2F2F2F"/>
                </a:solidFill>
                <a:latin typeface="Arial"/>
                <a:ea typeface="+mn-ea"/>
                <a:cs typeface="Arial"/>
              </a:rPr>
              <a:t>ve</a:t>
            </a:r>
            <a:r>
              <a:rPr lang="en-GB" sz="4000" b="1" i="1" kern="1200" dirty="0">
                <a:solidFill>
                  <a:srgbClr val="2F2F2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GB" sz="4000" b="1" i="1" kern="1200" dirty="0" err="1">
                <a:solidFill>
                  <a:srgbClr val="2F2F2F"/>
                </a:solidFill>
                <a:latin typeface="Arial"/>
                <a:ea typeface="+mn-ea"/>
                <a:cs typeface="Arial"/>
              </a:rPr>
              <a:t>věku</a:t>
            </a:r>
            <a:r>
              <a:rPr lang="en-GB" sz="4000" b="1" i="1" kern="1200" dirty="0">
                <a:solidFill>
                  <a:srgbClr val="2F2F2F"/>
                </a:solidFill>
                <a:latin typeface="Arial"/>
                <a:ea typeface="+mn-ea"/>
                <a:cs typeface="Arial"/>
              </a:rPr>
              <a:t> 7 let</a:t>
            </a:r>
            <a:endParaRPr lang="cs-CZ" sz="4000" b="1" i="1" kern="1200" dirty="0">
              <a:solidFill>
                <a:srgbClr val="2F2F2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3FF989A-16F5-0849-A3E2-52562ED68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398" y="5604257"/>
            <a:ext cx="13289282" cy="1746367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F326ABD9-8B25-F245-8434-0D380C44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198" y="5909057"/>
            <a:ext cx="13289282" cy="1746367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B8D5DF4E-6F50-9949-ACC8-9958E322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8" y="6213857"/>
            <a:ext cx="13289282" cy="174636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C2694493-1009-1741-8545-17606CE6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798" y="6518657"/>
            <a:ext cx="13289282" cy="1746367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057522E6-10C3-714F-BF47-CC6598778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598" y="6823457"/>
            <a:ext cx="13289282" cy="1746367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146EF4E-AB7A-A54D-9644-CBF6DAE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r="36544"/>
          <a:stretch>
            <a:fillRect/>
          </a:stretch>
        </p:blipFill>
        <p:spPr>
          <a:xfrm>
            <a:off x="4905312" y="1440000"/>
            <a:ext cx="6708180" cy="85476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D3E459C-8B4F-3376-6F7C-36B5F1CEA98B}"/>
              </a:ext>
            </a:extLst>
          </p:cNvPr>
          <p:cNvSpPr txBox="1"/>
          <p:nvPr/>
        </p:nvSpPr>
        <p:spPr>
          <a:xfrm>
            <a:off x="12006471" y="5963479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cs-CZ" sz="5600" dirty="0" err="1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78C573ED-F712-1E38-896A-4F6F665EF9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58" t="21555" r="18819" b="20870"/>
          <a:stretch>
            <a:fillRect/>
          </a:stretch>
        </p:blipFill>
        <p:spPr>
          <a:xfrm rot="5400000">
            <a:off x="11272264" y="2359736"/>
            <a:ext cx="8547652" cy="6708180"/>
          </a:xfrm>
          <a:prstGeom prst="rect">
            <a:avLst/>
          </a:prstGeom>
        </p:spPr>
      </p:pic>
      <p:pic>
        <p:nvPicPr>
          <p:cNvPr id="16" name="Picture 18" descr="Picture 1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8575" y="11925300"/>
            <a:ext cx="24384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925298"/>
            <a:ext cx="24384000" cy="1790700"/>
          </a:xfrm>
          <a:prstGeom prst="rect">
            <a:avLst/>
          </a:prstGeom>
        </p:spPr>
      </p:pic>
      <p:pic>
        <p:nvPicPr>
          <p:cNvPr id="8" name="Picture 8" descr="Pictur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6375" y="3333750"/>
            <a:ext cx="10744200" cy="64198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92806" y="1564683"/>
            <a:ext cx="21997844" cy="80508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600" b="1" i="0" u="none" strike="noStrike" dirty="0">
                <a:solidFill>
                  <a:srgbClr val="032ADD"/>
                </a:solidFill>
                <a:latin typeface="Arial"/>
                <a:cs typeface="Arial"/>
              </a:rPr>
              <a:t>REANIMACE </a:t>
            </a:r>
            <a:r>
              <a:rPr sz="5400" b="1" i="0" u="none" strike="noStrike" dirty="0">
                <a:solidFill>
                  <a:srgbClr val="032ADD"/>
                </a:solidFill>
                <a:latin typeface="Arial"/>
                <a:cs typeface="Arial"/>
              </a:rPr>
              <a:t>OBLIČEJE OBNOVÍ POHYB MIMIKY</a:t>
            </a:r>
            <a:endParaRPr sz="6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endParaRPr sz="3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0" i="0" u="none" strike="noStrike" dirty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r>
              <a:rPr sz="3600" b="1" i="1" u="none" strike="noStrike" dirty="0">
                <a:solidFill>
                  <a:srgbClr val="2F2F2F"/>
                </a:solidFill>
                <a:latin typeface="Arial"/>
                <a:cs typeface="Arial"/>
              </a:rPr>
              <a:t>   Reanimace     obličeje     metodou     volného</a:t>
            </a:r>
            <a:endParaRPr sz="3600" dirty="0"/>
          </a:p>
          <a:p>
            <a:pPr marL="119761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u="none" strike="noStrike" dirty="0">
                <a:solidFill>
                  <a:srgbClr val="2F2F2F"/>
                </a:solidFill>
                <a:latin typeface="Arial"/>
                <a:cs typeface="Arial"/>
              </a:rPr>
              <a:t>přenosu svalu m. gracilis</a:t>
            </a:r>
            <a:endParaRPr sz="36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</Words>
  <Application>Microsoft Office PowerPoint</Application>
  <PresentationFormat>Vlastní</PresentationFormat>
  <Paragraphs>19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Prezentace aplikace PowerPoint</vt:lpstr>
      <vt:lpstr>Výsledek reanimace obličeje ve věku 7 let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>avepdf.com - Free Online PDF and Document Tools</dc:subject>
  <dc:creator>Admin</dc:creator>
  <cp:keywords/>
  <cp:lastModifiedBy>Admin</cp:lastModifiedBy>
  <cp:revision>2</cp:revision>
  <dcterms:modified xsi:type="dcterms:W3CDTF">2025-06-06T07:54:53Z</dcterms:modified>
</cp:coreProperties>
</file>