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9"/>
  </p:notesMasterIdLst>
  <p:sldIdLst>
    <p:sldId id="1064" r:id="rId2"/>
    <p:sldId id="1123" r:id="rId3"/>
    <p:sldId id="1127" r:id="rId4"/>
    <p:sldId id="1134" r:id="rId5"/>
    <p:sldId id="1135" r:id="rId6"/>
    <p:sldId id="1136" r:id="rId7"/>
    <p:sldId id="1133" r:id="rId8"/>
  </p:sldIdLst>
  <p:sldSz cx="9144000" cy="6858000" type="screen4x3"/>
  <p:notesSz cx="6858000" cy="9144000"/>
  <p:defaultTextStyle>
    <a:defPPr>
      <a:defRPr lang="cs-CZ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  <a:srgbClr val="3333CC"/>
    <a:srgbClr val="0000CC"/>
    <a:srgbClr val="66FFFF"/>
    <a:srgbClr val="FF66FF"/>
    <a:srgbClr val="9999FF"/>
    <a:srgbClr val="33CCFF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Střední styl 3 – zvýraznění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23" autoAdjust="0"/>
    <p:restoredTop sz="94705" autoAdjust="0"/>
  </p:normalViewPr>
  <p:slideViewPr>
    <p:cSldViewPr>
      <p:cViewPr varScale="1">
        <p:scale>
          <a:sx n="84" d="100"/>
          <a:sy n="84" d="100"/>
        </p:scale>
        <p:origin x="-1450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30" d="100"/>
        <a:sy n="13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A35F618E-58AC-496D-A390-F89F796DD5C6}" type="datetimeFigureOut">
              <a:rPr lang="cs-CZ"/>
              <a:pPr>
                <a:defRPr/>
              </a:pPr>
              <a:t>5.9.2014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cs-CZ" noProof="0" smtClean="0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A2983A3-17EF-4705-8F9E-6FC710D4A96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50196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5CE17-B466-4EDE-8020-AA77A6F0CECC}" type="slidenum">
              <a:rPr lang="cs-CZ" smtClean="0"/>
              <a:pPr/>
              <a:t>2</a:t>
            </a:fld>
            <a:endParaRPr lang="cs-CZ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5CE17-B466-4EDE-8020-AA77A6F0CECC}" type="slidenum">
              <a:rPr lang="cs-CZ" smtClean="0"/>
              <a:pPr/>
              <a:t>3</a:t>
            </a:fld>
            <a:endParaRPr lang="cs-CZ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5CE17-B466-4EDE-8020-AA77A6F0CECC}" type="slidenum">
              <a:rPr lang="cs-CZ" smtClean="0"/>
              <a:pPr/>
              <a:t>4</a:t>
            </a:fld>
            <a:endParaRPr lang="cs-CZ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5CE17-B466-4EDE-8020-AA77A6F0CECC}" type="slidenum">
              <a:rPr lang="cs-CZ" smtClean="0"/>
              <a:pPr/>
              <a:t>5</a:t>
            </a:fld>
            <a:endParaRPr lang="cs-CZ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C5CE17-B466-4EDE-8020-AA77A6F0CECC}" type="slidenum">
              <a:rPr lang="cs-CZ" smtClean="0"/>
              <a:pPr/>
              <a:t>6</a:t>
            </a:fld>
            <a:endParaRPr lang="cs-CZ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31FBC54-C915-41E9-A70A-8AF7060A6552}" type="slidenum">
              <a:rPr lang="cs-CZ" smtClean="0"/>
              <a:pPr/>
              <a:t>7</a:t>
            </a:fld>
            <a:endParaRPr lang="cs-C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F4391-1590-4B84-A362-ECD48A220CC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11F11B-7458-47AE-9D41-DB80AE39016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7328E-BA76-4E75-BD9B-85E44D1A1A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ADCAA8-3759-42C8-97E8-4DC2F67D7F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Nadpis, obsah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491416-808A-4627-837A-C39E0BC373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Tx" preserve="1">
  <p:cSld name="Nadpis, 2 obsahy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half" idx="3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C818AD-3198-4383-82A3-8DC02D5896F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97AE7A-0F22-461F-88E9-875239E3C7E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Nadpis a 4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 sz="quarter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quarter" idx="1"/>
          </p:nvPr>
        </p:nvSpPr>
        <p:spPr>
          <a:xfrm>
            <a:off x="6858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6858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004F21-02C1-493B-A2F8-16C3F1AAD7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CA4DA3-C7E7-4AAD-88E8-2601A9C087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FFC5BA-23AB-4A64-966C-034B1FE14C5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C07F86-86CD-4DC2-8C0E-35CE9FE0987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D75B70E-0567-4C95-8D2A-FA4F1D41109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736F6-1CE9-4D87-B5B8-1A26B662220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1E18EE-9C24-4997-93E9-E2D9A7DCE99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86EA2F-BEB4-4884-92BC-3989E4D3E2D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B33C21-166A-42DD-B6BE-F481892E9B6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89337C5-B9C2-4254-9EFB-02E6D882ED8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179512" y="980728"/>
            <a:ext cx="8856984" cy="3312368"/>
          </a:xfrm>
        </p:spPr>
        <p:txBody>
          <a:bodyPr/>
          <a:lstStyle/>
          <a:p>
            <a:pPr>
              <a:defRPr/>
            </a:pPr>
            <a:r>
              <a:rPr lang="cs-CZ" sz="9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RECIST kritéria a další</a:t>
            </a:r>
            <a:r>
              <a:rPr lang="cs-CZ" sz="9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endParaRPr lang="cs-CZ" sz="138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1116013" y="4797673"/>
            <a:ext cx="7343775" cy="1367631"/>
          </a:xfrm>
        </p:spPr>
        <p:txBody>
          <a:bodyPr/>
          <a:lstStyle/>
          <a:p>
            <a:pPr algn="ctr">
              <a:buFontTx/>
              <a:buNone/>
            </a:pPr>
            <a:r>
              <a:rPr lang="cs-CZ" sz="2800" dirty="0" smtClean="0"/>
              <a:t>V. Válek</a:t>
            </a:r>
          </a:p>
          <a:p>
            <a:pPr algn="ctr">
              <a:buFontTx/>
              <a:buNone/>
            </a:pPr>
            <a:r>
              <a:rPr lang="cs-CZ" sz="2000" dirty="0" smtClean="0"/>
              <a:t>Department </a:t>
            </a:r>
            <a:r>
              <a:rPr lang="cs-CZ" sz="2000" dirty="0" err="1" smtClean="0"/>
              <a:t>of</a:t>
            </a:r>
            <a:r>
              <a:rPr lang="cs-CZ" sz="2000" dirty="0" smtClean="0"/>
              <a:t> Radiology, University </a:t>
            </a:r>
            <a:r>
              <a:rPr lang="cs-CZ" sz="2000" dirty="0" err="1" smtClean="0"/>
              <a:t>Hospital</a:t>
            </a:r>
            <a:r>
              <a:rPr lang="cs-CZ" sz="2000" dirty="0" smtClean="0"/>
              <a:t> Brno, </a:t>
            </a:r>
            <a:r>
              <a:rPr lang="cs-CZ" sz="2000" dirty="0" err="1" smtClean="0"/>
              <a:t>Medical</a:t>
            </a:r>
            <a:r>
              <a:rPr lang="cs-CZ" sz="2000" dirty="0" smtClean="0"/>
              <a:t> </a:t>
            </a:r>
            <a:r>
              <a:rPr lang="cs-CZ" sz="2000" dirty="0" err="1" smtClean="0"/>
              <a:t>Faculty</a:t>
            </a:r>
            <a:r>
              <a:rPr lang="cs-CZ" sz="2000" dirty="0" smtClean="0"/>
              <a:t> Masaryk University Brno, </a:t>
            </a:r>
            <a:r>
              <a:rPr lang="cs-CZ" sz="2000" dirty="0" err="1" smtClean="0"/>
              <a:t>Czech</a:t>
            </a:r>
            <a:r>
              <a:rPr lang="cs-CZ" sz="2000" dirty="0" smtClean="0"/>
              <a:t> </a:t>
            </a:r>
            <a:r>
              <a:rPr lang="cs-CZ" sz="2000" dirty="0" err="1" smtClean="0"/>
              <a:t>Rep</a:t>
            </a:r>
            <a:r>
              <a:rPr lang="cs-CZ" sz="20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989591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Rectangle 4"/>
          <p:cNvSpPr>
            <a:spLocks noGrp="1" noChangeArrowheads="1"/>
          </p:cNvSpPr>
          <p:nvPr/>
        </p:nvSpPr>
        <p:spPr bwMode="auto">
          <a:xfrm>
            <a:off x="179388" y="908050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  <a:defRPr/>
            </a:pPr>
            <a:endParaRPr lang="en-GB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RECIST kritéria a další 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2014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55588" y="1340768"/>
            <a:ext cx="8686800" cy="2554545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Hodnocení odpovědi na léčbu</a:t>
            </a:r>
          </a:p>
          <a:p>
            <a:pPr marL="457200" indent="-457200" algn="l" eaLnBrk="1" hangingPunct="1">
              <a:buSzTx/>
              <a:buFontTx/>
              <a:buChar char="-"/>
              <a:defRPr/>
            </a:pPr>
            <a:r>
              <a:rPr lang="cs-CZ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Subjektivní (je to lepší, je to horší, progrese, regrese</a:t>
            </a:r>
          </a:p>
          <a:p>
            <a:pPr marL="457200" indent="-457200" algn="l" eaLnBrk="1" hangingPunct="1">
              <a:buSzTx/>
              <a:buFontTx/>
              <a:buChar char="-"/>
              <a:defRPr/>
            </a:pPr>
            <a:r>
              <a:rPr lang="cs-CZ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Objektivní RECIST, </a:t>
            </a:r>
            <a:r>
              <a:rPr lang="cs-CZ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Baltazarova </a:t>
            </a:r>
            <a:r>
              <a:rPr lang="cs-CZ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klasifikace, CTSI, </a:t>
            </a:r>
            <a:r>
              <a:rPr lang="cs-CZ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Doppler </a:t>
            </a:r>
            <a:r>
              <a:rPr lang="cs-CZ" sz="32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(TIPS)</a:t>
            </a:r>
            <a:endParaRPr lang="cs-CZ" sz="32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165512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Rectangle 4"/>
          <p:cNvSpPr>
            <a:spLocks noGrp="1" noChangeArrowheads="1"/>
          </p:cNvSpPr>
          <p:nvPr/>
        </p:nvSpPr>
        <p:spPr bwMode="auto">
          <a:xfrm>
            <a:off x="179388" y="908050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  <a:defRPr/>
            </a:pPr>
            <a:endParaRPr lang="en-GB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RECIST kritéria a další 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2014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55588" y="1340768"/>
            <a:ext cx="8686800" cy="353943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I subjektivní kritéria mohou být objektivní ale nemohou být navzájem porovnávané se stejnými subjektivními kritérii na jiných pracovištích.</a:t>
            </a:r>
          </a:p>
          <a:p>
            <a:pPr algn="l" eaLnBrk="1" hangingPunct="1">
              <a:buSzTx/>
              <a:defRPr/>
            </a:pP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Proto snaha maximálně objektivizovat – měření, </a:t>
            </a:r>
            <a:r>
              <a:rPr lang="cs-CZ" sz="3200" b="1" dirty="0" err="1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denzity</a:t>
            </a: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, klasifikace…..</a:t>
            </a: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61619711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Rectangle 4"/>
          <p:cNvSpPr>
            <a:spLocks noGrp="1" noChangeArrowheads="1"/>
          </p:cNvSpPr>
          <p:nvPr/>
        </p:nvSpPr>
        <p:spPr bwMode="auto">
          <a:xfrm>
            <a:off x="179388" y="908050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  <a:defRPr/>
            </a:pPr>
            <a:endParaRPr lang="en-GB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RECIST kritéria a další 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2014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55588" y="1340768"/>
            <a:ext cx="8780908" cy="3539430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Jenže i objektivní kritéria mohou být velmi subjektivní – RECIST vychází z měření léze a její dobré definice. </a:t>
            </a:r>
          </a:p>
          <a:p>
            <a:pPr algn="l" eaLnBrk="1" hangingPunct="1">
              <a:buSzTx/>
              <a:defRPr/>
            </a:pP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To ale vychází jednak ze subjektivní přesnosti měření a jednak z subjektivní volby léze. </a:t>
            </a: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0139106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Rectangle 4"/>
          <p:cNvSpPr>
            <a:spLocks noGrp="1" noChangeArrowheads="1"/>
          </p:cNvSpPr>
          <p:nvPr/>
        </p:nvSpPr>
        <p:spPr bwMode="auto">
          <a:xfrm>
            <a:off x="179388" y="908050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  <a:defRPr/>
            </a:pPr>
            <a:endParaRPr lang="en-GB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RECIST kritéria a další </a:t>
            </a: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2014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55588" y="1340768"/>
            <a:ext cx="8780908" cy="4031873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Na co je RECIST radiologovi?</a:t>
            </a:r>
          </a:p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Na nic….RECIST potřebuje ošetřující onkolog a to většinou jen v rámci studií. </a:t>
            </a:r>
          </a:p>
          <a:p>
            <a:pPr algn="l" eaLnBrk="1" hangingPunct="1">
              <a:buSzTx/>
              <a:defRPr/>
            </a:pP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Neměl by si proto raději než radiolog dělat toto hodnocení ošetřující onkolog sám??</a:t>
            </a:r>
          </a:p>
          <a:p>
            <a:pPr algn="l" eaLnBrk="1" hangingPunct="1">
              <a:buSzTx/>
              <a:defRPr/>
            </a:pP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Times New Roman" pitchFamily="18" charset="0"/>
            </a:endParaRPr>
          </a:p>
          <a:p>
            <a:pPr algn="l" eaLnBrk="1" hangingPunct="1">
              <a:buSzTx/>
              <a:defRPr/>
            </a:pPr>
            <a:r>
              <a:rPr lang="cs-CZ" sz="3200" b="1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 </a:t>
            </a:r>
            <a:endParaRPr lang="cs-CZ" sz="3200" b="1" dirty="0"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0824343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692" name="Rectangle 4"/>
          <p:cNvSpPr>
            <a:spLocks noGrp="1" noChangeArrowheads="1"/>
          </p:cNvSpPr>
          <p:nvPr/>
        </p:nvSpPr>
        <p:spPr bwMode="auto">
          <a:xfrm>
            <a:off x="179388" y="908050"/>
            <a:ext cx="8763000" cy="554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l">
              <a:buSzTx/>
              <a:defRPr/>
            </a:pPr>
            <a:endParaRPr lang="en-GB" u="sng" dirty="0">
              <a:solidFill>
                <a:srgbClr val="FFFF06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Arial" charset="0"/>
              <a:cs typeface="Arial" charset="0"/>
            </a:endParaRPr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1143000"/>
          </a:xfrm>
          <a:prstGeom prst="rect">
            <a:avLst/>
          </a:prstGeom>
          <a:gradFill flip="none" rotWithShape="1">
            <a:gsLst>
              <a:gs pos="0">
                <a:srgbClr val="0000CC">
                  <a:shade val="30000"/>
                  <a:satMod val="115000"/>
                </a:srgbClr>
              </a:gs>
              <a:gs pos="50000">
                <a:srgbClr val="0000CC">
                  <a:shade val="67500"/>
                  <a:satMod val="115000"/>
                </a:srgbClr>
              </a:gs>
              <a:gs pos="100000">
                <a:srgbClr val="0000CC">
                  <a:shade val="100000"/>
                  <a:satMod val="115000"/>
                </a:srgbClr>
              </a:gs>
            </a:gsLst>
            <a:lin ang="5400000" scaled="1"/>
            <a:tileRect/>
          </a:gradFill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Musí radiolog znát a používat </a:t>
            </a:r>
          </a:p>
          <a:p>
            <a:pPr algn="ctr" defTabSz="449263">
              <a:tabLst>
                <a:tab pos="723900" algn="l"/>
                <a:tab pos="1447800" algn="l"/>
                <a:tab pos="2171700" algn="l"/>
                <a:tab pos="2895600" algn="l"/>
                <a:tab pos="3619500" algn="l"/>
                <a:tab pos="4343400" algn="l"/>
                <a:tab pos="5067300" algn="l"/>
                <a:tab pos="5791200" algn="l"/>
                <a:tab pos="6515100" algn="l"/>
                <a:tab pos="7239000" algn="l"/>
                <a:tab pos="7962900" algn="l"/>
                <a:tab pos="8686800" algn="l"/>
                <a:tab pos="9410700" algn="l"/>
              </a:tabLst>
              <a:defRPr/>
            </a:pPr>
            <a:r>
              <a:rPr lang="cs-CZ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RECIST kritéria?</a:t>
            </a:r>
            <a:endParaRPr lang="cs-CZ" sz="3600" b="1" dirty="0">
              <a:solidFill>
                <a:srgbClr val="FF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1" name="Line 5"/>
          <p:cNvSpPr>
            <a:spLocks noChangeShapeType="1"/>
          </p:cNvSpPr>
          <p:nvPr/>
        </p:nvSpPr>
        <p:spPr bwMode="auto">
          <a:xfrm>
            <a:off x="0" y="64008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pPr>
              <a:defRPr/>
            </a:pPr>
            <a:endParaRPr lang="cs-CZ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pic>
        <p:nvPicPr>
          <p:cNvPr id="12" name="Picture 10" descr="spectrum scale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950" y="1268413"/>
            <a:ext cx="71438" cy="4968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Line 3"/>
          <p:cNvSpPr>
            <a:spLocks noChangeShapeType="1"/>
          </p:cNvSpPr>
          <p:nvPr/>
        </p:nvSpPr>
        <p:spPr bwMode="auto">
          <a:xfrm>
            <a:off x="0" y="1143000"/>
            <a:ext cx="9144000" cy="0"/>
          </a:xfrm>
          <a:prstGeom prst="line">
            <a:avLst/>
          </a:prstGeom>
          <a:noFill/>
          <a:ln w="25400">
            <a:solidFill>
              <a:srgbClr val="FF00FF"/>
            </a:solidFill>
            <a:round/>
            <a:headEnd/>
            <a:tailEnd type="none" w="lg" len="lg"/>
          </a:ln>
        </p:spPr>
        <p:txBody>
          <a:bodyPr wrap="none" anchor="ctr"/>
          <a:lstStyle/>
          <a:p>
            <a:endParaRPr lang="cs-CZ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34925" y="6477000"/>
            <a:ext cx="32639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eaLnBrk="1" hangingPunct="1">
              <a:spcBef>
                <a:spcPct val="50000"/>
              </a:spcBef>
            </a:pPr>
            <a:r>
              <a:rPr lang="cs-CZ" sz="1600" dirty="0" smtClean="0">
                <a:latin typeface="Arial Narrow" pitchFamily="34" charset="0"/>
              </a:rPr>
              <a:t>Valtické kurzy 2014</a:t>
            </a:r>
            <a:endParaRPr lang="cs-CZ" sz="1600" dirty="0">
              <a:latin typeface="Arial Narrow" pitchFamily="34" charset="0"/>
            </a:endParaRPr>
          </a:p>
        </p:txBody>
      </p:sp>
      <p:sp>
        <p:nvSpPr>
          <p:cNvPr id="9" name="Rectangle 5"/>
          <p:cNvSpPr>
            <a:spLocks noChangeArrowheads="1"/>
          </p:cNvSpPr>
          <p:nvPr/>
        </p:nvSpPr>
        <p:spPr bwMode="auto">
          <a:xfrm>
            <a:off x="255588" y="1340768"/>
            <a:ext cx="8780908" cy="3508653"/>
          </a:xfrm>
          <a:prstGeom prst="rect">
            <a:avLst/>
          </a:prstGeom>
          <a:noFill/>
          <a:ln w="222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1" hangingPunct="1">
              <a:buSzTx/>
              <a:defRPr/>
            </a:pPr>
            <a:r>
              <a:rPr lang="cs-CZ" sz="60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pitchFamily="18" charset="0"/>
              </a:rPr>
              <a:t>MUSÍ</a:t>
            </a:r>
          </a:p>
          <a:p>
            <a:pPr algn="l" eaLnBrk="1" hangingPunct="1">
              <a:buSzTx/>
              <a:defRPr/>
            </a:pPr>
            <a:r>
              <a:rPr lang="cs-CZ" sz="5400" b="1" dirty="0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Je to cesta od subjektivních pocitů k </a:t>
            </a:r>
            <a:r>
              <a:rPr lang="cs-CZ" sz="5400" b="1" smtClean="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objektivnímu hodnocení!!!</a:t>
            </a:r>
            <a:endParaRPr lang="cs-CZ" sz="5400" b="1" dirty="0"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160973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056780"/>
            <a:ext cx="8763000" cy="2308324"/>
          </a:xfrm>
        </p:spPr>
        <p:txBody>
          <a:bodyPr/>
          <a:lstStyle/>
          <a:p>
            <a:pPr algn="ctr"/>
            <a:r>
              <a:rPr lang="sk-SK" sz="8000" b="1" dirty="0" err="1" smtClean="0">
                <a:solidFill>
                  <a:srgbClr val="FFFF06"/>
                </a:solidFill>
              </a:rPr>
              <a:t>Děkuji</a:t>
            </a:r>
            <a:r>
              <a:rPr lang="sk-SK" sz="8000" b="1" dirty="0" smtClean="0">
                <a:solidFill>
                  <a:srgbClr val="FFFF06"/>
                </a:solidFill>
              </a:rPr>
              <a:t> za </a:t>
            </a:r>
            <a:r>
              <a:rPr lang="sk-SK" sz="8000" b="1" dirty="0" err="1" smtClean="0">
                <a:solidFill>
                  <a:srgbClr val="FFFF06"/>
                </a:solidFill>
              </a:rPr>
              <a:t>pozornost</a:t>
            </a:r>
            <a:endParaRPr lang="cs-CZ" sz="8000" b="1" dirty="0">
              <a:solidFill>
                <a:srgbClr val="FFFF0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73814"/>
      </p:ext>
    </p:extLst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8">
      <a:dk1>
        <a:srgbClr val="000000"/>
      </a:dk1>
      <a:lt1>
        <a:srgbClr val="FFFFFF"/>
      </a:lt1>
      <a:dk2>
        <a:srgbClr val="0033CC"/>
      </a:dk2>
      <a:lt2>
        <a:srgbClr val="FFFF00"/>
      </a:lt2>
      <a:accent1>
        <a:srgbClr val="FF0000"/>
      </a:accent1>
      <a:accent2>
        <a:srgbClr val="CC00CC"/>
      </a:accent2>
      <a:accent3>
        <a:srgbClr val="AAADE2"/>
      </a:accent3>
      <a:accent4>
        <a:srgbClr val="DADADA"/>
      </a:accent4>
      <a:accent5>
        <a:srgbClr val="FFAAAA"/>
      </a:accent5>
      <a:accent6>
        <a:srgbClr val="B900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0000"/>
        </a:dk1>
        <a:lt1>
          <a:srgbClr val="FFFFFF"/>
        </a:lt1>
        <a:dk2>
          <a:srgbClr val="0033CC"/>
        </a:dk2>
        <a:lt2>
          <a:srgbClr val="FFFF00"/>
        </a:lt2>
        <a:accent1>
          <a:srgbClr val="FF0000"/>
        </a:accent1>
        <a:accent2>
          <a:srgbClr val="CC00CC"/>
        </a:accent2>
        <a:accent3>
          <a:srgbClr val="AAADE2"/>
        </a:accent3>
        <a:accent4>
          <a:srgbClr val="DADADA"/>
        </a:accent4>
        <a:accent5>
          <a:srgbClr val="FFAAAA"/>
        </a:accent5>
        <a:accent6>
          <a:srgbClr val="B900B9"/>
        </a:accent6>
        <a:hlink>
          <a:srgbClr val="CCCCFF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16006</TotalTime>
  <Words>212</Words>
  <Application>Microsoft Office PowerPoint</Application>
  <PresentationFormat>Předvádění na obrazovce (4:3)</PresentationFormat>
  <Paragraphs>38</Paragraphs>
  <Slides>7</Slides>
  <Notes>6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7</vt:i4>
      </vt:variant>
    </vt:vector>
  </HeadingPairs>
  <TitlesOfParts>
    <vt:vector size="8" baseType="lpstr">
      <vt:lpstr>Default Design</vt:lpstr>
      <vt:lpstr>RECIST kritéria a další 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Děkuji za pozornost</vt:lpstr>
    </vt:vector>
  </TitlesOfParts>
  <Company>FB Brno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Tumoryx pankreatu</dc:title>
  <dc:creator>Válek</dc:creator>
  <cp:lastModifiedBy>VALEK</cp:lastModifiedBy>
  <cp:revision>133</cp:revision>
  <dcterms:created xsi:type="dcterms:W3CDTF">2004-03-16T09:29:34Z</dcterms:created>
  <dcterms:modified xsi:type="dcterms:W3CDTF">2014-09-05T06:23:18Z</dcterms:modified>
</cp:coreProperties>
</file>