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81" r:id="rId6"/>
    <p:sldId id="284" r:id="rId7"/>
    <p:sldId id="285" r:id="rId8"/>
    <p:sldId id="283" r:id="rId9"/>
    <p:sldId id="264" r:id="rId10"/>
    <p:sldId id="278" r:id="rId11"/>
    <p:sldId id="268" r:id="rId12"/>
    <p:sldId id="277" r:id="rId13"/>
    <p:sldId id="276" r:id="rId14"/>
    <p:sldId id="270" r:id="rId15"/>
    <p:sldId id="271" r:id="rId16"/>
    <p:sldId id="286" r:id="rId17"/>
    <p:sldId id="279" r:id="rId18"/>
    <p:sldId id="272" r:id="rId19"/>
    <p:sldId id="288" r:id="rId20"/>
    <p:sldId id="273" r:id="rId21"/>
    <p:sldId id="263" r:id="rId22"/>
    <p:sldId id="280" r:id="rId23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1" autoAdjust="0"/>
    <p:restoredTop sz="95322" autoAdjust="0"/>
  </p:normalViewPr>
  <p:slideViewPr>
    <p:cSldViewPr>
      <p:cViewPr>
        <p:scale>
          <a:sx n="100" d="100"/>
          <a:sy n="100" d="100"/>
        </p:scale>
        <p:origin x="-194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71AD0-7C51-46B8-9C9C-C0D8A0A4264F}" type="datetimeFigureOut">
              <a:rPr lang="cs-CZ" smtClean="0"/>
              <a:t>12.3.2019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F51F6-8047-4A07-B2CB-6DD9BF01EE3E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nbrno.cz/adaptacni-program-lekari/t468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 smtClean="0">
                <a:solidFill>
                  <a:srgbClr val="FFFF00"/>
                </a:solidFill>
              </a:rPr>
              <a:t/>
            </a:r>
            <a:br>
              <a:rPr lang="cs-CZ" sz="7200" dirty="0" smtClean="0">
                <a:solidFill>
                  <a:srgbClr val="FFFF00"/>
                </a:solidFill>
              </a:rPr>
            </a:br>
            <a:r>
              <a:rPr lang="cs-CZ" sz="8000" dirty="0" smtClean="0">
                <a:solidFill>
                  <a:srgbClr val="FFFF00"/>
                </a:solidFill>
              </a:rPr>
              <a:t>Workshop </a:t>
            </a:r>
            <a:r>
              <a:rPr lang="cs-CZ" sz="8000" dirty="0">
                <a:solidFill>
                  <a:srgbClr val="FFFF00"/>
                </a:solidFill>
              </a:rPr>
              <a:t>FN Brno </a:t>
            </a: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sz="5300" dirty="0">
                <a:solidFill>
                  <a:srgbClr val="FFFF00"/>
                </a:solidFill>
              </a:rPr>
              <a:t>ve spolupráci </a:t>
            </a:r>
            <a:br>
              <a:rPr lang="cs-CZ" sz="5300" dirty="0">
                <a:solidFill>
                  <a:srgbClr val="FFFF00"/>
                </a:solidFill>
              </a:rPr>
            </a:br>
            <a:r>
              <a:rPr lang="cs-CZ" sz="5300" dirty="0">
                <a:solidFill>
                  <a:srgbClr val="FFFF00"/>
                </a:solidFill>
              </a:rPr>
              <a:t>se Studentskou </a:t>
            </a:r>
            <a:r>
              <a:rPr lang="cs-CZ" sz="5300" dirty="0" smtClean="0">
                <a:solidFill>
                  <a:srgbClr val="FFFF00"/>
                </a:solidFill>
              </a:rPr>
              <a:t>komorou LF </a:t>
            </a:r>
            <a:r>
              <a:rPr lang="cs-CZ" sz="5300" dirty="0">
                <a:solidFill>
                  <a:srgbClr val="FFFF00"/>
                </a:solidFill>
              </a:rPr>
              <a:t>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7854696" cy="1392560"/>
          </a:xfrm>
        </p:spPr>
        <p:txBody>
          <a:bodyPr>
            <a:normAutofit fontScale="92500" lnSpcReduction="20000"/>
          </a:bodyPr>
          <a:lstStyle/>
          <a:p>
            <a:pPr algn="l"/>
            <a:endParaRPr lang="cs-CZ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cs-CZ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Brno</a:t>
            </a:r>
            <a:r>
              <a:rPr lang="cs-CZ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12. 3. 2019</a:t>
            </a:r>
            <a:endParaRPr lang="cs-CZ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cs-CZ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FN Brno v roce </a:t>
            </a:r>
            <a:r>
              <a:rPr lang="cs-CZ" b="1" dirty="0" smtClean="0">
                <a:solidFill>
                  <a:srgbClr val="FF0000"/>
                </a:solidFill>
              </a:rPr>
              <a:t>2019 </a:t>
            </a:r>
            <a:r>
              <a:rPr lang="cs-CZ" b="1" dirty="0">
                <a:solidFill>
                  <a:srgbClr val="FF0000"/>
                </a:solidFill>
              </a:rPr>
              <a:t>předpokládá </a:t>
            </a:r>
            <a:r>
              <a:rPr lang="cs-CZ" b="1" dirty="0" smtClean="0">
                <a:solidFill>
                  <a:srgbClr val="FF0000"/>
                </a:solidFill>
              </a:rPr>
              <a:t>přijmout lékařů - absolventů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„Orientační“ – předběžné počty absolventů*: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smtClean="0"/>
              <a:t>	</a:t>
            </a:r>
            <a:r>
              <a:rPr lang="cs-CZ" sz="3200" b="1" dirty="0" smtClean="0"/>
              <a:t>50</a:t>
            </a:r>
            <a:r>
              <a:rPr lang="cs-CZ" sz="3200" b="1" dirty="0" smtClean="0"/>
              <a:t>	absolventů </a:t>
            </a:r>
            <a:r>
              <a:rPr lang="cs-CZ" sz="3200" b="1" dirty="0"/>
              <a:t>na </a:t>
            </a:r>
            <a:r>
              <a:rPr lang="cs-CZ" sz="3200" b="1" dirty="0" smtClean="0"/>
              <a:t>kliniky/oddělení</a:t>
            </a: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	</a:t>
            </a:r>
            <a:r>
              <a:rPr lang="cs-CZ" sz="3200" b="1" dirty="0" smtClean="0"/>
              <a:t>15</a:t>
            </a:r>
            <a:r>
              <a:rPr lang="cs-CZ" sz="3200" b="1" dirty="0" smtClean="0"/>
              <a:t>	absolventů </a:t>
            </a:r>
            <a:r>
              <a:rPr lang="cs-CZ" sz="3200" b="1" dirty="0"/>
              <a:t>na </a:t>
            </a:r>
            <a:r>
              <a:rPr lang="cs-CZ" sz="3200" b="1" dirty="0" smtClean="0"/>
              <a:t>OPA</a:t>
            </a:r>
          </a:p>
          <a:p>
            <a:pPr marL="0" indent="0">
              <a:buNone/>
            </a:pPr>
            <a:r>
              <a:rPr lang="cs-CZ" sz="3200" dirty="0"/>
              <a:t>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Celkem  65 lékařů </a:t>
            </a: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absolventů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sz="2000" i="1" dirty="0"/>
              <a:t>*</a:t>
            </a:r>
            <a:r>
              <a:rPr lang="cs-CZ" sz="2000" i="1" dirty="0" smtClean="0"/>
              <a:t>pozn.: 	změna počtu absolventů vyhrazena na základě aktuálního personálního 	vývoje na medicínských útvarech FN Brno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534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sz="48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poměr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lékaře - absolventa</a:t>
            </a:r>
          </a:p>
        </p:txBody>
      </p:sp>
    </p:spTree>
    <p:extLst>
      <p:ext uri="{BB962C8B-B14F-4D97-AF65-F5344CB8AC3E}">
        <p14:creationId xmlns:p14="http://schemas.microsoft.com/office/powerpoint/2010/main" val="2562326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Pracovní poměr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 smtClean="0">
                <a:solidFill>
                  <a:srgbClr val="FF0000"/>
                </a:solidFill>
                <a:latin typeface="+mj-lt"/>
              </a:rPr>
              <a:t>pracovní 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úvazek:</a:t>
            </a:r>
            <a:r>
              <a:rPr lang="cs-CZ" sz="3200" dirty="0">
                <a:solidFill>
                  <a:srgbClr val="FF0000"/>
                </a:solidFill>
                <a:latin typeface="+mj-lt"/>
              </a:rPr>
              <a:t/>
            </a:r>
            <a:br>
              <a:rPr lang="cs-CZ" sz="3200" dirty="0">
                <a:solidFill>
                  <a:srgbClr val="FF0000"/>
                </a:solidFill>
                <a:latin typeface="+mj-lt"/>
              </a:rPr>
            </a:br>
            <a:r>
              <a:rPr lang="cs-CZ" sz="3200" b="1" dirty="0">
                <a:latin typeface="+mj-lt"/>
              </a:rPr>
              <a:t>	</a:t>
            </a:r>
            <a:r>
              <a:rPr lang="cs-CZ" sz="3200" b="1" dirty="0" smtClean="0">
                <a:latin typeface="+mj-lt"/>
              </a:rPr>
              <a:t>- 1,00 </a:t>
            </a:r>
            <a:r>
              <a:rPr lang="cs-CZ" sz="3200" b="1" dirty="0">
                <a:latin typeface="+mj-lt"/>
              </a:rPr>
              <a:t>– </a:t>
            </a:r>
            <a:r>
              <a:rPr lang="cs-CZ" sz="3200" b="1" dirty="0" smtClean="0">
                <a:latin typeface="+mj-lt"/>
              </a:rPr>
              <a:t>„plný“</a:t>
            </a:r>
            <a:endParaRPr lang="cs-CZ" sz="3200" b="1" dirty="0">
              <a:latin typeface="+mj-lt"/>
            </a:endParaRPr>
          </a:p>
          <a:p>
            <a:pPr marL="0" indent="0">
              <a:buNone/>
            </a:pPr>
            <a:r>
              <a:rPr lang="cs-CZ" sz="3200" b="1" dirty="0">
                <a:latin typeface="+mj-lt"/>
              </a:rPr>
              <a:t>	</a:t>
            </a:r>
            <a:r>
              <a:rPr lang="cs-CZ" sz="3200" b="1" dirty="0" smtClean="0">
                <a:latin typeface="+mj-lt"/>
              </a:rPr>
              <a:t>- 0,75 </a:t>
            </a:r>
            <a:r>
              <a:rPr lang="cs-CZ" sz="3200" b="1" dirty="0">
                <a:latin typeface="+mj-lt"/>
              </a:rPr>
              <a:t>+ </a:t>
            </a:r>
            <a:r>
              <a:rPr lang="cs-CZ" sz="3200" b="1" dirty="0" smtClean="0">
                <a:latin typeface="+mj-lt"/>
              </a:rPr>
              <a:t>doktorandské </a:t>
            </a:r>
            <a:r>
              <a:rPr lang="cs-CZ" sz="3200" b="1" dirty="0">
                <a:latin typeface="+mj-lt"/>
              </a:rPr>
              <a:t>studium (Ph.D.)</a:t>
            </a:r>
          </a:p>
          <a:p>
            <a:pPr marL="0" indent="0">
              <a:buNone/>
            </a:pPr>
            <a:endParaRPr lang="cs-CZ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b="1" dirty="0">
                <a:solidFill>
                  <a:srgbClr val="FF0000"/>
                </a:solidFill>
                <a:latin typeface="+mj-lt"/>
              </a:rPr>
              <a:t>pracovní poměr na dobu určitou 1 roku</a:t>
            </a:r>
            <a:r>
              <a:rPr lang="cs-CZ" sz="3200" b="1" dirty="0">
                <a:latin typeface="+mj-lt"/>
              </a:rPr>
              <a:t> </a:t>
            </a:r>
          </a:p>
          <a:p>
            <a:pPr marL="355600" indent="0">
              <a:buNone/>
            </a:pPr>
            <a:r>
              <a:rPr lang="cs-CZ" sz="3200" dirty="0">
                <a:solidFill>
                  <a:srgbClr val="FF0000"/>
                </a:solidFill>
                <a:latin typeface="+mj-lt"/>
              </a:rPr>
              <a:t>s možností </a:t>
            </a:r>
            <a:r>
              <a:rPr lang="cs-CZ" sz="3200" dirty="0" smtClean="0">
                <a:solidFill>
                  <a:srgbClr val="FF0000"/>
                </a:solidFill>
                <a:latin typeface="+mj-lt"/>
              </a:rPr>
              <a:t>prodloužení</a:t>
            </a:r>
          </a:p>
          <a:p>
            <a:pPr marL="355600" indent="0">
              <a:buNone/>
            </a:pPr>
            <a:endParaRPr lang="cs-CZ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1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Platové zařazení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cs-CZ" sz="8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cs-CZ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nařízení </a:t>
            </a:r>
            <a:r>
              <a:rPr lang="cs-CZ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vlády č. </a:t>
            </a:r>
            <a:r>
              <a:rPr lang="cs-CZ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341/2017 </a:t>
            </a:r>
            <a:r>
              <a:rPr lang="cs-CZ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„</a:t>
            </a: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platové 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tabulky“ platné od 1. 1. 2019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nástup 					11/1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31 920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Kč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zařazen do spec. oboru 	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12/1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33 980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Kč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ukončen základní kmen 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(30 měsíců)	12/3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36 060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Kč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atestační zkouška – </a:t>
            </a: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specializace:</a:t>
            </a:r>
            <a:b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cs-C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- 4 – 6 let (vč. zákl.kmene)		13/4  41 810 Kč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cs-CZ" sz="9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+  nárokové složky platu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	+  nenárokové složky platu </a:t>
            </a:r>
            <a:endParaRPr lang="cs-CZ" sz="9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>
                <a:sym typeface="Wingdings" panose="05000000000000000000" pitchFamily="2" charset="2"/>
              </a:rPr>
              <a:t/>
            </a:r>
            <a:br>
              <a:rPr lang="cs-CZ" dirty="0" smtClean="0">
                <a:sym typeface="Wingdings" panose="05000000000000000000" pitchFamily="2" charset="2"/>
              </a:rPr>
            </a:br>
            <a:endParaRPr lang="cs-CZ" dirty="0" smtClean="0">
              <a:sym typeface="Wingdings" panose="05000000000000000000" pitchFamily="2" charset="2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6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77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sz="48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ucházet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pracovní místo ve FN Brno</a:t>
            </a:r>
          </a:p>
        </p:txBody>
      </p:sp>
    </p:spTree>
    <p:extLst>
      <p:ext uri="{BB962C8B-B14F-4D97-AF65-F5344CB8AC3E}">
        <p14:creationId xmlns:p14="http://schemas.microsoft.com/office/powerpoint/2010/main" val="27175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448272" cy="61926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Instrukce k přihlášení se do výběrového řízení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672408" cy="61926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C000"/>
                </a:solidFill>
              </a:rPr>
              <a:t/>
            </a:r>
            <a:br>
              <a:rPr lang="cs-CZ" b="1" dirty="0" smtClean="0">
                <a:solidFill>
                  <a:srgbClr val="FFC000"/>
                </a:solidFill>
              </a:rPr>
            </a:b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2249488"/>
            <a:ext cx="9144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59632" y="188640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 FN Brno – dokument, který zasíláte jako </a:t>
            </a:r>
          </a:p>
          <a:p>
            <a:pPr algn="ctr"/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„přihlášku do výběrového řízení“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7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Rámcový 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/>
              <a:t> </a:t>
            </a:r>
            <a:endParaRPr lang="cs-CZ" sz="3200" dirty="0"/>
          </a:p>
          <a:p>
            <a:pPr lvl="0"/>
            <a:r>
              <a:rPr lang="cs-CZ" sz="3800" b="1" dirty="0" smtClean="0">
                <a:latin typeface="+mj-lt"/>
              </a:rPr>
              <a:t>do </a:t>
            </a:r>
            <a:r>
              <a:rPr lang="cs-CZ" sz="3800" b="1" dirty="0">
                <a:latin typeface="+mj-lt"/>
              </a:rPr>
              <a:t>26. 3. </a:t>
            </a:r>
            <a:r>
              <a:rPr lang="cs-CZ" sz="3800" b="1" dirty="0" smtClean="0">
                <a:latin typeface="+mj-lt"/>
              </a:rPr>
              <a:t>2019</a:t>
            </a:r>
          </a:p>
          <a:p>
            <a:pPr marL="269875" lvl="0" indent="0">
              <a:buNone/>
            </a:pPr>
            <a:r>
              <a:rPr lang="cs-CZ" sz="3800" b="1" dirty="0" smtClean="0">
                <a:latin typeface="+mj-lt"/>
              </a:rPr>
              <a:t>příjem </a:t>
            </a:r>
            <a:r>
              <a:rPr lang="cs-CZ" sz="3800" b="1" dirty="0">
                <a:latin typeface="+mj-lt"/>
              </a:rPr>
              <a:t>přihlášek do výběrového řízení Adaptačního programu</a:t>
            </a:r>
          </a:p>
          <a:p>
            <a:endParaRPr lang="cs-CZ" sz="3800" dirty="0">
              <a:latin typeface="+mj-lt"/>
            </a:endParaRPr>
          </a:p>
          <a:p>
            <a:pPr lvl="0"/>
            <a:r>
              <a:rPr lang="cs-CZ" sz="3800" b="1" dirty="0">
                <a:latin typeface="+mj-lt"/>
              </a:rPr>
              <a:t>1. kolo </a:t>
            </a:r>
            <a:r>
              <a:rPr lang="cs-CZ" sz="3800" b="1" dirty="0" smtClean="0">
                <a:latin typeface="+mj-lt"/>
              </a:rPr>
              <a:t>VŘ:  27.3. – 28. 4. 2019</a:t>
            </a:r>
            <a:br>
              <a:rPr lang="cs-CZ" sz="3800" b="1" dirty="0" smtClean="0">
                <a:latin typeface="+mj-lt"/>
              </a:rPr>
            </a:br>
            <a:r>
              <a:rPr lang="cs-CZ" sz="3800" b="1" dirty="0" smtClean="0">
                <a:solidFill>
                  <a:srgbClr val="FF0000"/>
                </a:solidFill>
                <a:latin typeface="+mj-lt"/>
              </a:rPr>
              <a:t>nejpozději do 18. 4. 2019 – sdělení „jak jste uspěli v 1. kole“</a:t>
            </a:r>
          </a:p>
          <a:p>
            <a:pPr marL="0" lvl="0" indent="0">
              <a:buNone/>
            </a:pPr>
            <a:r>
              <a:rPr lang="cs-CZ" sz="3800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pPr lvl="0"/>
            <a:r>
              <a:rPr lang="cs-CZ" sz="3800" b="1" dirty="0">
                <a:latin typeface="+mj-lt"/>
              </a:rPr>
              <a:t>2. kolo </a:t>
            </a:r>
            <a:r>
              <a:rPr lang="cs-CZ" sz="3800" b="1" dirty="0" smtClean="0">
                <a:latin typeface="+mj-lt"/>
              </a:rPr>
              <a:t>VŘ:  29.4. – 31. 5. 2019</a:t>
            </a:r>
            <a:br>
              <a:rPr lang="cs-CZ" sz="3800" b="1" dirty="0" smtClean="0">
                <a:latin typeface="+mj-lt"/>
              </a:rPr>
            </a:br>
            <a:r>
              <a:rPr lang="cs-CZ" sz="3800" b="1" dirty="0" smtClean="0">
                <a:solidFill>
                  <a:srgbClr val="FF0000"/>
                </a:solidFill>
                <a:latin typeface="+mj-lt"/>
              </a:rPr>
              <a:t>nejpozději do 10.5.2019 – sdělení „jak jste uspěli ve 2. kole“</a:t>
            </a:r>
          </a:p>
          <a:p>
            <a:pPr marL="0" lvl="0" indent="0">
              <a:buNone/>
            </a:pPr>
            <a:endParaRPr lang="cs-CZ" sz="38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3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cca do 31. 5. 2019 ukončeno výběrové řízení</a:t>
            </a:r>
            <a:endParaRPr lang="cs-CZ" sz="3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800" b="1" dirty="0">
                <a:latin typeface="+mj-lt"/>
                <a:cs typeface="Times New Roman" panose="02020603050405020304" pitchFamily="18" charset="0"/>
              </a:rPr>
              <a:t>	</a:t>
            </a:r>
            <a:endParaRPr lang="cs-CZ" sz="38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 7. 2019, 1. 9. 2019 nástup </a:t>
            </a:r>
            <a:r>
              <a:rPr lang="cs-CZ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do </a:t>
            </a: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zaměstnání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1.9.2019		   zahájení </a:t>
            </a:r>
            <a:r>
              <a:rPr lang="cs-CZ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adapt</a:t>
            </a:r>
            <a:r>
              <a:rPr lang="cs-CZ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programu 2019/2020</a:t>
            </a:r>
            <a:endParaRPr lang="cs-CZ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Webové stránky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cs-CZ" b="1" u="sng" dirty="0" smtClean="0">
                <a:solidFill>
                  <a:srgbClr val="FF0000"/>
                </a:solidFill>
                <a:hlinkClick r:id="rId2"/>
              </a:rPr>
              <a:t>www.fnbrno.cz/adaptacni-program-lekari/t4684</a:t>
            </a:r>
            <a:endParaRPr lang="cs-CZ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://www.fnbrno.cz/adaptacni-program-lekari/t4684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 algn="ctr"/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Webové stránky FN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49694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752528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0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3096344" cy="6858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b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4. 12. 2018</a:t>
            </a:r>
            <a:r>
              <a:rPr lang="cs-CZ" sz="3200" dirty="0">
                <a:solidFill>
                  <a:srgbClr val="FFC000"/>
                </a:solidFill>
              </a:rPr>
              <a:t/>
            </a:r>
            <a:br>
              <a:rPr lang="cs-CZ" sz="3200" dirty="0">
                <a:solidFill>
                  <a:srgbClr val="FFC000"/>
                </a:solidFill>
              </a:rPr>
            </a:br>
            <a:r>
              <a:rPr lang="cs-CZ" sz="3600" dirty="0">
                <a:solidFill>
                  <a:srgbClr val="FFC000"/>
                </a:solidFill>
              </a:rPr>
              <a:t/>
            </a:r>
            <a:br>
              <a:rPr lang="cs-CZ" sz="3600" dirty="0">
                <a:solidFill>
                  <a:srgbClr val="FFC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"/>
            <a:ext cx="525449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435280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Přihlášky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výběrovému </a:t>
            </a:r>
            <a: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b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26. 3. 2019</a:t>
            </a:r>
            <a:br>
              <a:rPr lang="cs-CZ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e-mail:</a:t>
            </a:r>
            <a:b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Navratilova.Jana@fnbrno.cz</a:t>
            </a:r>
            <a:endParaRPr lang="cs-CZ" sz="4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 Brno vás zve </a:t>
            </a:r>
            <a:br>
              <a:rPr lang="cs-C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svých řad ….</a:t>
            </a:r>
          </a:p>
          <a:p>
            <a:pPr marL="0" indent="0" algn="ctr">
              <a:buNone/>
            </a:pPr>
            <a:endParaRPr lang="cs-CZ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11" name="AutoShape 2" descr="smajlik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19614" cy="45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44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marL="0" indent="0" algn="ctr">
              <a:buNone/>
            </a:pPr>
            <a:r>
              <a:rPr lang="cs-CZ" sz="5400" b="1" i="1" dirty="0" smtClean="0">
                <a:solidFill>
                  <a:srgbClr val="FFFF00"/>
                </a:solidFill>
              </a:rPr>
              <a:t>Děkuji za pozornost</a:t>
            </a:r>
          </a:p>
          <a:p>
            <a:pPr marL="0" indent="0">
              <a:buNone/>
            </a:pPr>
            <a:endParaRPr lang="cs-CZ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FF00"/>
                </a:solidFill>
              </a:rPr>
              <a:t>JUDr. Alena Tobiášová, MBA</a:t>
            </a: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náměstkyně pro organizační, 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rgbClr val="FFFF00"/>
                </a:solidFill>
              </a:rPr>
              <a:t>p</a:t>
            </a:r>
            <a:r>
              <a:rPr lang="cs-CZ" sz="2000" b="1" dirty="0" smtClean="0">
                <a:solidFill>
                  <a:srgbClr val="FFFF00"/>
                </a:solidFill>
              </a:rPr>
              <a:t>rávní věci a personalistiku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96344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/>
            </a:r>
            <a:br>
              <a:rPr lang="cs-CZ" dirty="0">
                <a:solidFill>
                  <a:srgbClr val="FFC000"/>
                </a:solidFill>
              </a:rPr>
            </a:b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pozvánka</a:t>
            </a:r>
            <a:b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b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dnešní</a:t>
            </a:r>
            <a:b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b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12. 3. 2019</a:t>
            </a:r>
            <a:r>
              <a:rPr lang="cs-CZ" sz="3600" dirty="0">
                <a:solidFill>
                  <a:srgbClr val="FFC000"/>
                </a:solidFill>
              </a:rPr>
              <a:t/>
            </a:r>
            <a:br>
              <a:rPr lang="cs-CZ" sz="3600" dirty="0">
                <a:solidFill>
                  <a:srgbClr val="FFC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C:\Users\296\Favorites\Desktop\Workshop lékaři 12 03 2019\workshop lékaři_obráz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826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</a:rPr>
              <a:t>Útvary FN Brno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</a:rPr>
              <a:t>které budou přijímat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</a:rPr>
              <a:t>lékaře – absolventy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FFFF00"/>
                </a:solidFill>
              </a:rPr>
              <a:t>v r. </a:t>
            </a:r>
            <a:r>
              <a:rPr lang="cs-CZ" sz="4800" b="1" dirty="0" smtClean="0">
                <a:solidFill>
                  <a:srgbClr val="FFFF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99805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2907"/>
            <a:ext cx="8373616" cy="103384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Pracoviště  FN Brno – Bohunice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95359"/>
              </p:ext>
            </p:extLst>
          </p:nvPr>
        </p:nvGraphicFramePr>
        <p:xfrm>
          <a:off x="251520" y="1340768"/>
          <a:ext cx="8773412" cy="503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6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Interní obory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(14 absolventů)</a:t>
                      </a:r>
                    </a:p>
                    <a:p>
                      <a:pPr algn="ctr"/>
                      <a:endParaRPr lang="cs-CZ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„Orientační“ počet míst absolventů</a:t>
                      </a:r>
                      <a:endParaRPr lang="cs-CZ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Interní kardiologická klinika 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 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Interní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hematologická a onkologická klinika 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 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Interní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gastroenterologická klinika 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 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Neurologická klinika 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interní, geriatrie a praktického lékařství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nemocí plicních a tuberkulózy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8435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Neonatologické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oddělení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5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2907"/>
            <a:ext cx="8373616" cy="103384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Pracoviště  FN Brno – Bohunice (2)</a:t>
            </a:r>
            <a:endParaRPr lang="cs-CZ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982752"/>
              </p:ext>
            </p:extLst>
          </p:nvPr>
        </p:nvGraphicFramePr>
        <p:xfrm>
          <a:off x="179512" y="1412776"/>
          <a:ext cx="8784976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2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Chirurgické obory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(26 absolventů)</a:t>
                      </a:r>
                    </a:p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FF00"/>
                          </a:solidFill>
                        </a:rPr>
                        <a:t>„</a:t>
                      </a:r>
                      <a:r>
                        <a:rPr lang="cs-CZ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Orientační“ počet </a:t>
                      </a:r>
                      <a:r>
                        <a:rPr lang="cs-CZ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míst absolventů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Chirurgická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klinika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Urologická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klinika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Oddělení ORL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Ortopedická klinika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724734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anesteziologie, resuscitace a intenzivní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medicíny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Rehabilitační oddělení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úrazové chirurgie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41466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Gynekologicko-porodnická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klinika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3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2907"/>
            <a:ext cx="8373616" cy="103384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Pracoviště  FN Brno – Dětská nemocnice </a:t>
            </a:r>
            <a:endParaRPr lang="cs-CZ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34107"/>
              </p:ext>
            </p:extLst>
          </p:nvPr>
        </p:nvGraphicFramePr>
        <p:xfrm>
          <a:off x="179512" y="1772816"/>
          <a:ext cx="8773412" cy="269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8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8499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Dětská nemocnice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 </a:t>
                      </a:r>
                      <a:r>
                        <a:rPr lang="cs-CZ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absolventi)</a:t>
                      </a:r>
                      <a:endParaRPr lang="cs-CZ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FF00"/>
                          </a:solidFill>
                        </a:rPr>
                        <a:t>„Orientační“ počet </a:t>
                      </a:r>
                      <a:r>
                        <a:rPr lang="cs-CZ" sz="2400" dirty="0">
                          <a:solidFill>
                            <a:srgbClr val="FFFF00"/>
                          </a:solidFill>
                        </a:rPr>
                        <a:t>míst absolventů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dětských infekčních nemocí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5019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dětské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onkologie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2907"/>
            <a:ext cx="8373616" cy="103384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Pracoviště  FN Brno – SVLS (společné léčebné a vyšetřovací složky)</a:t>
            </a:r>
            <a:endParaRPr lang="cs-CZ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567608"/>
              </p:ext>
            </p:extLst>
          </p:nvPr>
        </p:nvGraphicFramePr>
        <p:xfrm>
          <a:off x="251520" y="1772816"/>
          <a:ext cx="8773412" cy="319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6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8499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SVLS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(7</a:t>
                      </a:r>
                      <a:r>
                        <a:rPr lang="cs-CZ" sz="28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absolventů)</a:t>
                      </a:r>
                      <a:endParaRPr lang="cs-CZ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„Orientační“ počet </a:t>
                      </a:r>
                      <a:r>
                        <a:rPr lang="cs-CZ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míst absolventů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Oddělení klinické biochemie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radiologie a nukleární medicíny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Transfuzní a tkáňové oddělení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9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Klinika dětské radiologie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5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Oddělení </a:t>
            </a:r>
            <a:r>
              <a:rPr lang="cs-CZ" b="1" dirty="0">
                <a:solidFill>
                  <a:srgbClr val="FF0000"/>
                </a:solidFill>
              </a:rPr>
              <a:t>pro adaptaci </a:t>
            </a:r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>
                <a:solidFill>
                  <a:srgbClr val="FF0000"/>
                </a:solidFill>
              </a:rPr>
              <a:t>OPA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363272" cy="5760640"/>
          </a:xfrm>
        </p:spPr>
        <p:txBody>
          <a:bodyPr>
            <a:normAutofit fontScale="25000" lnSpcReduction="20000"/>
          </a:bodyPr>
          <a:lstStyle/>
          <a:p>
            <a:r>
              <a:rPr lang="cs-CZ" sz="8000" b="1" dirty="0" smtClean="0"/>
              <a:t>Od </a:t>
            </a:r>
            <a:r>
              <a:rPr lang="cs-CZ" sz="8000" b="1" dirty="0"/>
              <a:t>1. 9. </a:t>
            </a:r>
            <a:r>
              <a:rPr lang="cs-CZ" sz="8000" b="1" dirty="0" smtClean="0"/>
              <a:t>2019 </a:t>
            </a:r>
            <a:r>
              <a:rPr lang="cs-CZ" sz="8000" b="1" dirty="0"/>
              <a:t>bude na toto oddělení </a:t>
            </a:r>
            <a:r>
              <a:rPr lang="cs-CZ" sz="8000" b="1" dirty="0" smtClean="0"/>
              <a:t>přijato „orientačně“</a:t>
            </a:r>
            <a:endParaRPr lang="cs-CZ" sz="8000" b="1" dirty="0"/>
          </a:p>
          <a:p>
            <a:pPr marL="0" indent="0" algn="ctr">
              <a:buNone/>
            </a:pPr>
            <a:r>
              <a:rPr lang="cs-CZ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cs-CZ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lékařů </a:t>
            </a:r>
            <a:r>
              <a:rPr lang="cs-CZ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absolventů</a:t>
            </a:r>
          </a:p>
          <a:p>
            <a:pPr marL="0" indent="0" algn="ctr">
              <a:buNone/>
            </a:pPr>
            <a:r>
              <a:rPr lang="cs-CZ" sz="8000" b="1" dirty="0" smtClean="0">
                <a:solidFill>
                  <a:srgbClr val="FF0000"/>
                </a:solidFill>
              </a:rPr>
              <a:t>pro obory specializačního vzdělávání: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 smtClean="0"/>
              <a:t>	</a:t>
            </a: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anesteziologie a intenzivní medicína (II. ARO, 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KDAR)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gynekologie a porodnictví (GPK)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infekční lékařství (</a:t>
            </a:r>
            <a:r>
              <a:rPr lang="cs-CZ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KICH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KDIN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kardiologie (IKK)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– pneumologie a ftizeologie (KNPT)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neurologie (NK)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neurochirurgie (NCHK)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plastická chirurgie (</a:t>
            </a:r>
            <a:r>
              <a:rPr lang="cs-CZ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KPPCH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popáleninová medicína)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radiologie a zobrazovací metody (KRNM)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chirurgie (KÚCH)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urologie (UK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otorinolaryngologie a chirurgie hlavy a krku (</a:t>
            </a:r>
            <a:r>
              <a:rPr lang="cs-CZ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KDORL</a:t>
            </a:r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5100" b="1" dirty="0"/>
              <a:t>	</a:t>
            </a:r>
            <a:endParaRPr lang="cs-CZ" sz="8000" b="1" dirty="0" smtClean="0">
              <a:solidFill>
                <a:srgbClr val="FF0000"/>
              </a:solidFill>
            </a:endParaRPr>
          </a:p>
          <a:p>
            <a:r>
              <a:rPr lang="cs-CZ" sz="8000" b="1" dirty="0" smtClean="0"/>
              <a:t>Organizačně je OPA podřízeno lékařskému náměstkovi. 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33447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2743</TotalTime>
  <Words>336</Words>
  <Application>Microsoft Office PowerPoint</Application>
  <PresentationFormat>Předvádění na obrazovce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Tok</vt:lpstr>
      <vt:lpstr> Workshop FN Brno  ve spolupráci  se Studentskou komorou LF MU</vt:lpstr>
      <vt:lpstr>workshop 4. 12. 2018    </vt:lpstr>
      <vt:lpstr> pozvánka na dnešní workshop  12. 3. 2019   </vt:lpstr>
      <vt:lpstr>Prezentace aplikace PowerPoint</vt:lpstr>
      <vt:lpstr>Pracoviště  FN Brno – Bohunice</vt:lpstr>
      <vt:lpstr>Pracoviště  FN Brno – Bohunice (2)</vt:lpstr>
      <vt:lpstr>Pracoviště  FN Brno – Dětská nemocnice </vt:lpstr>
      <vt:lpstr>Pracoviště  FN Brno – SVLS (společné léčebné a vyšetřovací složky)</vt:lpstr>
      <vt:lpstr>   Oddělení pro adaptaci (OPA)</vt:lpstr>
      <vt:lpstr>FN Brno v roce 2019 předpokládá přijmout lékařů - absolventů</vt:lpstr>
      <vt:lpstr>Prezentace aplikace PowerPoint</vt:lpstr>
      <vt:lpstr>             Pracovní poměr </vt:lpstr>
      <vt:lpstr>Platové zařazení </vt:lpstr>
      <vt:lpstr>Prezentace aplikace PowerPoint</vt:lpstr>
      <vt:lpstr>     </vt:lpstr>
      <vt:lpstr>     </vt:lpstr>
      <vt:lpstr>Rámcový harmonogram</vt:lpstr>
      <vt:lpstr>Webové stránky FN Brno</vt:lpstr>
      <vt:lpstr>Webové stránky FN Brno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FN Brno  ve spolupráci  se Studentskou komorou  LF MU</dc:title>
  <dc:creator>Navratilova Jana</dc:creator>
  <cp:lastModifiedBy>Navratilova Jana</cp:lastModifiedBy>
  <cp:revision>102</cp:revision>
  <cp:lastPrinted>2019-03-12T14:33:00Z</cp:lastPrinted>
  <dcterms:created xsi:type="dcterms:W3CDTF">2016-02-22T06:19:15Z</dcterms:created>
  <dcterms:modified xsi:type="dcterms:W3CDTF">2019-03-12T15:08:15Z</dcterms:modified>
</cp:coreProperties>
</file>