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2" r:id="rId5"/>
    <p:sldId id="276" r:id="rId6"/>
    <p:sldId id="281" r:id="rId7"/>
    <p:sldId id="261" r:id="rId8"/>
    <p:sldId id="259" r:id="rId9"/>
    <p:sldId id="260" r:id="rId10"/>
    <p:sldId id="264" r:id="rId11"/>
    <p:sldId id="27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3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61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3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9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4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53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7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19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27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9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78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7ED9-239E-484E-AC52-9E8BBE2C1746}" type="datetimeFigureOut">
              <a:rPr lang="cs-CZ" smtClean="0"/>
              <a:t>02.09.2025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97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nabor-vseobecnych-sester-a-dalsich-nelekarskych-zdravotnickych-pracovniku-do-fn-brno/t726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evesela.renata@fnbrno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419225" y="3876674"/>
            <a:ext cx="9144000" cy="1033463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Stipendijní program </a:t>
            </a:r>
            <a:b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BRNO</a:t>
            </a:r>
            <a:endParaRPr lang="cs-CZ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500" y="5648325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Předkládá:</a:t>
            </a:r>
            <a:endParaRPr lang="cs-CZ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500" y="5925324"/>
            <a:ext cx="2476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Renata Neveselá</a:t>
            </a:r>
            <a:endParaRPr lang="cs-CZ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přemýšlím  o stipendiu, tak: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Mrkněte na naše webové stránky, kde najdete více informací: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www.fnbrno.cz/nabor-vseobecnych-sester-a-dalsich-nelekarskych-zdravotnickych-pracovniku-do-fn-brno/t7269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Vytiskněte 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si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Žádost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o poskytnutí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stipendia</a:t>
            </a:r>
          </a:p>
          <a:p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Po potvrzení školou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odešlete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do FN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Brno,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odd.vzdělávání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paní ing. Pavelková Zdenka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Vyčkejte 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na souhlas ze strany FN Brno a zaslání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DOHODY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Stipendium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se vyplácí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do 10. v běžném měsíci (zpětně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Čím dříve se rozhodnu, tím lépe, protože stipendium se nevyplácí ZPĚTNĚ! </a:t>
            </a:r>
            <a:endParaRPr lang="cs-CZ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64" y="2895661"/>
            <a:ext cx="6580095" cy="15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6205" y="2635624"/>
            <a:ext cx="5156500" cy="2226600"/>
          </a:xfrm>
        </p:spPr>
        <p:txBody>
          <a:bodyPr>
            <a:normAutofit fontScale="55000" lnSpcReduction="20000"/>
          </a:bodyPr>
          <a:lstStyle/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Mgr. Neveselá Renata</a:t>
            </a:r>
          </a:p>
          <a:p>
            <a:pPr marL="0" indent="0" algn="ctr">
              <a:buNone/>
            </a:pPr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Headhunter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 FN Brno</a:t>
            </a:r>
            <a:endParaRPr lang="cs-CZ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Nevesela.renata@fnbrno.cz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Mobil: 606 717 401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22" y="529010"/>
            <a:ext cx="5832565" cy="59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stipendia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Stipendium se poskytuje studentům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prezenční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(denní) formě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studia</a:t>
            </a:r>
          </a:p>
          <a:p>
            <a:pPr>
              <a:buClr>
                <a:srgbClr val="0070C0"/>
              </a:buClr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Stipendium  se poskytuje studentům VOŠZ nebo VŠ zdravotnických oborů od 2.  nebo 3 ročníku studia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Stipendium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se poskytuje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během školního roku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(mimo letní prázdniny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STIPENDIUM SE VYPLÁCÍ OD DATA PODPISU SML. NIKOLI ZPĚTNĚ!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Student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se zavazuje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 uzavření pracovního poměru ve FN Brno odpracováním určitého počtu let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2 nebo 3 roky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9844" y="34835"/>
            <a:ext cx="7870236" cy="1077686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stipendia –student 2. ročníku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9361"/>
              </p:ext>
            </p:extLst>
          </p:nvPr>
        </p:nvGraphicFramePr>
        <p:xfrm>
          <a:off x="559108" y="1729561"/>
          <a:ext cx="677236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00">
                  <a:extLst>
                    <a:ext uri="{9D8B030D-6E8A-4147-A177-3AD203B41FA5}">
                      <a16:colId xmlns:a16="http://schemas.microsoft.com/office/drawing/2014/main" val="3262234733"/>
                    </a:ext>
                  </a:extLst>
                </a:gridCol>
                <a:gridCol w="1206382">
                  <a:extLst>
                    <a:ext uri="{9D8B030D-6E8A-4147-A177-3AD203B41FA5}">
                      <a16:colId xmlns:a16="http://schemas.microsoft.com/office/drawing/2014/main" val="1325083026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253743661"/>
                    </a:ext>
                  </a:extLst>
                </a:gridCol>
                <a:gridCol w="1453742">
                  <a:extLst>
                    <a:ext uri="{9D8B030D-6E8A-4147-A177-3AD203B41FA5}">
                      <a16:colId xmlns:a16="http://schemas.microsoft.com/office/drawing/2014/main" val="3883237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Studijní obor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Ročník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Výše stipendia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Závazek</a:t>
                      </a:r>
                      <a:r>
                        <a:rPr lang="cs-CZ" baseline="0" dirty="0" smtClean="0"/>
                        <a:t> vůči FN Brno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5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</a:t>
                      </a:r>
                      <a:r>
                        <a:rPr lang="cs-C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VOŠZ </a:t>
                      </a:r>
                    </a:p>
                    <a:p>
                      <a:r>
                        <a:rPr lang="cs-CZ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(všeobecná a dětská sestra)</a:t>
                      </a:r>
                    </a:p>
                    <a:p>
                      <a:pPr algn="ctr"/>
                      <a:r>
                        <a:rPr lang="cs-CZ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NEBO</a:t>
                      </a:r>
                      <a:endParaRPr lang="cs-CZ" sz="14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cs-CZ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bakalářských programů (NLZP)</a:t>
                      </a:r>
                    </a:p>
                    <a:p>
                      <a:endParaRPr lang="cs-CZ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2. a 3.</a:t>
                      </a:r>
                      <a:endParaRPr lang="cs-C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5 000 ,-/</a:t>
                      </a:r>
                      <a:r>
                        <a:rPr lang="cs-CZ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měs</a:t>
                      </a:r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cs-C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roky</a:t>
                      </a:r>
                      <a:endParaRPr lang="cs-C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80773"/>
                  </a:ext>
                </a:extLst>
              </a:tr>
            </a:tbl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5482046" y="3975430"/>
            <a:ext cx="6618514" cy="1410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Tzn. Stipendista 2. ročníku získá za dva roky stipendium ve výši </a:t>
            </a:r>
          </a:p>
          <a:p>
            <a:pPr algn="ctr"/>
            <a:r>
              <a:rPr lang="cs-CZ" sz="3200" dirty="0" smtClean="0"/>
              <a:t>100 000,-</a:t>
            </a:r>
          </a:p>
          <a:p>
            <a:pPr algn="ctr"/>
            <a:r>
              <a:rPr lang="cs-CZ" dirty="0" smtClean="0"/>
              <a:t>Bude-li SML uzavřena v září daného roku </a:t>
            </a:r>
          </a:p>
        </p:txBody>
      </p:sp>
    </p:spTree>
    <p:extLst>
      <p:ext uri="{BB962C8B-B14F-4D97-AF65-F5344CB8AC3E}">
        <p14:creationId xmlns:p14="http://schemas.microsoft.com/office/powerpoint/2010/main" val="16980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9844" y="34834"/>
            <a:ext cx="7214916" cy="1084217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stipendia – student 3. ročníku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12497"/>
              </p:ext>
            </p:extLst>
          </p:nvPr>
        </p:nvGraphicFramePr>
        <p:xfrm>
          <a:off x="520472" y="1317436"/>
          <a:ext cx="7206208" cy="183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242">
                  <a:extLst>
                    <a:ext uri="{9D8B030D-6E8A-4147-A177-3AD203B41FA5}">
                      <a16:colId xmlns:a16="http://schemas.microsoft.com/office/drawing/2014/main" val="3262234733"/>
                    </a:ext>
                  </a:extLst>
                </a:gridCol>
                <a:gridCol w="1279136">
                  <a:extLst>
                    <a:ext uri="{9D8B030D-6E8A-4147-A177-3AD203B41FA5}">
                      <a16:colId xmlns:a16="http://schemas.microsoft.com/office/drawing/2014/main" val="1325083026"/>
                    </a:ext>
                  </a:extLst>
                </a:gridCol>
                <a:gridCol w="1667960">
                  <a:extLst>
                    <a:ext uri="{9D8B030D-6E8A-4147-A177-3AD203B41FA5}">
                      <a16:colId xmlns:a16="http://schemas.microsoft.com/office/drawing/2014/main" val="253743661"/>
                    </a:ext>
                  </a:extLst>
                </a:gridCol>
                <a:gridCol w="1546870">
                  <a:extLst>
                    <a:ext uri="{9D8B030D-6E8A-4147-A177-3AD203B41FA5}">
                      <a16:colId xmlns:a16="http://schemas.microsoft.com/office/drawing/2014/main" val="3883237627"/>
                    </a:ext>
                  </a:extLst>
                </a:gridCol>
              </a:tblGrid>
              <a:tr h="922044">
                <a:tc>
                  <a:txBody>
                    <a:bodyPr/>
                    <a:lstStyle/>
                    <a:p>
                      <a:r>
                        <a:rPr lang="cs-CZ" dirty="0" smtClean="0"/>
                        <a:t>Studijní obor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Ročník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Výše stipendia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Závazek</a:t>
                      </a:r>
                      <a:r>
                        <a:rPr lang="cs-CZ" baseline="0" dirty="0" smtClean="0"/>
                        <a:t> vůči FN Brno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57514"/>
                  </a:ext>
                </a:extLst>
              </a:tr>
              <a:tr h="534200"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VOŠZ </a:t>
                      </a:r>
                      <a:endParaRPr lang="cs-CZ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cs-C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NEBO </a:t>
                      </a:r>
                    </a:p>
                    <a:p>
                      <a:r>
                        <a:rPr lang="cs-CZ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Bc.programů</a:t>
                      </a:r>
                      <a:r>
                        <a:rPr lang="cs-C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(NLZP)</a:t>
                      </a:r>
                      <a:endParaRPr lang="cs-CZ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</a:t>
                      </a:r>
                      <a:endParaRPr lang="cs-C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6 000,- /</a:t>
                      </a:r>
                      <a:r>
                        <a:rPr lang="cs-CZ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měs</a:t>
                      </a:r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cs-C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roky</a:t>
                      </a:r>
                      <a:endParaRPr lang="cs-C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149085"/>
                  </a:ext>
                </a:extLst>
              </a:tr>
            </a:tbl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5168537" y="2743200"/>
            <a:ext cx="6618514" cy="116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Student 3. ročníku získá na stipendium, bude-li Smlouva zavřena k září daného školního roku </a:t>
            </a:r>
          </a:p>
          <a:p>
            <a:pPr algn="ctr"/>
            <a:r>
              <a:rPr lang="cs-CZ" sz="3200" b="1" dirty="0" smtClean="0"/>
              <a:t>60 000,-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30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by do toho student </a:t>
            </a:r>
            <a:r>
              <a:rPr lang="cs-CZ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„mohl jít?“</a:t>
            </a:r>
            <a:br>
              <a:rPr lang="cs-CZ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„nejít?“</a:t>
            </a:r>
            <a:endParaRPr lang="cs-CZ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Proč ANO: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Finanční jistota během studia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Možnost „naspořit“ si částku na horší časy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Když vím, že do nemocnice stejně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nastoupím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Nemusím chodit na brigádu a můžu se věnovat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škole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Proč </a:t>
            </a:r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NE (co zvažovat):</a:t>
            </a:r>
            <a:endParaRPr lang="cs-CZ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Závazek vůči nemocnici v době, kdy studuji a vlastně ani nevím, co budu chtít po ukončení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školy dělat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(cestovat, dále studovat, atd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Nechci se zavazovat a nyní řešit, co budu dělat za rok nebo dva…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0" y="1027906"/>
            <a:ext cx="1905000" cy="19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Vaše nejčastější otázky…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Nebudu si moci vybrat konkrétní místo, mám strach, že mi nějaké místo přidělí a mě se tam nebude líbit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současné době si studenti pracovní místo sami vybírají, není jim přidělováno!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Budu muset hned po škole nastoupit, co prázdniny? </a:t>
            </a:r>
            <a:r>
              <a:rPr lang="cs-CZ" dirty="0">
                <a:solidFill>
                  <a:srgbClr val="FF000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áleží </a:t>
            </a:r>
            <a:r>
              <a:rPr lang="cs-CZ" dirty="0" smtClean="0">
                <a:solidFill>
                  <a:srgbClr val="FF0000"/>
                </a:solidFill>
              </a:rPr>
              <a:t>na dohodě s vrchní sestrou, které studentům vychází </a:t>
            </a:r>
            <a:r>
              <a:rPr lang="cs-CZ" dirty="0" smtClean="0">
                <a:solidFill>
                  <a:srgbClr val="FF0000"/>
                </a:solidFill>
              </a:rPr>
              <a:t>vstříc </a:t>
            </a:r>
            <a:r>
              <a:rPr lang="cs-CZ" dirty="0" smtClean="0">
                <a:solidFill>
                  <a:srgbClr val="FF0000"/>
                </a:solidFill>
              </a:rPr>
              <a:t>a nástupy jsou tak možné i v průběhu září. Takže si užijete i poslední prázdniny</a:t>
            </a:r>
            <a:r>
              <a:rPr lang="cs-CZ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Uvažuji o dalším VŠ studiu, jak by to pak bylo s odpracováním požadovaných let? </a:t>
            </a:r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okud </a:t>
            </a:r>
            <a:r>
              <a:rPr lang="cs-CZ" dirty="0" smtClean="0">
                <a:solidFill>
                  <a:srgbClr val="FF0000"/>
                </a:solidFill>
              </a:rPr>
              <a:t>nastoupíte na VŠ většinou preferujeme, aby studenti zvážili práci a studium  v kombinované </a:t>
            </a:r>
            <a:r>
              <a:rPr lang="cs-CZ" dirty="0" smtClean="0">
                <a:solidFill>
                  <a:srgbClr val="FF0000"/>
                </a:solidFill>
              </a:rPr>
              <a:t>formě. Pokud </a:t>
            </a:r>
            <a:r>
              <a:rPr lang="cs-CZ" dirty="0" smtClean="0">
                <a:solidFill>
                  <a:srgbClr val="FF0000"/>
                </a:solidFill>
              </a:rPr>
              <a:t>se nedohodneme jinak, lze podepsat DODATEK ke SML</a:t>
            </a:r>
            <a:r>
              <a:rPr lang="cs-CZ" dirty="0" smtClean="0">
                <a:solidFill>
                  <a:srgbClr val="FF0000"/>
                </a:solidFill>
              </a:rPr>
              <a:t>. Ten Vám umožní denní formu studia </a:t>
            </a:r>
            <a:r>
              <a:rPr lang="cs-CZ" dirty="0" smtClean="0">
                <a:solidFill>
                  <a:srgbClr val="FF0000"/>
                </a:solidFill>
              </a:rPr>
              <a:t>s posunutím </a:t>
            </a:r>
            <a:r>
              <a:rPr lang="cs-CZ" dirty="0" smtClean="0">
                <a:solidFill>
                  <a:srgbClr val="FF0000"/>
                </a:solidFill>
              </a:rPr>
              <a:t>závazku vůči FN Brno.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jaké situaci bych musela peníze vracet? </a:t>
            </a:r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dirty="0" smtClean="0">
                <a:solidFill>
                  <a:srgbClr val="FF0000"/>
                </a:solidFill>
              </a:rPr>
              <a:t>iz </a:t>
            </a:r>
            <a:r>
              <a:rPr lang="cs-CZ" dirty="0" smtClean="0">
                <a:solidFill>
                  <a:srgbClr val="FF0000"/>
                </a:solidFill>
              </a:rPr>
              <a:t>další </a:t>
            </a:r>
            <a:r>
              <a:rPr lang="cs-CZ" dirty="0" smtClean="0">
                <a:solidFill>
                  <a:srgbClr val="FF0000"/>
                </a:solidFill>
              </a:rPr>
              <a:t>strana prezentace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94" y="230188"/>
            <a:ext cx="1105989" cy="11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A&amp;Q:</a:t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Vrácení poskytnutého stipendijního příspěvku: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Stipendista se zavazuje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vrátit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stipendijní příspěvek v případě, že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nedokončí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studium v řádném termínu (tím se rozumí standardní doba studia prodloužena maximálně o jeden rok, ve kterém již ale pobírat stipendium nebude)</a:t>
            </a:r>
          </a:p>
          <a:p>
            <a:r>
              <a:rPr lang="cs-CZ" dirty="0">
                <a:solidFill>
                  <a:srgbClr val="FF0000"/>
                </a:solidFill>
              </a:rPr>
              <a:t>neuzavře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s FN Brno pracovní smlouvu</a:t>
            </a:r>
          </a:p>
          <a:p>
            <a:r>
              <a:rPr lang="cs-CZ" dirty="0">
                <a:solidFill>
                  <a:srgbClr val="FF0000"/>
                </a:solidFill>
              </a:rPr>
              <a:t>neodpracuje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požadované časové období, ke kterému se smluvně zavázal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6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postupovat?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vyplní 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Žádost* 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,kterou si nechá potvrdit ve škole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ádost 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zašle student 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9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</a:t>
            </a:r>
            <a:r>
              <a:rPr lang="cs-CZ" sz="29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a péče o </a:t>
            </a:r>
            <a:r>
              <a:rPr lang="cs-CZ" sz="29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zaměstnance FN </a:t>
            </a:r>
            <a:r>
              <a:rPr lang="cs-CZ" sz="29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Brno, ing. Pavelková </a:t>
            </a:r>
          </a:p>
          <a:p>
            <a:pPr marL="0" indent="0">
              <a:buNone/>
            </a:pPr>
            <a:r>
              <a:rPr lang="cs-CZ" sz="29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9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Zdenka (pavelkova.zdenka@fnbrno.cz)</a:t>
            </a:r>
            <a:endParaRPr lang="cs-CZ" sz="29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Bude-li 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schválena obdržíte </a:t>
            </a:r>
            <a:endParaRPr lang="cs-CZ" sz="29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9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Dohodu</a:t>
            </a:r>
            <a:r>
              <a:rPr lang="cs-CZ" sz="29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mezi stipendistou a FN Brno</a:t>
            </a:r>
          </a:p>
          <a:p>
            <a:pPr marL="0" indent="0">
              <a:buNone/>
            </a:pPr>
            <a:endParaRPr lang="cs-CZ" sz="29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nezakládá automatický nárok na poskytnutí Stipendia</a:t>
            </a:r>
            <a:endParaRPr lang="cs-CZ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.</a:t>
            </a: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Picture 2" descr="https://www.cefas.cz/FileShare/Articles/others/ank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245">
            <a:off x="9361145" y="4252812"/>
            <a:ext cx="2202925" cy="1525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Dohoda 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poskytnutí stipendijního 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příspěvku</a:t>
            </a:r>
            <a:b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budoucí výkon povolání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i="1" dirty="0">
                <a:solidFill>
                  <a:schemeClr val="accent1">
                    <a:lumMod val="50000"/>
                  </a:schemeClr>
                </a:solidFill>
              </a:rPr>
              <a:t>V souladu s </a:t>
            </a:r>
            <a:r>
              <a:rPr lang="cs-CZ" sz="3200" i="1" dirty="0" err="1">
                <a:solidFill>
                  <a:schemeClr val="accent1">
                    <a:lumMod val="50000"/>
                  </a:schemeClr>
                </a:solidFill>
              </a:rPr>
              <a:t>ust</a:t>
            </a:r>
            <a:r>
              <a:rPr lang="cs-CZ" sz="3200" i="1" dirty="0">
                <a:solidFill>
                  <a:schemeClr val="accent1">
                    <a:lumMod val="50000"/>
                  </a:schemeClr>
                </a:solidFill>
              </a:rPr>
              <a:t>. §1746 odst. 2 </a:t>
            </a:r>
            <a:r>
              <a:rPr lang="cs-CZ" sz="3200" i="1" dirty="0" err="1">
                <a:solidFill>
                  <a:schemeClr val="accent1">
                    <a:lumMod val="50000"/>
                  </a:schemeClr>
                </a:solidFill>
              </a:rPr>
              <a:t>zák.č</a:t>
            </a:r>
            <a:r>
              <a:rPr lang="cs-CZ" sz="3200" i="1" dirty="0">
                <a:solidFill>
                  <a:schemeClr val="accent1">
                    <a:lumMod val="50000"/>
                  </a:schemeClr>
                </a:solidFill>
              </a:rPr>
              <a:t>. 89/2012 Sb. , </a:t>
            </a:r>
            <a:r>
              <a:rPr lang="cs-CZ" sz="3200" i="1" dirty="0" err="1">
                <a:solidFill>
                  <a:schemeClr val="accent1">
                    <a:lumMod val="50000"/>
                  </a:schemeClr>
                </a:solidFill>
              </a:rPr>
              <a:t>obč</a:t>
            </a:r>
            <a:r>
              <a:rPr lang="cs-CZ" sz="3200" i="1" dirty="0">
                <a:solidFill>
                  <a:schemeClr val="accent1">
                    <a:lumMod val="50000"/>
                  </a:schemeClr>
                </a:solidFill>
              </a:rPr>
              <a:t>. zákoník v platném  znění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>
                <a:solidFill>
                  <a:schemeClr val="accent1">
                    <a:lumMod val="50000"/>
                  </a:schemeClr>
                </a:solidFill>
              </a:rPr>
              <a:t>Předmětem smlouvy: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Závazek FN Brno poskytnout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stipendistovi po dobu jeho studia </a:t>
            </a:r>
            <a:r>
              <a:rPr lang="cs-CZ" sz="2000" b="1" dirty="0">
                <a:solidFill>
                  <a:srgbClr val="FF0000"/>
                </a:solidFill>
              </a:rPr>
              <a:t>stipendijní příspěvek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a dále </a:t>
            </a:r>
            <a:r>
              <a:rPr lang="cs-CZ" sz="2000" b="1" dirty="0" smtClean="0">
                <a:solidFill>
                  <a:srgbClr val="FF0000"/>
                </a:solidFill>
              </a:rPr>
              <a:t>závazek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stipendisty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po řádném ukončení studia </a:t>
            </a:r>
            <a:r>
              <a:rPr lang="cs-CZ" sz="2000" b="1" dirty="0">
                <a:solidFill>
                  <a:srgbClr val="FF0000"/>
                </a:solidFill>
              </a:rPr>
              <a:t>uzavřít pracovní poměr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k výkonu zdravotnického povolání 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FN Brno nebo vrátit poskytnutý stipendijní příspěvek.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05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729</Words>
  <Application>Microsoft Office PowerPoint</Application>
  <PresentationFormat>Širokoúhlá obrazovka</PresentationFormat>
  <Paragraphs>104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Stipendijní program  FN BRNO</vt:lpstr>
      <vt:lpstr>Poskytování stipendia</vt:lpstr>
      <vt:lpstr>Výše stipendia –student 2. ročníku</vt:lpstr>
      <vt:lpstr>Výše stipendia – student 3. ročníku</vt:lpstr>
      <vt:lpstr>Proč by do toho student „mohl jít?“ Nebo „nejít?“</vt:lpstr>
      <vt:lpstr>Vaše nejčastější otázky…</vt:lpstr>
      <vt:lpstr>A&amp;Q: Vrácení poskytnutého stipendijního příspěvku:</vt:lpstr>
      <vt:lpstr>Jak postupovat?</vt:lpstr>
      <vt:lpstr>Dohoda o poskytnutí stipendijního příspěvku  pro budoucí výkon povolání</vt:lpstr>
      <vt:lpstr>Pokud přemýšlím  o stipendiu, tak: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Krawczyk Jan</dc:creator>
  <cp:lastModifiedBy>Neveselá Renata</cp:lastModifiedBy>
  <cp:revision>39</cp:revision>
  <dcterms:created xsi:type="dcterms:W3CDTF">2024-01-10T08:25:47Z</dcterms:created>
  <dcterms:modified xsi:type="dcterms:W3CDTF">2025-09-02T07:02:17Z</dcterms:modified>
</cp:coreProperties>
</file>