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7" r:id="rId6"/>
    <p:sldId id="269" r:id="rId7"/>
    <p:sldId id="260" r:id="rId8"/>
    <p:sldId id="278" r:id="rId9"/>
    <p:sldId id="261" r:id="rId10"/>
    <p:sldId id="279" r:id="rId11"/>
    <p:sldId id="270" r:id="rId12"/>
    <p:sldId id="262" r:id="rId13"/>
    <p:sldId id="280" r:id="rId14"/>
    <p:sldId id="264" r:id="rId15"/>
    <p:sldId id="281" r:id="rId16"/>
    <p:sldId id="263" r:id="rId17"/>
    <p:sldId id="275" r:id="rId18"/>
    <p:sldId id="265" r:id="rId19"/>
    <p:sldId id="271" r:id="rId20"/>
    <p:sldId id="272" r:id="rId21"/>
    <p:sldId id="267" r:id="rId22"/>
    <p:sldId id="282" r:id="rId23"/>
    <p:sldId id="273" r:id="rId24"/>
    <p:sldId id="268" r:id="rId25"/>
    <p:sldId id="27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0-2 roky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51D7A-5B91-4013-AD43-D5B16DBC5250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B2029-D860-44A9-88EF-E3D9332D2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2691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0-2 roky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44CC-B7FC-4481-BFB0-B94D4BDA7D30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D032-6C6D-47C4-BFCA-CDAED1DD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8364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0-2 roky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73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0-2 roky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96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0-2 roky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22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62289C-FF36-4595-9348-F161362FAF04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B26976C-4425-45C4-8DAA-9952F260C3D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Neobvyklé příčiny náhlých bolestí břicha u dětí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Kinštová</a:t>
            </a:r>
            <a:r>
              <a:rPr lang="cs-CZ" dirty="0" smtClean="0"/>
              <a:t> Marta, </a:t>
            </a:r>
            <a:r>
              <a:rPr lang="cs-CZ" dirty="0" err="1" smtClean="0"/>
              <a:t>Lukács</a:t>
            </a:r>
            <a:r>
              <a:rPr lang="cs-CZ" dirty="0" smtClean="0"/>
              <a:t> </a:t>
            </a:r>
            <a:r>
              <a:rPr lang="cs-CZ" dirty="0" err="1" smtClean="0"/>
              <a:t>Ildikó</a:t>
            </a:r>
            <a:endParaRPr lang="cs-CZ" dirty="0" smtClean="0"/>
          </a:p>
          <a:p>
            <a:r>
              <a:rPr lang="cs-CZ" dirty="0" smtClean="0"/>
              <a:t>Thomayerova nemocnice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6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 letá holčina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8876" r="2506" b="7632"/>
          <a:stretch/>
        </p:blipFill>
        <p:spPr>
          <a:xfrm>
            <a:off x="2195736" y="2060848"/>
            <a:ext cx="45170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88" b="15436"/>
          <a:stretch/>
        </p:blipFill>
        <p:spPr>
          <a:xfrm>
            <a:off x="307672" y="754595"/>
            <a:ext cx="2768015" cy="236645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2"/>
          <a:stretch/>
        </p:blipFill>
        <p:spPr>
          <a:xfrm>
            <a:off x="3131435" y="747192"/>
            <a:ext cx="2942456" cy="23812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" b="18029"/>
          <a:stretch/>
        </p:blipFill>
        <p:spPr>
          <a:xfrm>
            <a:off x="6141707" y="747192"/>
            <a:ext cx="2791070" cy="23812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7306" b="18408"/>
          <a:stretch/>
        </p:blipFill>
        <p:spPr>
          <a:xfrm>
            <a:off x="993496" y="3933056"/>
            <a:ext cx="3133406" cy="20947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03648" y="3296222"/>
            <a:ext cx="71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CT s </a:t>
            </a:r>
            <a:r>
              <a:rPr lang="cs-CZ" sz="2400" dirty="0" err="1" smtClean="0"/>
              <a:t>k.l</a:t>
            </a:r>
            <a:r>
              <a:rPr lang="cs-CZ" sz="2400" dirty="0" smtClean="0"/>
              <a:t>. při nekrotické </a:t>
            </a:r>
            <a:r>
              <a:rPr lang="cs-CZ" sz="2400" dirty="0" err="1" smtClean="0"/>
              <a:t>pankreatits</a:t>
            </a:r>
            <a:r>
              <a:rPr lang="cs-CZ" sz="2400" dirty="0" smtClean="0"/>
              <a:t> po 72 hodinách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46905" y="614335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MR vyšetření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9492"/>
          <a:stretch/>
        </p:blipFill>
        <p:spPr>
          <a:xfrm>
            <a:off x="5517199" y="3788897"/>
            <a:ext cx="2094202" cy="26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Věk 0-2 roky</a:t>
            </a:r>
            <a:br>
              <a:rPr lang="cs-CZ" dirty="0" smtClean="0"/>
            </a:br>
            <a:r>
              <a:rPr lang="cs-CZ" dirty="0" smtClean="0"/>
              <a:t>Pankreatitis </a:t>
            </a:r>
            <a:r>
              <a:rPr lang="cs-CZ" dirty="0" err="1" smtClean="0"/>
              <a:t>acuta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u="sng" dirty="0" smtClean="0"/>
              <a:t>Příčina akutní pankreatitidy </a:t>
            </a:r>
            <a:r>
              <a:rPr lang="cs-CZ" sz="2000" u="sng" dirty="0"/>
              <a:t>ve věku 2–17 </a:t>
            </a:r>
            <a:r>
              <a:rPr lang="cs-CZ" sz="2000" u="sng" dirty="0" smtClean="0"/>
              <a:t>let  </a:t>
            </a:r>
            <a:endParaRPr lang="cs-CZ" sz="2000" dirty="0" smtClean="0"/>
          </a:p>
          <a:p>
            <a:r>
              <a:rPr lang="cs-CZ" sz="2000" dirty="0" smtClean="0"/>
              <a:t>biliární problém  </a:t>
            </a:r>
            <a:r>
              <a:rPr lang="cs-CZ" sz="2000" dirty="0"/>
              <a:t>(20 </a:t>
            </a:r>
            <a:r>
              <a:rPr lang="cs-CZ" sz="2000" dirty="0" smtClean="0"/>
              <a:t>%)					</a:t>
            </a:r>
          </a:p>
          <a:p>
            <a:r>
              <a:rPr lang="cs-CZ" sz="2000" dirty="0" smtClean="0"/>
              <a:t>virová </a:t>
            </a:r>
            <a:r>
              <a:rPr lang="cs-CZ" sz="2000" dirty="0"/>
              <a:t>infekce (12 </a:t>
            </a:r>
            <a:r>
              <a:rPr lang="cs-CZ" sz="2000" dirty="0" smtClean="0"/>
              <a:t>%)</a:t>
            </a:r>
          </a:p>
          <a:p>
            <a:r>
              <a:rPr lang="cs-CZ" sz="2000" dirty="0" smtClean="0"/>
              <a:t>trauma </a:t>
            </a:r>
            <a:r>
              <a:rPr lang="cs-CZ" sz="2000" dirty="0"/>
              <a:t>(10 </a:t>
            </a:r>
            <a:r>
              <a:rPr lang="cs-CZ" sz="2000" dirty="0" smtClean="0"/>
              <a:t>%)</a:t>
            </a:r>
          </a:p>
          <a:p>
            <a:r>
              <a:rPr lang="cs-CZ" sz="2000" dirty="0" smtClean="0"/>
              <a:t>abnormity </a:t>
            </a:r>
            <a:r>
              <a:rPr lang="cs-CZ" sz="2000" dirty="0"/>
              <a:t>pankreatického duktu (8 </a:t>
            </a:r>
            <a:r>
              <a:rPr lang="cs-CZ" sz="2000" dirty="0" smtClean="0"/>
              <a:t>%)</a:t>
            </a:r>
          </a:p>
          <a:p>
            <a:r>
              <a:rPr lang="cs-CZ" sz="2000" dirty="0" smtClean="0"/>
              <a:t>familiární </a:t>
            </a:r>
            <a:r>
              <a:rPr lang="cs-CZ" sz="2000" dirty="0"/>
              <a:t>pankreatitida (6 </a:t>
            </a:r>
            <a:r>
              <a:rPr lang="cs-CZ" sz="2000" dirty="0" smtClean="0"/>
              <a:t>%)</a:t>
            </a:r>
          </a:p>
          <a:p>
            <a:r>
              <a:rPr lang="cs-CZ" sz="2000" dirty="0" smtClean="0"/>
              <a:t>jiné </a:t>
            </a:r>
            <a:r>
              <a:rPr lang="cs-CZ" sz="2000" dirty="0"/>
              <a:t>zjištěné </a:t>
            </a:r>
            <a:r>
              <a:rPr lang="cs-CZ" sz="2000" dirty="0" smtClean="0"/>
              <a:t>příčiny  (10 %) </a:t>
            </a:r>
          </a:p>
          <a:p>
            <a:r>
              <a:rPr lang="cs-CZ" sz="2000" dirty="0" smtClean="0"/>
              <a:t>a </a:t>
            </a:r>
            <a:r>
              <a:rPr lang="cs-CZ" sz="2000" dirty="0"/>
              <a:t>nejasná </a:t>
            </a:r>
            <a:r>
              <a:rPr lang="cs-CZ" sz="2000" dirty="0" smtClean="0"/>
              <a:t>etiologie </a:t>
            </a:r>
            <a:r>
              <a:rPr lang="cs-CZ" sz="2000" dirty="0"/>
              <a:t>(34 </a:t>
            </a:r>
            <a:r>
              <a:rPr lang="cs-CZ" sz="2000" dirty="0" smtClean="0"/>
              <a:t>%)</a:t>
            </a:r>
          </a:p>
          <a:p>
            <a:r>
              <a:rPr lang="cs-CZ" sz="2000" u="sng" dirty="0" smtClean="0"/>
              <a:t>Vyšetřovací postupy: </a:t>
            </a:r>
            <a:r>
              <a:rPr lang="cs-CZ" sz="2000" dirty="0" smtClean="0"/>
              <a:t>UZ- metoda volby</a:t>
            </a:r>
          </a:p>
          <a:p>
            <a:pPr marL="1234440" lvl="4" indent="0">
              <a:buNone/>
            </a:pPr>
            <a:r>
              <a:rPr lang="cs-CZ" sz="2000" dirty="0" smtClean="0"/>
              <a:t>                 CT při </a:t>
            </a:r>
            <a:r>
              <a:rPr lang="cs-CZ" sz="2000" dirty="0" err="1" smtClean="0"/>
              <a:t>suspekci</a:t>
            </a:r>
            <a:r>
              <a:rPr lang="cs-CZ" sz="2000" dirty="0" smtClean="0"/>
              <a:t> na nekrotickou formu a při nejasném </a:t>
            </a:r>
          </a:p>
          <a:p>
            <a:pPr marL="1234440" lvl="4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zhoršení stavu</a:t>
            </a:r>
          </a:p>
          <a:p>
            <a:pPr marL="1234440" lvl="4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MR pro zobrazení žlučových a pankreatických cest </a:t>
            </a:r>
          </a:p>
          <a:p>
            <a:pPr marL="1234440" lvl="4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( může nahradit ERCP)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259632" y="6312408"/>
            <a:ext cx="6480720" cy="365125"/>
          </a:xfrm>
        </p:spPr>
        <p:txBody>
          <a:bodyPr/>
          <a:lstStyle/>
          <a:p>
            <a:r>
              <a:rPr lang="cs-CZ" dirty="0" err="1" smtClean="0"/>
              <a:t>Pezzilli</a:t>
            </a:r>
            <a:r>
              <a:rPr lang="cs-CZ" dirty="0" smtClean="0"/>
              <a:t> R, </a:t>
            </a:r>
            <a:r>
              <a:rPr lang="cs-CZ" dirty="0" err="1" smtClean="0"/>
              <a:t>Morseli-Labate</a:t>
            </a:r>
            <a:r>
              <a:rPr lang="cs-CZ" dirty="0" smtClean="0"/>
              <a:t> AM, </a:t>
            </a:r>
            <a:r>
              <a:rPr lang="cs-CZ" dirty="0" err="1" smtClean="0"/>
              <a:t>Castellano</a:t>
            </a:r>
            <a:r>
              <a:rPr lang="cs-CZ" dirty="0" smtClean="0"/>
              <a:t> E, et al.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pancreatitis</a:t>
            </a:r>
            <a:r>
              <a:rPr lang="cs-CZ" dirty="0" smtClean="0"/>
              <a:t> in </a:t>
            </a:r>
            <a:r>
              <a:rPr lang="cs-CZ" dirty="0" err="1" smtClean="0"/>
              <a:t>children</a:t>
            </a:r>
            <a:r>
              <a:rPr lang="cs-CZ" dirty="0" smtClean="0"/>
              <a:t>.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Italian</a:t>
            </a:r>
            <a:r>
              <a:rPr lang="cs-CZ" dirty="0" smtClean="0"/>
              <a:t> </a:t>
            </a:r>
            <a:r>
              <a:rPr lang="cs-CZ" dirty="0" err="1" smtClean="0"/>
              <a:t>multicentre</a:t>
            </a:r>
            <a:r>
              <a:rPr lang="cs-CZ" dirty="0" smtClean="0"/>
              <a:t> study, </a:t>
            </a:r>
            <a:r>
              <a:rPr lang="cs-CZ" dirty="0" err="1" smtClean="0"/>
              <a:t>Dig</a:t>
            </a:r>
            <a:r>
              <a:rPr lang="cs-CZ" dirty="0" smtClean="0"/>
              <a:t> Liver Dis, 2002; 34 (5): 343–348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8876" r="2506" b="7632"/>
          <a:stretch/>
        </p:blipFill>
        <p:spPr>
          <a:xfrm>
            <a:off x="4878027" y="1700808"/>
            <a:ext cx="3788229" cy="25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letá holčina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0523" r="6997" b="6323"/>
          <a:stretch/>
        </p:blipFill>
        <p:spPr>
          <a:xfrm>
            <a:off x="467544" y="1628800"/>
            <a:ext cx="3363937" cy="25612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0523" r="5238" b="6323"/>
          <a:stretch/>
        </p:blipFill>
        <p:spPr>
          <a:xfrm>
            <a:off x="2483768" y="3356992"/>
            <a:ext cx="3091543" cy="2362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698735" cy="36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50106"/>
          </a:xfrm>
        </p:spPr>
        <p:txBody>
          <a:bodyPr/>
          <a:lstStyle/>
          <a:p>
            <a:r>
              <a:rPr lang="cs-CZ" dirty="0" err="1" smtClean="0"/>
              <a:t>Ureterolithiasa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579296" cy="3993307"/>
          </a:xfrm>
        </p:spPr>
        <p:txBody>
          <a:bodyPr/>
          <a:lstStyle/>
          <a:p>
            <a:r>
              <a:rPr lang="cs-CZ" dirty="0" smtClean="0"/>
              <a:t>Netypické příznaky oproti </a:t>
            </a:r>
            <a:r>
              <a:rPr lang="cs-CZ" dirty="0" smtClean="0"/>
              <a:t>dospělým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ojenci se vyznačují neklidem</a:t>
            </a:r>
            <a:r>
              <a:rPr lang="cs-CZ" dirty="0"/>
              <a:t>, odmítáním </a:t>
            </a:r>
            <a:r>
              <a:rPr lang="cs-CZ" dirty="0" smtClean="0"/>
              <a:t>potravy </a:t>
            </a:r>
          </a:p>
          <a:p>
            <a:r>
              <a:rPr lang="cs-CZ" dirty="0"/>
              <a:t>M</a:t>
            </a:r>
            <a:r>
              <a:rPr lang="cs-CZ" dirty="0" smtClean="0"/>
              <a:t>alé </a:t>
            </a:r>
            <a:r>
              <a:rPr lang="cs-CZ" dirty="0"/>
              <a:t>děti udávají bolest bříška bez přesné lokalizace, vegetativní symptomatologie může být různého charakteru a stupně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Vyšetřovací postupy – UZ a nativní snímek břicha</a:t>
            </a:r>
            <a:r>
              <a:rPr lang="cs-CZ" dirty="0"/>
              <a:t> </a:t>
            </a:r>
            <a:r>
              <a:rPr lang="cs-CZ" dirty="0" smtClean="0"/>
              <a:t>                                         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1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letý chlapec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15145" r="21781" b="3559"/>
          <a:stretch/>
        </p:blipFill>
        <p:spPr>
          <a:xfrm>
            <a:off x="899592" y="2362565"/>
            <a:ext cx="3119031" cy="244827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26587" b="4368"/>
          <a:stretch/>
        </p:blipFill>
        <p:spPr>
          <a:xfrm>
            <a:off x="5148064" y="1772816"/>
            <a:ext cx="3200921" cy="35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5 letý chlapec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8" r="4360"/>
          <a:stretch/>
        </p:blipFill>
        <p:spPr>
          <a:xfrm>
            <a:off x="1025674" y="2340659"/>
            <a:ext cx="2166806" cy="34867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2" r="7392"/>
          <a:stretch/>
        </p:blipFill>
        <p:spPr>
          <a:xfrm>
            <a:off x="3302699" y="2363162"/>
            <a:ext cx="2076604" cy="34417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6" r="6109"/>
          <a:stretch/>
        </p:blipFill>
        <p:spPr>
          <a:xfrm>
            <a:off x="5489522" y="2363162"/>
            <a:ext cx="2106813" cy="34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558"/>
          </a:xfrm>
        </p:spPr>
        <p:txBody>
          <a:bodyPr/>
          <a:lstStyle/>
          <a:p>
            <a:r>
              <a:rPr lang="cs-CZ" dirty="0" smtClean="0"/>
              <a:t>Děvče 16 let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3429000"/>
            <a:ext cx="3816424" cy="214743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 r="1336" b="9037"/>
          <a:stretch/>
        </p:blipFill>
        <p:spPr>
          <a:xfrm>
            <a:off x="163504" y="2708920"/>
            <a:ext cx="2832092" cy="20882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3720" r="6734" b="7511"/>
          <a:stretch/>
        </p:blipFill>
        <p:spPr>
          <a:xfrm>
            <a:off x="2747380" y="1201196"/>
            <a:ext cx="3313994" cy="23671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8807" r="17625" b="8888"/>
          <a:stretch/>
        </p:blipFill>
        <p:spPr>
          <a:xfrm>
            <a:off x="6318741" y="1201196"/>
            <a:ext cx="2337793" cy="23377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1" r="3011" b="7584"/>
          <a:stretch/>
        </p:blipFill>
        <p:spPr>
          <a:xfrm>
            <a:off x="2070801" y="3568335"/>
            <a:ext cx="2860117" cy="20910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18375" b="8068"/>
          <a:stretch/>
        </p:blipFill>
        <p:spPr>
          <a:xfrm>
            <a:off x="4127900" y="4149080"/>
            <a:ext cx="2895233" cy="20910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t="24529" r="1885" b="7259"/>
          <a:stretch/>
        </p:blipFill>
        <p:spPr>
          <a:xfrm>
            <a:off x="6049651" y="4613852"/>
            <a:ext cx="2875977" cy="209103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 flipH="1">
            <a:off x="5515312" y="3020441"/>
            <a:ext cx="205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UZ první den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331640" y="565936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CT druhý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3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Věk nad 5 let</a:t>
            </a:r>
            <a:br>
              <a:rPr lang="cs-CZ" dirty="0" smtClean="0"/>
            </a:br>
            <a:r>
              <a:rPr lang="cs-CZ" dirty="0" smtClean="0"/>
              <a:t>Invaginace </a:t>
            </a:r>
            <a:r>
              <a:rPr lang="cs-CZ" dirty="0" err="1" smtClean="0"/>
              <a:t>Meckelova</a:t>
            </a:r>
            <a:r>
              <a:rPr lang="cs-CZ" dirty="0" smtClean="0"/>
              <a:t> divertiklu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/>
              <a:t>Invaginace </a:t>
            </a:r>
            <a:r>
              <a:rPr lang="cs-CZ" dirty="0" smtClean="0"/>
              <a:t>je</a:t>
            </a:r>
            <a:r>
              <a:rPr lang="cs-CZ" dirty="0"/>
              <a:t> </a:t>
            </a:r>
            <a:r>
              <a:rPr lang="cs-CZ" dirty="0" err="1"/>
              <a:t>vchlípení</a:t>
            </a:r>
            <a:r>
              <a:rPr lang="cs-CZ" dirty="0"/>
              <a:t> jedné části střeva do části následující </a:t>
            </a:r>
            <a:endParaRPr lang="cs-CZ" dirty="0" smtClean="0"/>
          </a:p>
          <a:p>
            <a:r>
              <a:rPr lang="cs-CZ" dirty="0" smtClean="0"/>
              <a:t>Náhlá </a:t>
            </a:r>
            <a:r>
              <a:rPr lang="cs-CZ" dirty="0"/>
              <a:t>příhoda břišní, ke které dochází </a:t>
            </a:r>
            <a:r>
              <a:rPr lang="cs-CZ" dirty="0" err="1"/>
              <a:t>nejč</a:t>
            </a:r>
            <a:r>
              <a:rPr lang="cs-CZ" dirty="0"/>
              <a:t>. u malých </a:t>
            </a:r>
            <a:r>
              <a:rPr lang="cs-CZ" dirty="0" smtClean="0"/>
              <a:t>dětí 0-2 roky.</a:t>
            </a:r>
          </a:p>
          <a:p>
            <a:r>
              <a:rPr lang="cs-CZ" dirty="0" smtClean="0"/>
              <a:t>Projevuje </a:t>
            </a:r>
            <a:r>
              <a:rPr lang="cs-CZ" dirty="0"/>
              <a:t>se silnou kolikovitou bolestí, neklidem dítěte, krvavou stolicí připomínající malinové želé</a:t>
            </a:r>
            <a:r>
              <a:rPr lang="cs-CZ" sz="20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573016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Meckelův</a:t>
            </a:r>
            <a:r>
              <a:rPr lang="cs-CZ" dirty="0" smtClean="0"/>
              <a:t> divertikl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9073008" cy="4525963"/>
          </a:xfrm>
        </p:spPr>
        <p:txBody>
          <a:bodyPr>
            <a:normAutofit/>
          </a:bodyPr>
          <a:lstStyle/>
          <a:p>
            <a:r>
              <a:rPr lang="cs-CZ" dirty="0"/>
              <a:t>Jedná se o pozůstatek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 smtClean="0"/>
              <a:t>omphaloentericus</a:t>
            </a:r>
            <a:endParaRPr lang="cs-CZ" dirty="0" smtClean="0"/>
          </a:p>
          <a:p>
            <a:r>
              <a:rPr lang="cs-CZ" dirty="0" smtClean="0"/>
              <a:t>20-60 cm od </a:t>
            </a:r>
            <a:r>
              <a:rPr lang="cs-CZ" dirty="0" err="1" smtClean="0"/>
              <a:t>Bauhinské</a:t>
            </a:r>
            <a:r>
              <a:rPr lang="cs-CZ" dirty="0" smtClean="0"/>
              <a:t> chlopně na </a:t>
            </a:r>
            <a:r>
              <a:rPr lang="cs-CZ" dirty="0" err="1" smtClean="0"/>
              <a:t>antimezenteriální</a:t>
            </a:r>
            <a:r>
              <a:rPr lang="cs-CZ" dirty="0" smtClean="0"/>
              <a:t> straně ilea</a:t>
            </a:r>
          </a:p>
          <a:p>
            <a:r>
              <a:rPr lang="cs-CZ" dirty="0"/>
              <a:t>2–3 % </a:t>
            </a:r>
            <a:r>
              <a:rPr lang="cs-CZ" dirty="0" smtClean="0"/>
              <a:t>populace</a:t>
            </a:r>
            <a:r>
              <a:rPr lang="cs-CZ" dirty="0"/>
              <a:t>, </a:t>
            </a:r>
            <a:r>
              <a:rPr lang="cs-CZ" dirty="0" smtClean="0"/>
              <a:t>typicky </a:t>
            </a:r>
            <a:r>
              <a:rPr lang="cs-CZ" dirty="0"/>
              <a:t>1–10 cm dlouhý a 0,5–3 cm </a:t>
            </a:r>
            <a:r>
              <a:rPr lang="cs-CZ" dirty="0" smtClean="0"/>
              <a:t>široký</a:t>
            </a:r>
          </a:p>
          <a:p>
            <a:r>
              <a:rPr lang="cs-CZ" dirty="0"/>
              <a:t>50 % dětí projeví do </a:t>
            </a:r>
            <a:r>
              <a:rPr lang="cs-CZ" dirty="0" smtClean="0"/>
              <a:t>dvou let věku - krvácením </a:t>
            </a:r>
            <a:r>
              <a:rPr lang="cs-CZ" dirty="0"/>
              <a:t>(40 </a:t>
            </a:r>
            <a:r>
              <a:rPr lang="cs-CZ" dirty="0" smtClean="0"/>
              <a:t>%)                                  			</a:t>
            </a:r>
            <a:r>
              <a:rPr lang="cs-CZ" dirty="0"/>
              <a:t> </a:t>
            </a:r>
            <a:r>
              <a:rPr lang="cs-CZ" dirty="0" smtClean="0"/>
              <a:t>             - intestinální obstrukcí </a:t>
            </a:r>
            <a:r>
              <a:rPr lang="cs-CZ" dirty="0"/>
              <a:t>(30 </a:t>
            </a:r>
            <a:r>
              <a:rPr lang="cs-CZ" dirty="0" smtClean="0"/>
              <a:t>%)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- </a:t>
            </a:r>
            <a:r>
              <a:rPr lang="cs-CZ" dirty="0"/>
              <a:t>zánětem (20 </a:t>
            </a:r>
            <a:r>
              <a:rPr lang="cs-CZ" dirty="0" smtClean="0"/>
              <a:t>%)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- </a:t>
            </a:r>
            <a:r>
              <a:rPr lang="cs-CZ" dirty="0"/>
              <a:t>abnormalitou v </a:t>
            </a:r>
            <a:r>
              <a:rPr lang="cs-CZ" dirty="0" smtClean="0"/>
              <a:t>oblasti pupku (6%)   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15616" y="6082754"/>
            <a:ext cx="7344816" cy="586605"/>
          </a:xfrm>
        </p:spPr>
        <p:txBody>
          <a:bodyPr/>
          <a:lstStyle/>
          <a:p>
            <a:r>
              <a:rPr lang="cs-CZ" dirty="0"/>
              <a:t>. </a:t>
            </a:r>
          </a:p>
          <a:p>
            <a:r>
              <a:rPr lang="cs-CZ" dirty="0" err="1"/>
              <a:t>Prasad</a:t>
            </a:r>
            <a:r>
              <a:rPr lang="cs-CZ" dirty="0"/>
              <a:t> TRS, </a:t>
            </a:r>
            <a:r>
              <a:rPr lang="cs-CZ" dirty="0" err="1"/>
              <a:t>Chui</a:t>
            </a:r>
            <a:r>
              <a:rPr lang="cs-CZ" dirty="0"/>
              <a:t> CH, </a:t>
            </a:r>
            <a:r>
              <a:rPr lang="cs-CZ" dirty="0" err="1"/>
              <a:t>Singaporewalla</a:t>
            </a:r>
            <a:r>
              <a:rPr lang="cs-CZ" dirty="0"/>
              <a:t> FR, </a:t>
            </a:r>
            <a:r>
              <a:rPr lang="cs-CZ" dirty="0" err="1"/>
              <a:t>Ong</a:t>
            </a:r>
            <a:r>
              <a:rPr lang="cs-CZ" dirty="0"/>
              <a:t> CPC, </a:t>
            </a:r>
            <a:r>
              <a:rPr lang="cs-CZ" dirty="0" err="1"/>
              <a:t>Low</a:t>
            </a:r>
            <a:r>
              <a:rPr lang="cs-CZ" dirty="0"/>
              <a:t> Y, </a:t>
            </a:r>
            <a:r>
              <a:rPr lang="cs-CZ" dirty="0" err="1"/>
              <a:t>Yap</a:t>
            </a:r>
            <a:r>
              <a:rPr lang="cs-CZ" dirty="0"/>
              <a:t> TL, </a:t>
            </a:r>
            <a:r>
              <a:rPr lang="cs-CZ" dirty="0" err="1"/>
              <a:t>Jacobsen</a:t>
            </a:r>
            <a:r>
              <a:rPr lang="cs-CZ" dirty="0"/>
              <a:t> AS. </a:t>
            </a:r>
            <a:r>
              <a:rPr lang="cs-CZ" dirty="0" err="1"/>
              <a:t>Meckel`s</a:t>
            </a:r>
            <a:r>
              <a:rPr lang="cs-CZ" dirty="0"/>
              <a:t> </a:t>
            </a:r>
            <a:r>
              <a:rPr lang="cs-CZ" dirty="0" err="1"/>
              <a:t>Diverticular</a:t>
            </a:r>
            <a:r>
              <a:rPr lang="cs-CZ" dirty="0"/>
              <a:t> </a:t>
            </a:r>
            <a:r>
              <a:rPr lang="cs-CZ" dirty="0" err="1"/>
              <a:t>complications</a:t>
            </a:r>
            <a:r>
              <a:rPr lang="cs-CZ" dirty="0"/>
              <a:t> in </a:t>
            </a:r>
            <a:r>
              <a:rPr lang="cs-CZ" dirty="0" err="1" smtClean="0"/>
              <a:t>children</a:t>
            </a:r>
            <a:r>
              <a:rPr lang="cs-CZ" dirty="0"/>
              <a:t>: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laparoscopy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?, Pediatr </a:t>
            </a:r>
            <a:r>
              <a:rPr lang="cs-CZ" dirty="0" err="1"/>
              <a:t>Surg</a:t>
            </a:r>
            <a:r>
              <a:rPr lang="cs-CZ" dirty="0"/>
              <a:t> </a:t>
            </a:r>
            <a:r>
              <a:rPr lang="cs-CZ" dirty="0" err="1"/>
              <a:t>Int</a:t>
            </a:r>
            <a:r>
              <a:rPr lang="cs-CZ" dirty="0"/>
              <a:t> 2007, 23: 141–147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12385"/>
            <a:ext cx="2923809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Náhlé příhody břišní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břicha, která vystupují nečekaně a prudce, postihují nemocného většinou z plného zdraví, menšinou pak zhoršují ustálený stav břicha už dříve chorobného </a:t>
            </a:r>
          </a:p>
          <a:p>
            <a:pPr marL="0" indent="0">
              <a:buNone/>
            </a:pPr>
            <a:r>
              <a:rPr lang="cs-CZ" dirty="0" smtClean="0"/>
              <a:t>(Definice dle prof. Arnolda Jiráska)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7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16 letá dívka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/>
          <a:stretch/>
        </p:blipFill>
        <p:spPr>
          <a:xfrm>
            <a:off x="827584" y="1412776"/>
            <a:ext cx="4038600" cy="2778079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3701" r="2923" b="5611"/>
          <a:stretch/>
        </p:blipFill>
        <p:spPr>
          <a:xfrm>
            <a:off x="4139952" y="3558618"/>
            <a:ext cx="4069050" cy="28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Věk nad 5 let</a:t>
            </a:r>
            <a:br>
              <a:rPr lang="cs-CZ" dirty="0" smtClean="0"/>
            </a:br>
            <a:r>
              <a:rPr lang="cs-CZ" dirty="0" smtClean="0"/>
              <a:t>Gynekologické záněty - </a:t>
            </a:r>
            <a:r>
              <a:rPr lang="cs-CZ" dirty="0" err="1" smtClean="0"/>
              <a:t>Adnexitis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 </a:t>
            </a:r>
            <a:r>
              <a:rPr lang="cs-CZ" dirty="0"/>
              <a:t>vejcovodů </a:t>
            </a:r>
            <a:r>
              <a:rPr lang="cs-CZ" dirty="0" smtClean="0"/>
              <a:t>a vaječníků</a:t>
            </a:r>
          </a:p>
          <a:p>
            <a:r>
              <a:rPr lang="cs-CZ" dirty="0"/>
              <a:t>z</a:t>
            </a:r>
            <a:r>
              <a:rPr lang="cs-CZ" dirty="0" smtClean="0"/>
              <a:t> gynekologických zánětů až </a:t>
            </a:r>
            <a:r>
              <a:rPr lang="cs-CZ" dirty="0"/>
              <a:t>80 </a:t>
            </a:r>
            <a:r>
              <a:rPr lang="cs-CZ" dirty="0" smtClean="0"/>
              <a:t>%</a:t>
            </a:r>
          </a:p>
          <a:p>
            <a:r>
              <a:rPr lang="cs-CZ" dirty="0" smtClean="0"/>
              <a:t>Obvykle postiženy </a:t>
            </a:r>
            <a:r>
              <a:rPr lang="cs-CZ" dirty="0"/>
              <a:t>obě strany </a:t>
            </a:r>
            <a:endParaRPr lang="cs-CZ" dirty="0" smtClean="0"/>
          </a:p>
          <a:p>
            <a:r>
              <a:rPr lang="cs-CZ" dirty="0" smtClean="0"/>
              <a:t>ženy </a:t>
            </a:r>
            <a:r>
              <a:rPr lang="cs-CZ" dirty="0"/>
              <a:t>mezi 20. a 30. </a:t>
            </a:r>
            <a:r>
              <a:rPr lang="cs-CZ" dirty="0" smtClean="0"/>
              <a:t>rokem</a:t>
            </a:r>
          </a:p>
          <a:p>
            <a:r>
              <a:rPr lang="cs-CZ" dirty="0" err="1"/>
              <a:t>Sactosalpinx</a:t>
            </a:r>
            <a:r>
              <a:rPr lang="cs-CZ" dirty="0"/>
              <a:t> </a:t>
            </a:r>
            <a:r>
              <a:rPr lang="cs-CZ" dirty="0" smtClean="0"/>
              <a:t>-uzávěr </a:t>
            </a:r>
            <a:r>
              <a:rPr lang="cs-CZ" dirty="0"/>
              <a:t>abdominálního ústí </a:t>
            </a:r>
            <a:r>
              <a:rPr lang="cs-CZ" dirty="0" smtClean="0"/>
              <a:t>vejcovodu, slepení fimbrií,  hojení jizvami </a:t>
            </a:r>
            <a:r>
              <a:rPr lang="cs-CZ" dirty="0"/>
              <a:t>s obliterací lumen tuby a uzávěrem abdominální </a:t>
            </a:r>
            <a:r>
              <a:rPr lang="cs-CZ" dirty="0" err="1" smtClean="0"/>
              <a:t>ampuly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3888432" cy="23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 letý chlapec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/>
          <a:stretch/>
        </p:blipFill>
        <p:spPr>
          <a:xfrm>
            <a:off x="4572000" y="1988840"/>
            <a:ext cx="4013050" cy="26971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 r="61496" b="28478"/>
          <a:stretch/>
        </p:blipFill>
        <p:spPr>
          <a:xfrm>
            <a:off x="611560" y="1988839"/>
            <a:ext cx="3240360" cy="26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cvb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t="5" r="16309" b="1"/>
          <a:stretch/>
        </p:blipFill>
        <p:spPr>
          <a:xfrm>
            <a:off x="3287188" y="527815"/>
            <a:ext cx="2197290" cy="32927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-805" r="19547" b="2859"/>
          <a:stretch/>
        </p:blipFill>
        <p:spPr>
          <a:xfrm>
            <a:off x="5724128" y="514075"/>
            <a:ext cx="2088109" cy="33065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12099" r="6686" b="5353"/>
          <a:stretch/>
        </p:blipFill>
        <p:spPr>
          <a:xfrm>
            <a:off x="191069" y="3927576"/>
            <a:ext cx="2978832" cy="27206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r="6036" b="6453"/>
          <a:stretch/>
        </p:blipFill>
        <p:spPr>
          <a:xfrm>
            <a:off x="3169901" y="3927576"/>
            <a:ext cx="2817822" cy="27206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r="34383" b="784"/>
          <a:stretch/>
        </p:blipFill>
        <p:spPr>
          <a:xfrm>
            <a:off x="899592" y="514075"/>
            <a:ext cx="2191104" cy="33202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6651" r="23653" b="3338"/>
          <a:stretch/>
        </p:blipFill>
        <p:spPr>
          <a:xfrm>
            <a:off x="5987723" y="3927576"/>
            <a:ext cx="3002507" cy="27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Věk nad 5 let</a:t>
            </a:r>
            <a:br>
              <a:rPr lang="cs-CZ" dirty="0" smtClean="0"/>
            </a:br>
            <a:r>
              <a:rPr lang="cs-CZ" dirty="0" smtClean="0"/>
              <a:t>Ileus tenkých kliček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dirty="0" smtClean="0"/>
              <a:t>střevní neprůchodnost je stav </a:t>
            </a:r>
            <a:r>
              <a:rPr lang="cs-CZ" dirty="0"/>
              <a:t>kdy se klinicky manifestuje </a:t>
            </a:r>
            <a:r>
              <a:rPr lang="cs-CZ" dirty="0" smtClean="0"/>
              <a:t>zástava </a:t>
            </a:r>
            <a:r>
              <a:rPr lang="cs-CZ" dirty="0"/>
              <a:t>střevní </a:t>
            </a:r>
            <a:r>
              <a:rPr lang="cs-CZ" dirty="0" smtClean="0"/>
              <a:t>pasáže</a:t>
            </a:r>
          </a:p>
          <a:p>
            <a:r>
              <a:rPr lang="cs-CZ" dirty="0" smtClean="0"/>
              <a:t>Příčina mechanická ( obstrukce, strangulace), </a:t>
            </a:r>
            <a:r>
              <a:rPr lang="cs-CZ" dirty="0"/>
              <a:t>funkční </a:t>
            </a:r>
            <a:r>
              <a:rPr lang="cs-CZ" dirty="0" smtClean="0"/>
              <a:t>( paralytický, spastický) a smíšená</a:t>
            </a:r>
          </a:p>
          <a:p>
            <a:r>
              <a:rPr lang="cs-CZ" dirty="0"/>
              <a:t>č</a:t>
            </a:r>
            <a:r>
              <a:rPr lang="cs-CZ" dirty="0" smtClean="0"/>
              <a:t>astěji u </a:t>
            </a:r>
            <a:r>
              <a:rPr lang="cs-CZ" dirty="0" err="1" smtClean="0"/>
              <a:t>dospělích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5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671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NPB u dětí dle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Úraz v anamnéze</a:t>
            </a:r>
            <a:r>
              <a:rPr lang="cs-CZ" dirty="0" smtClean="0"/>
              <a:t>: kontuze jater a sleziny, krvácení do GIT a dutiny břišní, ruptura orgánů</a:t>
            </a:r>
          </a:p>
          <a:p>
            <a:r>
              <a:rPr lang="cs-CZ" u="sng" dirty="0" smtClean="0"/>
              <a:t>Bez předchozího úrazu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0-2 roky – invaginace, uskřinutá kýla, </a:t>
            </a:r>
            <a:r>
              <a:rPr lang="cs-CZ" dirty="0" err="1" smtClean="0"/>
              <a:t>megacolon</a:t>
            </a:r>
            <a:r>
              <a:rPr lang="cs-CZ" dirty="0" smtClean="0"/>
              <a:t> </a:t>
            </a:r>
            <a:r>
              <a:rPr lang="cs-CZ" dirty="0" err="1" smtClean="0"/>
              <a:t>congenitum</a:t>
            </a:r>
            <a:r>
              <a:rPr lang="cs-CZ" dirty="0" smtClean="0"/>
              <a:t>,              	</a:t>
            </a:r>
            <a:r>
              <a:rPr lang="cs-CZ" dirty="0" err="1" smtClean="0"/>
              <a:t>stenosy</a:t>
            </a:r>
            <a:r>
              <a:rPr lang="cs-CZ" dirty="0" smtClean="0"/>
              <a:t> a atresie GIT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2-5 let – </a:t>
            </a:r>
            <a:r>
              <a:rPr lang="cs-CZ" dirty="0" err="1" smtClean="0"/>
              <a:t>uropatie</a:t>
            </a:r>
            <a:r>
              <a:rPr lang="cs-CZ" dirty="0" smtClean="0"/>
              <a:t>, invaginace, purpura, nádor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nad 5 let – akutní </a:t>
            </a:r>
            <a:r>
              <a:rPr lang="cs-CZ" dirty="0" err="1" smtClean="0"/>
              <a:t>appendicitis</a:t>
            </a:r>
            <a:r>
              <a:rPr lang="cs-CZ" dirty="0" smtClean="0"/>
              <a:t>, </a:t>
            </a:r>
            <a:r>
              <a:rPr lang="cs-CZ" dirty="0" err="1" smtClean="0"/>
              <a:t>skrótální</a:t>
            </a:r>
            <a:r>
              <a:rPr lang="cs-CZ" dirty="0" smtClean="0"/>
              <a:t> syndrom, </a:t>
            </a:r>
            <a:r>
              <a:rPr lang="cs-CZ" dirty="0" err="1" smtClean="0"/>
              <a:t>uropatie</a:t>
            </a:r>
            <a:r>
              <a:rPr lang="cs-CZ" dirty="0" smtClean="0"/>
              <a:t>,  	gynekologické potíže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cs-CZ" dirty="0" smtClean="0"/>
              <a:t>Věk 0-2 roky</a:t>
            </a:r>
            <a:br>
              <a:rPr lang="cs-CZ" dirty="0" smtClean="0"/>
            </a:br>
            <a:r>
              <a:rPr lang="cs-CZ" dirty="0" smtClean="0"/>
              <a:t>NPB na podkladě vrozených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 smtClean="0"/>
              <a:t>Novorozenecké a kojenecké období</a:t>
            </a:r>
          </a:p>
          <a:p>
            <a:r>
              <a:rPr lang="cs-CZ" dirty="0" smtClean="0"/>
              <a:t>Většinou </a:t>
            </a:r>
            <a:r>
              <a:rPr lang="cs-CZ" dirty="0" err="1" smtClean="0"/>
              <a:t>ileozní</a:t>
            </a:r>
            <a:r>
              <a:rPr lang="cs-CZ" dirty="0" smtClean="0"/>
              <a:t> charakter</a:t>
            </a:r>
          </a:p>
          <a:p>
            <a:r>
              <a:rPr lang="cs-CZ" dirty="0" smtClean="0"/>
              <a:t>0-1 </a:t>
            </a:r>
            <a:r>
              <a:rPr lang="cs-CZ" dirty="0"/>
              <a:t>rok …   kongenitální malformace (atrezie, stenózy, </a:t>
            </a:r>
            <a:r>
              <a:rPr lang="cs-CZ" dirty="0" err="1"/>
              <a:t>malrotace</a:t>
            </a:r>
            <a:r>
              <a:rPr lang="cs-CZ" dirty="0"/>
              <a:t>, </a:t>
            </a:r>
            <a:r>
              <a:rPr lang="cs-CZ" dirty="0" err="1"/>
              <a:t>Hirchprungova</a:t>
            </a:r>
            <a:r>
              <a:rPr lang="cs-CZ" dirty="0"/>
              <a:t> ch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dirty="0"/>
              <a:t>1-5 let … hernie</a:t>
            </a:r>
          </a:p>
          <a:p>
            <a:r>
              <a:rPr lang="cs-CZ" dirty="0"/>
              <a:t>5 m-3roky … intususcepce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0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6 denní klučík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0556"/>
            <a:ext cx="2620358" cy="356125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3869"/>
          <a:stretch/>
        </p:blipFill>
        <p:spPr>
          <a:xfrm>
            <a:off x="2843808" y="1916832"/>
            <a:ext cx="1992573" cy="29121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6542"/>
          <a:stretch/>
        </p:blipFill>
        <p:spPr>
          <a:xfrm>
            <a:off x="4836381" y="1916832"/>
            <a:ext cx="1967867" cy="29121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r="11097"/>
          <a:stretch/>
        </p:blipFill>
        <p:spPr>
          <a:xfrm>
            <a:off x="6806319" y="3394765"/>
            <a:ext cx="2074461" cy="29249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5" t="10425" r="29068" b="6884"/>
          <a:stretch/>
        </p:blipFill>
        <p:spPr>
          <a:xfrm>
            <a:off x="6453496" y="332656"/>
            <a:ext cx="2197289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Zobrazovací vyšetření </a:t>
            </a:r>
          </a:p>
          <a:p>
            <a:r>
              <a:rPr lang="cs-CZ" dirty="0" smtClean="0"/>
              <a:t> nativní snímek </a:t>
            </a:r>
            <a:r>
              <a:rPr lang="cs-CZ" dirty="0"/>
              <a:t>břicha ve </a:t>
            </a:r>
            <a:r>
              <a:rPr lang="cs-CZ" dirty="0" smtClean="0"/>
              <a:t>visu - charakteristická </a:t>
            </a:r>
          </a:p>
          <a:p>
            <a:pPr marL="0" indent="0">
              <a:buNone/>
            </a:pPr>
            <a:r>
              <a:rPr lang="cs-CZ" dirty="0" smtClean="0"/>
              <a:t>    „dvojitá bublina“ </a:t>
            </a:r>
          </a:p>
          <a:p>
            <a:r>
              <a:rPr lang="cs-CZ" dirty="0"/>
              <a:t>d</a:t>
            </a:r>
            <a:r>
              <a:rPr lang="cs-CZ" dirty="0" smtClean="0"/>
              <a:t>ále </a:t>
            </a:r>
            <a:r>
              <a:rPr lang="cs-CZ" dirty="0" err="1" smtClean="0"/>
              <a:t>irigografie</a:t>
            </a:r>
            <a:r>
              <a:rPr lang="cs-CZ" dirty="0" smtClean="0"/>
              <a:t> </a:t>
            </a:r>
            <a:r>
              <a:rPr lang="cs-CZ" dirty="0"/>
              <a:t>s průkazem </a:t>
            </a:r>
            <a:r>
              <a:rPr lang="cs-CZ" dirty="0" smtClean="0"/>
              <a:t>vysokého stavu céka</a:t>
            </a:r>
          </a:p>
          <a:p>
            <a:pPr marL="0" indent="0">
              <a:buNone/>
            </a:pPr>
            <a:r>
              <a:rPr lang="cs-CZ" dirty="0" smtClean="0"/>
              <a:t> a polykací akt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2297689" cy="31227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3599" r="9463" b="5610"/>
          <a:stretch/>
        </p:blipFill>
        <p:spPr>
          <a:xfrm>
            <a:off x="6705911" y="3584879"/>
            <a:ext cx="2247196" cy="31227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4348" r="16489" b="2809"/>
          <a:stretch/>
        </p:blipFill>
        <p:spPr>
          <a:xfrm>
            <a:off x="2627784" y="3223052"/>
            <a:ext cx="2133600" cy="31227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t="2892" r="5581" b="2424"/>
          <a:stretch/>
        </p:blipFill>
        <p:spPr>
          <a:xfrm>
            <a:off x="4499992" y="3227759"/>
            <a:ext cx="2088232" cy="31180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99" y="548680"/>
            <a:ext cx="1966821" cy="26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Věk 0-2 roky</a:t>
            </a:r>
            <a:br>
              <a:rPr lang="cs-CZ" dirty="0" smtClean="0"/>
            </a:br>
            <a:r>
              <a:rPr lang="cs-CZ" dirty="0" err="1" smtClean="0"/>
              <a:t>Laddův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</a:t>
            </a:r>
            <a:r>
              <a:rPr lang="cs-CZ" dirty="0" smtClean="0"/>
              <a:t>edná </a:t>
            </a:r>
            <a:r>
              <a:rPr lang="cs-CZ" dirty="0"/>
              <a:t>se o </a:t>
            </a:r>
            <a:r>
              <a:rPr lang="cs-CZ" dirty="0" smtClean="0"/>
              <a:t>poruchu rotace</a:t>
            </a:r>
            <a:r>
              <a:rPr lang="cs-CZ" dirty="0"/>
              <a:t>, při které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se </a:t>
            </a:r>
            <a:r>
              <a:rPr lang="cs-CZ" dirty="0"/>
              <a:t>kombinuje </a:t>
            </a:r>
            <a:r>
              <a:rPr lang="cs-CZ" dirty="0" smtClean="0"/>
              <a:t>kongenitální </a:t>
            </a:r>
            <a:r>
              <a:rPr lang="cs-CZ" dirty="0" err="1" smtClean="0"/>
              <a:t>volvulus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středního </a:t>
            </a:r>
            <a:r>
              <a:rPr lang="cs-CZ" dirty="0"/>
              <a:t>střeva a komprese </a:t>
            </a:r>
            <a:r>
              <a:rPr lang="cs-CZ" dirty="0" smtClean="0"/>
              <a:t>duodena </a:t>
            </a:r>
          </a:p>
          <a:p>
            <a:pPr marL="0" indent="0">
              <a:buNone/>
            </a:pPr>
            <a:r>
              <a:rPr lang="pt-BR" dirty="0" smtClean="0"/>
              <a:t>nerotovaným </a:t>
            </a:r>
            <a:r>
              <a:rPr lang="pt-BR" dirty="0"/>
              <a:t>cékem. </a:t>
            </a:r>
            <a:endParaRPr lang="cs-CZ" dirty="0" smtClean="0"/>
          </a:p>
          <a:p>
            <a:r>
              <a:rPr lang="pt-BR" dirty="0" smtClean="0"/>
              <a:t>vyskytuje</a:t>
            </a:r>
            <a:r>
              <a:rPr lang="cs-CZ" dirty="0" smtClean="0"/>
              <a:t> se </a:t>
            </a:r>
            <a:r>
              <a:rPr lang="pl-PL" dirty="0" smtClean="0"/>
              <a:t>přibližně </a:t>
            </a:r>
            <a:r>
              <a:rPr lang="pl-PL" dirty="0"/>
              <a:t>u 1 z 500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novorozenců</a:t>
            </a:r>
          </a:p>
          <a:p>
            <a:r>
              <a:rPr lang="cs-CZ" dirty="0"/>
              <a:t>p</a:t>
            </a:r>
            <a:r>
              <a:rPr lang="cs-CZ" dirty="0" smtClean="0"/>
              <a:t>říznaky </a:t>
            </a:r>
            <a:r>
              <a:rPr lang="cs-CZ" dirty="0"/>
              <a:t>se objevují záhy po </a:t>
            </a:r>
            <a:r>
              <a:rPr lang="cs-CZ" dirty="0" smtClean="0"/>
              <a:t>porodu,</a:t>
            </a:r>
          </a:p>
          <a:p>
            <a:pPr marL="0" indent="0">
              <a:buNone/>
            </a:pPr>
            <a:r>
              <a:rPr lang="cs-CZ" dirty="0" smtClean="0"/>
              <a:t>nejčastěji kolem </a:t>
            </a:r>
            <a:r>
              <a:rPr lang="cs-CZ" dirty="0"/>
              <a:t>3.–4. dne </a:t>
            </a:r>
            <a:r>
              <a:rPr lang="cs-CZ" dirty="0" smtClean="0"/>
              <a:t>zvracením</a:t>
            </a:r>
          </a:p>
          <a:p>
            <a:pPr marL="0" indent="0">
              <a:buNone/>
            </a:pPr>
            <a:r>
              <a:rPr lang="cs-CZ" dirty="0" smtClean="0"/>
              <a:t>obvykle </a:t>
            </a:r>
            <a:r>
              <a:rPr lang="cs-CZ" dirty="0"/>
              <a:t>s </a:t>
            </a:r>
            <a:r>
              <a:rPr lang="cs-CZ" dirty="0" smtClean="0"/>
              <a:t>příměsí žluči</a:t>
            </a:r>
            <a:r>
              <a:rPr lang="cs-CZ" dirty="0"/>
              <a:t>, zácpou, </a:t>
            </a:r>
            <a:r>
              <a:rPr lang="cs-CZ" dirty="0" smtClean="0"/>
              <a:t>bolestmi </a:t>
            </a:r>
          </a:p>
          <a:p>
            <a:pPr marL="0" indent="0">
              <a:buNone/>
            </a:pPr>
            <a:r>
              <a:rPr lang="cs-CZ" dirty="0" smtClean="0"/>
              <a:t>Břicha</a:t>
            </a:r>
          </a:p>
          <a:p>
            <a:pPr marL="0" indent="0">
              <a:buNone/>
            </a:pPr>
            <a:r>
              <a:rPr lang="cs-CZ" u="sng" dirty="0"/>
              <a:t>Zobrazovací vyšetření </a:t>
            </a:r>
          </a:p>
          <a:p>
            <a:r>
              <a:rPr lang="cs-CZ" dirty="0"/>
              <a:t> nativní snímek břicha ve visu - charakteristická </a:t>
            </a:r>
          </a:p>
          <a:p>
            <a:pPr marL="0" indent="0">
              <a:buNone/>
            </a:pPr>
            <a:r>
              <a:rPr lang="cs-CZ" dirty="0"/>
              <a:t>    „dvojitá bublina“ </a:t>
            </a:r>
          </a:p>
          <a:p>
            <a:r>
              <a:rPr lang="cs-CZ" dirty="0"/>
              <a:t>dále </a:t>
            </a:r>
            <a:r>
              <a:rPr lang="cs-CZ" dirty="0" err="1"/>
              <a:t>irigografie</a:t>
            </a:r>
            <a:r>
              <a:rPr lang="cs-CZ" dirty="0"/>
              <a:t> s průkazem vysokého stavu céka</a:t>
            </a:r>
          </a:p>
          <a:p>
            <a:pPr marL="0" indent="0">
              <a:buNone/>
            </a:pPr>
            <a:r>
              <a:rPr lang="cs-CZ" dirty="0"/>
              <a:t> a polykací akt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259298" cy="3312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115282" cy="28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 měsíční klučík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9170" r="19675" b="8258"/>
          <a:stretch/>
        </p:blipFill>
        <p:spPr>
          <a:xfrm>
            <a:off x="968990" y="1832248"/>
            <a:ext cx="3207225" cy="3324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8655" r="20720" b="3739"/>
          <a:stretch/>
        </p:blipFill>
        <p:spPr>
          <a:xfrm>
            <a:off x="4776716" y="1832248"/>
            <a:ext cx="315263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Věk 0-2 roky</a:t>
            </a:r>
            <a:br>
              <a:rPr lang="cs-CZ" dirty="0" smtClean="0"/>
            </a:br>
            <a:r>
              <a:rPr lang="cs-CZ" dirty="0" err="1" smtClean="0"/>
              <a:t>Appendicitis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/>
              <a:t>Fetální typ  - nálevkovité cékum a u něj plynule se zužující </a:t>
            </a:r>
            <a:r>
              <a:rPr lang="cs-CZ" dirty="0" err="1" smtClean="0"/>
              <a:t>appendix</a:t>
            </a:r>
            <a:r>
              <a:rPr lang="cs-CZ" dirty="0" smtClean="0"/>
              <a:t> (se širokou basí)</a:t>
            </a:r>
          </a:p>
          <a:p>
            <a:r>
              <a:rPr lang="cs-CZ" dirty="0" smtClean="0"/>
              <a:t>Zánětlivé změny velmi vzácné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6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570</TotalTime>
  <Words>535</Words>
  <Application>Microsoft Office PowerPoint</Application>
  <PresentationFormat>Předvádění na obrazovce (4:3)</PresentationFormat>
  <Paragraphs>104</Paragraphs>
  <Slides>25</Slides>
  <Notes>3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Došky</vt:lpstr>
      <vt:lpstr>Neobvyklé příčiny náhlých bolestí břicha u dětí</vt:lpstr>
      <vt:lpstr>Náhlé příhody břišní u dětí</vt:lpstr>
      <vt:lpstr>Nejčastější NPB u dětí dle věku</vt:lpstr>
      <vt:lpstr> Věk 0-2 roky NPB na podkladě vrozených vad</vt:lpstr>
      <vt:lpstr> 6 denní klučík</vt:lpstr>
      <vt:lpstr>Prezentace aplikace PowerPoint</vt:lpstr>
      <vt:lpstr>Věk 0-2 roky Laddův syndrom</vt:lpstr>
      <vt:lpstr>8 měsíční klučík</vt:lpstr>
      <vt:lpstr>Věk 0-2 roky Appendicitis </vt:lpstr>
      <vt:lpstr>2 letá holčina</vt:lpstr>
      <vt:lpstr>Prezentace aplikace PowerPoint</vt:lpstr>
      <vt:lpstr>Věk 0-2 roky Pankreatitis acuta</vt:lpstr>
      <vt:lpstr>5 letá holčina</vt:lpstr>
      <vt:lpstr>Ureterolithiasa</vt:lpstr>
      <vt:lpstr>5 letý chlapec</vt:lpstr>
      <vt:lpstr> 5 letý chlapec</vt:lpstr>
      <vt:lpstr>Děvče 16 let </vt:lpstr>
      <vt:lpstr>Věk nad 5 let Invaginace Meckelova divertiklu</vt:lpstr>
      <vt:lpstr>Meckelův divertikl</vt:lpstr>
      <vt:lpstr>16 letá dívka</vt:lpstr>
      <vt:lpstr>Věk nad 5 let Gynekologické záněty - Adnexitis</vt:lpstr>
      <vt:lpstr>12 letý chlapec</vt:lpstr>
      <vt:lpstr>Prezentace aplikace PowerPoint</vt:lpstr>
      <vt:lpstr>Věk nad 5 let Ileus tenkých kliček</vt:lpstr>
      <vt:lpstr> Děkuji za pozornost</vt:lpstr>
    </vt:vector>
  </TitlesOfParts>
  <Company>FTNsP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Popisovna G3</dc:creator>
  <cp:lastModifiedBy>Obecný účet popisovna B4</cp:lastModifiedBy>
  <cp:revision>64</cp:revision>
  <dcterms:created xsi:type="dcterms:W3CDTF">2014-08-18T18:11:02Z</dcterms:created>
  <dcterms:modified xsi:type="dcterms:W3CDTF">2014-09-04T12:16:23Z</dcterms:modified>
</cp:coreProperties>
</file>