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5"/>
  </p:notesMasterIdLst>
  <p:handoutMasterIdLst>
    <p:handoutMasterId r:id="rId26"/>
  </p:handoutMasterIdLst>
  <p:sldIdLst>
    <p:sldId id="256" r:id="rId2"/>
    <p:sldId id="972" r:id="rId3"/>
    <p:sldId id="973" r:id="rId4"/>
    <p:sldId id="974" r:id="rId5"/>
    <p:sldId id="975" r:id="rId6"/>
    <p:sldId id="938" r:id="rId7"/>
    <p:sldId id="933" r:id="rId8"/>
    <p:sldId id="929" r:id="rId9"/>
    <p:sldId id="931" r:id="rId10"/>
    <p:sldId id="958" r:id="rId11"/>
    <p:sldId id="934" r:id="rId12"/>
    <p:sldId id="955" r:id="rId13"/>
    <p:sldId id="954" r:id="rId14"/>
    <p:sldId id="941" r:id="rId15"/>
    <p:sldId id="961" r:id="rId16"/>
    <p:sldId id="960" r:id="rId17"/>
    <p:sldId id="957" r:id="rId18"/>
    <p:sldId id="970" r:id="rId19"/>
    <p:sldId id="971" r:id="rId20"/>
    <p:sldId id="962" r:id="rId21"/>
    <p:sldId id="964" r:id="rId22"/>
    <p:sldId id="673" r:id="rId23"/>
    <p:sldId id="965" r:id="rId24"/>
  </p:sldIdLst>
  <p:sldSz cx="9144000" cy="6858000" type="screen4x3"/>
  <p:notesSz cx="6669088" cy="9928225"/>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45" autoAdjust="0"/>
    <p:restoredTop sz="88621" autoAdjust="0"/>
  </p:normalViewPr>
  <p:slideViewPr>
    <p:cSldViewPr>
      <p:cViewPr varScale="1">
        <p:scale>
          <a:sx n="103" d="100"/>
          <a:sy n="103" d="100"/>
        </p:scale>
        <p:origin x="-1332" y="-84"/>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en-GB"/>
          </a:p>
        </p:txBody>
      </p:sp>
      <p:sp>
        <p:nvSpPr>
          <p:cNvPr id="3" name="Zástupný symbol dátumu 2"/>
          <p:cNvSpPr>
            <a:spLocks noGrp="1"/>
          </p:cNvSpPr>
          <p:nvPr>
            <p:ph type="dt" sz="quarter" idx="1"/>
          </p:nvPr>
        </p:nvSpPr>
        <p:spPr>
          <a:xfrm>
            <a:off x="3777607" y="0"/>
            <a:ext cx="2889938" cy="496411"/>
          </a:xfrm>
          <a:prstGeom prst="rect">
            <a:avLst/>
          </a:prstGeom>
        </p:spPr>
        <p:txBody>
          <a:bodyPr vert="horz" lIns="91440" tIns="45720" rIns="91440" bIns="45720" rtlCol="0"/>
          <a:lstStyle>
            <a:lvl1pPr algn="r">
              <a:defRPr sz="1200"/>
            </a:lvl1pPr>
          </a:lstStyle>
          <a:p>
            <a:fld id="{EBCBA1D5-CC15-40B1-BB7A-7128A33E8BFE}" type="datetimeFigureOut">
              <a:rPr lang="en-GB" smtClean="0"/>
              <a:t>05/09/2014</a:t>
            </a:fld>
            <a:endParaRPr lang="en-GB"/>
          </a:p>
        </p:txBody>
      </p:sp>
      <p:sp>
        <p:nvSpPr>
          <p:cNvPr id="4" name="Zástupný symbol päty 3"/>
          <p:cNvSpPr>
            <a:spLocks noGrp="1"/>
          </p:cNvSpPr>
          <p:nvPr>
            <p:ph type="ftr" sz="quarter" idx="2"/>
          </p:nvPr>
        </p:nvSpPr>
        <p:spPr>
          <a:xfrm>
            <a:off x="0" y="9430091"/>
            <a:ext cx="2889938" cy="496411"/>
          </a:xfrm>
          <a:prstGeom prst="rect">
            <a:avLst/>
          </a:prstGeom>
        </p:spPr>
        <p:txBody>
          <a:bodyPr vert="horz" lIns="91440" tIns="45720" rIns="91440" bIns="45720" rtlCol="0" anchor="b"/>
          <a:lstStyle>
            <a:lvl1pPr algn="l">
              <a:defRPr sz="1200"/>
            </a:lvl1pPr>
          </a:lstStyle>
          <a:p>
            <a:endParaRPr lang="en-GB"/>
          </a:p>
        </p:txBody>
      </p:sp>
      <p:sp>
        <p:nvSpPr>
          <p:cNvPr id="5" name="Zástupný symbol čísla snímky 4"/>
          <p:cNvSpPr>
            <a:spLocks noGrp="1"/>
          </p:cNvSpPr>
          <p:nvPr>
            <p:ph type="sldNum" sz="quarter" idx="3"/>
          </p:nvPr>
        </p:nvSpPr>
        <p:spPr>
          <a:xfrm>
            <a:off x="3777607" y="9430091"/>
            <a:ext cx="2889938" cy="496411"/>
          </a:xfrm>
          <a:prstGeom prst="rect">
            <a:avLst/>
          </a:prstGeom>
        </p:spPr>
        <p:txBody>
          <a:bodyPr vert="horz" lIns="91440" tIns="45720" rIns="91440" bIns="45720" rtlCol="0" anchor="b"/>
          <a:lstStyle>
            <a:lvl1pPr algn="r">
              <a:defRPr sz="1200"/>
            </a:lvl1pPr>
          </a:lstStyle>
          <a:p>
            <a:fld id="{4B9CBA2A-7A68-4104-A43C-951A7A0441A1}" type="slidenum">
              <a:rPr lang="en-GB" smtClean="0"/>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smtClean="0">
                <a:latin typeface="Times New Roman" charset="0"/>
              </a:defRPr>
            </a:lvl1pPr>
          </a:lstStyle>
          <a:p>
            <a:pPr>
              <a:defRPr/>
            </a:pPr>
            <a:endParaRPr lang="cs-CZ"/>
          </a:p>
        </p:txBody>
      </p:sp>
      <p:sp>
        <p:nvSpPr>
          <p:cNvPr id="3" name="Zástupný symbol dátumu 2"/>
          <p:cNvSpPr>
            <a:spLocks noGrp="1"/>
          </p:cNvSpPr>
          <p:nvPr>
            <p:ph type="dt" idx="1"/>
          </p:nvPr>
        </p:nvSpPr>
        <p:spPr>
          <a:xfrm>
            <a:off x="3777607" y="0"/>
            <a:ext cx="2889938" cy="496411"/>
          </a:xfrm>
          <a:prstGeom prst="rect">
            <a:avLst/>
          </a:prstGeom>
        </p:spPr>
        <p:txBody>
          <a:bodyPr vert="horz" lIns="91440" tIns="45720" rIns="91440" bIns="45720" rtlCol="0"/>
          <a:lstStyle>
            <a:lvl1pPr algn="r">
              <a:defRPr sz="1200" smtClean="0">
                <a:latin typeface="Times New Roman" charset="0"/>
              </a:defRPr>
            </a:lvl1pPr>
          </a:lstStyle>
          <a:p>
            <a:pPr>
              <a:defRPr/>
            </a:pPr>
            <a:fld id="{501F160C-49AD-484E-B02D-83986FA55896}" type="datetimeFigureOut">
              <a:rPr lang="cs-CZ"/>
              <a:pPr>
                <a:defRPr/>
              </a:pPr>
              <a:t>4.9.2014</a:t>
            </a:fld>
            <a:endParaRPr lang="cs-CZ"/>
          </a:p>
        </p:txBody>
      </p:sp>
      <p:sp>
        <p:nvSpPr>
          <p:cNvPr id="4" name="Zástupný symbol obrazu snímky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pPr lvl="0"/>
            <a:endParaRPr lang="cs-CZ" noProof="0" smtClean="0"/>
          </a:p>
        </p:txBody>
      </p:sp>
      <p:sp>
        <p:nvSpPr>
          <p:cNvPr id="5" name="Zástupný symbol poznámok 4"/>
          <p:cNvSpPr>
            <a:spLocks noGrp="1"/>
          </p:cNvSpPr>
          <p:nvPr>
            <p:ph type="body" sz="quarter" idx="3"/>
          </p:nvPr>
        </p:nvSpPr>
        <p:spPr>
          <a:xfrm>
            <a:off x="666909" y="4715907"/>
            <a:ext cx="5335270" cy="4467701"/>
          </a:xfrm>
          <a:prstGeom prst="rect">
            <a:avLst/>
          </a:prstGeom>
        </p:spPr>
        <p:txBody>
          <a:bodyPr vert="horz" lIns="91440" tIns="45720" rIns="91440" bIns="45720" rtlCol="0">
            <a:normAutofit/>
          </a:bodyPr>
          <a:lstStyle/>
          <a:p>
            <a:pPr lvl="0"/>
            <a:r>
              <a:rPr lang="sk-SK" noProof="0" smtClean="0"/>
              <a:t>Kliknite sem a upravte štýly predlohy textu.</a:t>
            </a:r>
          </a:p>
          <a:p>
            <a:pPr lvl="1"/>
            <a:r>
              <a:rPr lang="sk-SK" noProof="0" smtClean="0"/>
              <a:t>Druhá úroveň</a:t>
            </a:r>
          </a:p>
          <a:p>
            <a:pPr lvl="2"/>
            <a:r>
              <a:rPr lang="sk-SK" noProof="0" smtClean="0"/>
              <a:t>Tretia úroveň</a:t>
            </a:r>
          </a:p>
          <a:p>
            <a:pPr lvl="3"/>
            <a:r>
              <a:rPr lang="sk-SK" noProof="0" smtClean="0"/>
              <a:t>Štvrtá úroveň</a:t>
            </a:r>
          </a:p>
          <a:p>
            <a:pPr lvl="4"/>
            <a:r>
              <a:rPr lang="sk-SK" noProof="0" smtClean="0"/>
              <a:t>Piata úroveň</a:t>
            </a:r>
            <a:endParaRPr lang="cs-CZ" noProof="0" smtClean="0"/>
          </a:p>
        </p:txBody>
      </p:sp>
      <p:sp>
        <p:nvSpPr>
          <p:cNvPr id="6" name="Zástupný symbol päty 5"/>
          <p:cNvSpPr>
            <a:spLocks noGrp="1"/>
          </p:cNvSpPr>
          <p:nvPr>
            <p:ph type="ftr" sz="quarter" idx="4"/>
          </p:nvPr>
        </p:nvSpPr>
        <p:spPr>
          <a:xfrm>
            <a:off x="0" y="9430091"/>
            <a:ext cx="2889938" cy="496411"/>
          </a:xfrm>
          <a:prstGeom prst="rect">
            <a:avLst/>
          </a:prstGeom>
        </p:spPr>
        <p:txBody>
          <a:bodyPr vert="horz" lIns="91440" tIns="45720" rIns="91440" bIns="45720" rtlCol="0" anchor="b"/>
          <a:lstStyle>
            <a:lvl1pPr algn="l">
              <a:defRPr sz="1200" smtClean="0">
                <a:latin typeface="Times New Roman" charset="0"/>
              </a:defRPr>
            </a:lvl1pPr>
          </a:lstStyle>
          <a:p>
            <a:pPr>
              <a:defRPr/>
            </a:pPr>
            <a:endParaRPr lang="cs-CZ"/>
          </a:p>
        </p:txBody>
      </p:sp>
      <p:sp>
        <p:nvSpPr>
          <p:cNvPr id="7" name="Zástupný symbol čísla snímky 6"/>
          <p:cNvSpPr>
            <a:spLocks noGrp="1"/>
          </p:cNvSpPr>
          <p:nvPr>
            <p:ph type="sldNum" sz="quarter" idx="5"/>
          </p:nvPr>
        </p:nvSpPr>
        <p:spPr>
          <a:xfrm>
            <a:off x="3777607" y="9430091"/>
            <a:ext cx="2889938" cy="496411"/>
          </a:xfrm>
          <a:prstGeom prst="rect">
            <a:avLst/>
          </a:prstGeom>
        </p:spPr>
        <p:txBody>
          <a:bodyPr vert="horz" lIns="91440" tIns="45720" rIns="91440" bIns="45720" rtlCol="0" anchor="b"/>
          <a:lstStyle>
            <a:lvl1pPr algn="r">
              <a:defRPr sz="1200" smtClean="0">
                <a:latin typeface="Times New Roman" charset="0"/>
              </a:defRPr>
            </a:lvl1pPr>
          </a:lstStyle>
          <a:p>
            <a:pPr>
              <a:defRPr/>
            </a:pPr>
            <a:fld id="{2328FD3F-27B0-4C15-A660-C4CE76622B15}" type="slidenum">
              <a:rPr lang="cs-CZ"/>
              <a:pPr>
                <a:defRPr/>
              </a:pPr>
              <a:t>‹#›</a:t>
            </a:fld>
            <a:endParaRPr lang="cs-CZ"/>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 </a:t>
            </a:r>
          </a:p>
          <a:p>
            <a:r>
              <a:rPr lang="cs-CZ" sz="1200" kern="1200" dirty="0" smtClean="0">
                <a:solidFill>
                  <a:schemeClr val="tx1"/>
                </a:solidFill>
                <a:latin typeface="+mn-lt"/>
                <a:ea typeface="+mn-ea"/>
                <a:cs typeface="+mn-cs"/>
              </a:rPr>
              <a:t>Správná odpověď ohledně RECIST kritérií:</a:t>
            </a:r>
          </a:p>
          <a:p>
            <a:pPr lvl="0"/>
            <a:r>
              <a:rPr lang="cs-CZ" sz="1200" kern="1200" dirty="0" smtClean="0">
                <a:solidFill>
                  <a:schemeClr val="tx1"/>
                </a:solidFill>
                <a:latin typeface="+mn-lt"/>
                <a:ea typeface="+mn-ea"/>
                <a:cs typeface="+mn-cs"/>
              </a:rPr>
              <a:t>U RECIST 1.1 hodnotíme více lézí než u RECIST 1.0</a:t>
            </a:r>
          </a:p>
          <a:p>
            <a:pPr lvl="0"/>
            <a:r>
              <a:rPr lang="cs-CZ" sz="1200" b="1" kern="1200" dirty="0" smtClean="0">
                <a:solidFill>
                  <a:schemeClr val="tx1"/>
                </a:solidFill>
                <a:latin typeface="+mn-lt"/>
                <a:ea typeface="+mn-ea"/>
                <a:cs typeface="+mn-cs"/>
              </a:rPr>
              <a:t>k PD vzhledem k </a:t>
            </a:r>
            <a:r>
              <a:rPr lang="cs-CZ" sz="1200" b="1" kern="1200" dirty="0" err="1" smtClean="0">
                <a:solidFill>
                  <a:schemeClr val="tx1"/>
                </a:solidFill>
                <a:latin typeface="+mn-lt"/>
                <a:ea typeface="+mn-ea"/>
                <a:cs typeface="+mn-cs"/>
              </a:rPr>
              <a:t>unidimenzionálnímu</a:t>
            </a:r>
            <a:r>
              <a:rPr lang="cs-CZ" sz="1200" b="1" kern="1200" dirty="0" smtClean="0">
                <a:solidFill>
                  <a:schemeClr val="tx1"/>
                </a:solidFill>
                <a:latin typeface="+mn-lt"/>
                <a:ea typeface="+mn-ea"/>
                <a:cs typeface="+mn-cs"/>
              </a:rPr>
              <a:t> měření dochází později než u WHO kritérií</a:t>
            </a:r>
            <a:endParaRPr lang="cs-CZ" sz="1200" kern="1200" dirty="0" smtClean="0">
              <a:solidFill>
                <a:schemeClr val="tx1"/>
              </a:solidFill>
              <a:latin typeface="+mn-lt"/>
              <a:ea typeface="+mn-ea"/>
              <a:cs typeface="+mn-cs"/>
            </a:endParaRPr>
          </a:p>
          <a:p>
            <a:pPr lvl="0"/>
            <a:r>
              <a:rPr lang="cs-CZ" sz="1200" b="1" kern="1200" dirty="0" smtClean="0">
                <a:solidFill>
                  <a:schemeClr val="tx1"/>
                </a:solidFill>
                <a:latin typeface="+mn-lt"/>
                <a:ea typeface="+mn-ea"/>
                <a:cs typeface="+mn-cs"/>
              </a:rPr>
              <a:t>RECIST 1.0 a 1.1 nejsou použitelná při použitelná pro hodnocení léčby u pacientů po chemoembolizaci a RFA</a:t>
            </a:r>
            <a:endParaRPr lang="cs-CZ" sz="1200" kern="1200" dirty="0" smtClean="0">
              <a:solidFill>
                <a:schemeClr val="tx1"/>
              </a:solidFill>
              <a:latin typeface="+mn-lt"/>
              <a:ea typeface="+mn-ea"/>
              <a:cs typeface="+mn-cs"/>
            </a:endParaRPr>
          </a:p>
          <a:p>
            <a:pPr lvl="0"/>
            <a:r>
              <a:rPr lang="cs-CZ" sz="1200" kern="1200" dirty="0" smtClean="0">
                <a:solidFill>
                  <a:schemeClr val="tx1"/>
                </a:solidFill>
                <a:latin typeface="+mn-lt"/>
                <a:ea typeface="+mn-ea"/>
                <a:cs typeface="+mn-cs"/>
              </a:rPr>
              <a:t>lépe dokážou predikovat přežití u pacienta s HCC a biologickou léčbou než </a:t>
            </a:r>
            <a:r>
              <a:rPr lang="cs-CZ" sz="1200" kern="1200" dirty="0" err="1" smtClean="0">
                <a:solidFill>
                  <a:schemeClr val="tx1"/>
                </a:solidFill>
                <a:latin typeface="+mn-lt"/>
                <a:ea typeface="+mn-ea"/>
                <a:cs typeface="+mn-cs"/>
              </a:rPr>
              <a:t>mRECIST</a:t>
            </a:r>
            <a:endParaRPr lang="cs-CZ" sz="1200" kern="1200" dirty="0" smtClean="0">
              <a:solidFill>
                <a:schemeClr val="tx1"/>
              </a:solidFill>
              <a:latin typeface="+mn-lt"/>
              <a:ea typeface="+mn-ea"/>
              <a:cs typeface="+mn-cs"/>
            </a:endParaRPr>
          </a:p>
          <a:p>
            <a:r>
              <a:rPr lang="cs-CZ" sz="1200" kern="1200" dirty="0" smtClean="0">
                <a:solidFill>
                  <a:schemeClr val="tx1"/>
                </a:solidFill>
                <a:latin typeface="+mn-lt"/>
                <a:ea typeface="+mn-ea"/>
                <a:cs typeface="+mn-cs"/>
              </a:rPr>
              <a:t> </a:t>
            </a:r>
          </a:p>
          <a:p>
            <a:r>
              <a:rPr lang="cs-CZ" sz="1200" kern="1200" dirty="0" smtClean="0">
                <a:solidFill>
                  <a:schemeClr val="tx1"/>
                </a:solidFill>
                <a:latin typeface="+mn-lt"/>
                <a:ea typeface="+mn-ea"/>
                <a:cs typeface="+mn-cs"/>
              </a:rPr>
              <a:t> </a:t>
            </a:r>
          </a:p>
          <a:p>
            <a:r>
              <a:rPr lang="cs-CZ" sz="1200" kern="1200" dirty="0" smtClean="0">
                <a:solidFill>
                  <a:schemeClr val="tx1"/>
                </a:solidFill>
                <a:latin typeface="+mn-lt"/>
                <a:ea typeface="+mn-ea"/>
                <a:cs typeface="+mn-cs"/>
              </a:rPr>
              <a:t>	RECIST 1.1 oproti předchozí verzi RECIST 1.0</a:t>
            </a:r>
          </a:p>
          <a:p>
            <a:pPr lvl="0"/>
            <a:r>
              <a:rPr lang="cs-CZ" sz="1200" b="1" kern="1200" dirty="0" smtClean="0">
                <a:solidFill>
                  <a:schemeClr val="tx1"/>
                </a:solidFill>
                <a:latin typeface="+mn-lt"/>
                <a:ea typeface="+mn-ea"/>
                <a:cs typeface="+mn-cs"/>
              </a:rPr>
              <a:t>lze do hodnocení zahrnou navíc i cystické a kostní léze jako léze měřitelné </a:t>
            </a:r>
            <a:endParaRPr lang="cs-CZ" sz="1200" kern="1200" dirty="0" smtClean="0">
              <a:solidFill>
                <a:schemeClr val="tx1"/>
              </a:solidFill>
              <a:latin typeface="+mn-lt"/>
              <a:ea typeface="+mn-ea"/>
              <a:cs typeface="+mn-cs"/>
            </a:endParaRPr>
          </a:p>
          <a:p>
            <a:pPr lvl="0"/>
            <a:r>
              <a:rPr lang="cs-CZ" sz="1200" kern="1200" dirty="0" smtClean="0">
                <a:solidFill>
                  <a:schemeClr val="tx1"/>
                </a:solidFill>
                <a:latin typeface="+mn-lt"/>
                <a:ea typeface="+mn-ea"/>
                <a:cs typeface="+mn-cs"/>
              </a:rPr>
              <a:t> uzliny jsou hodnoceny jako normální když mají méně než 5mm</a:t>
            </a:r>
          </a:p>
          <a:p>
            <a:pPr lvl="0"/>
            <a:r>
              <a:rPr lang="cs-CZ" sz="1200" kern="1200" dirty="0" smtClean="0">
                <a:solidFill>
                  <a:schemeClr val="tx1"/>
                </a:solidFill>
                <a:latin typeface="+mn-lt"/>
                <a:ea typeface="+mn-ea"/>
                <a:cs typeface="+mn-cs"/>
              </a:rPr>
              <a:t>progrese je definována jako nárůst sumy měření o 20%, no nejméně o 5mm</a:t>
            </a:r>
          </a:p>
          <a:p>
            <a:pPr lvl="0"/>
            <a:r>
              <a:rPr lang="cs-CZ" sz="1200" kern="1200" smtClean="0">
                <a:solidFill>
                  <a:schemeClr val="tx1"/>
                </a:solidFill>
                <a:latin typeface="+mn-lt"/>
                <a:ea typeface="+mn-ea"/>
                <a:cs typeface="+mn-cs"/>
              </a:rPr>
              <a:t> </a:t>
            </a:r>
          </a:p>
          <a:p>
            <a:endParaRPr lang="en-US" dirty="0"/>
          </a:p>
        </p:txBody>
      </p:sp>
      <p:sp>
        <p:nvSpPr>
          <p:cNvPr id="4" name="Zástupný symbol čísla snímky 3"/>
          <p:cNvSpPr>
            <a:spLocks noGrp="1"/>
          </p:cNvSpPr>
          <p:nvPr>
            <p:ph type="sldNum" sz="quarter" idx="10"/>
          </p:nvPr>
        </p:nvSpPr>
        <p:spPr/>
        <p:txBody>
          <a:bodyPr/>
          <a:lstStyle/>
          <a:p>
            <a:pPr>
              <a:defRPr/>
            </a:pPr>
            <a:fld id="{2328FD3F-27B0-4C15-A660-C4CE76622B15}" type="slidenum">
              <a:rPr lang="cs-CZ" smtClean="0"/>
              <a:pPr>
                <a:defRPr/>
              </a:pPr>
              <a:t>1</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Different approaches exist to quantify the tumor burden and estimate changes in lesion size during systemic treatment. First time in 1979 specific criteria, based on the sum of the products of the maximum </a:t>
            </a:r>
            <a:r>
              <a:rPr lang="en-US" sz="1200" kern="1200" baseline="0" dirty="0" err="1" smtClean="0">
                <a:solidFill>
                  <a:schemeClr val="tx1"/>
                </a:solidFill>
                <a:latin typeface="+mn-lt"/>
                <a:ea typeface="+mn-ea"/>
                <a:cs typeface="+mn-cs"/>
              </a:rPr>
              <a:t>bidimensional</a:t>
            </a:r>
            <a:r>
              <a:rPr lang="en-US" sz="1200" kern="1200" baseline="0" dirty="0" smtClean="0">
                <a:solidFill>
                  <a:schemeClr val="tx1"/>
                </a:solidFill>
                <a:latin typeface="+mn-lt"/>
                <a:ea typeface="+mn-ea"/>
                <a:cs typeface="+mn-cs"/>
              </a:rPr>
              <a:t> tumor diameter were published by the WHO in order to simplify and standardize the assessment of tumors response to treatment [1,2]. The first version of the Response Evaluation Criteria in solid tumors (RECIST) is based on a retrospective analysis of more than 4000 oncologic patients included in studies conducted in Europe and the United States of America and was published by the EORTC (European Organization for Cancer Research and Treatment), the NCI (National Cancer Institute of the United States), and the National Cancer Institute of Canada Clinical Trials Group in 1999 [3]. A second revised edition, based on the same principles was published in 2009 as RECIST 1.1 [4,5]. </a:t>
            </a:r>
            <a:endParaRPr lang="en-US" dirty="0"/>
          </a:p>
        </p:txBody>
      </p:sp>
      <p:sp>
        <p:nvSpPr>
          <p:cNvPr id="4" name="Zástupný symbol čísla snímky 3"/>
          <p:cNvSpPr>
            <a:spLocks noGrp="1"/>
          </p:cNvSpPr>
          <p:nvPr>
            <p:ph type="sldNum" sz="quarter" idx="10"/>
          </p:nvPr>
        </p:nvSpPr>
        <p:spPr/>
        <p:txBody>
          <a:bodyPr/>
          <a:lstStyle/>
          <a:p>
            <a:pPr>
              <a:defRPr/>
            </a:pPr>
            <a:fld id="{2328FD3F-27B0-4C15-A660-C4CE76622B15}" type="slidenum">
              <a:rPr lang="cs-CZ" smtClean="0"/>
              <a:pPr>
                <a:defRPr/>
              </a:pPr>
              <a:t>2</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en-US" dirty="0" smtClean="0"/>
              <a:t>Any measurements of tumor response, even if made by</a:t>
            </a:r>
          </a:p>
          <a:p>
            <a:r>
              <a:rPr lang="en-US" dirty="0" smtClean="0"/>
              <a:t>seemingly objective measures, such as cross-sectional</a:t>
            </a:r>
          </a:p>
          <a:p>
            <a:r>
              <a:rPr lang="en-US" dirty="0" smtClean="0"/>
              <a:t>tumor diameter, are subject to error and variability.</a:t>
            </a:r>
          </a:p>
          <a:p>
            <a:r>
              <a:rPr lang="en-US" dirty="0" smtClean="0"/>
              <a:t>Morphologic criteria and </a:t>
            </a:r>
            <a:r>
              <a:rPr lang="en-US" dirty="0" err="1" smtClean="0"/>
              <a:t>mRECIST</a:t>
            </a:r>
            <a:r>
              <a:rPr lang="en-US" dirty="0" smtClean="0"/>
              <a:t> add an additional</a:t>
            </a:r>
          </a:p>
          <a:p>
            <a:r>
              <a:rPr lang="en-US" dirty="0" smtClean="0"/>
              <a:t>level of subjectivity by assessing the degree of enhancement</a:t>
            </a:r>
          </a:p>
          <a:p>
            <a:r>
              <a:rPr lang="en-US" dirty="0" smtClean="0"/>
              <a:t>in the tumor or subjective measures of morphologic</a:t>
            </a:r>
          </a:p>
          <a:p>
            <a:r>
              <a:rPr lang="en-US" dirty="0" smtClean="0"/>
              <a:t>changes.</a:t>
            </a:r>
          </a:p>
          <a:p>
            <a:endParaRPr lang="en-US" dirty="0"/>
          </a:p>
        </p:txBody>
      </p:sp>
      <p:sp>
        <p:nvSpPr>
          <p:cNvPr id="4" name="Zástupný symbol čísla snímky 3"/>
          <p:cNvSpPr>
            <a:spLocks noGrp="1"/>
          </p:cNvSpPr>
          <p:nvPr>
            <p:ph type="sldNum" sz="quarter" idx="10"/>
          </p:nvPr>
        </p:nvSpPr>
        <p:spPr/>
        <p:txBody>
          <a:bodyPr/>
          <a:lstStyle/>
          <a:p>
            <a:pPr>
              <a:defRPr/>
            </a:pPr>
            <a:fld id="{2328FD3F-27B0-4C15-A660-C4CE76622B15}" type="slidenum">
              <a:rPr lang="cs-CZ" smtClean="0"/>
              <a:pPr>
                <a:defRPr/>
              </a:pPr>
              <a:t>6</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cs-CZ" b="1" dirty="0" err="1" smtClean="0"/>
              <a:t>multitargeted</a:t>
            </a:r>
            <a:r>
              <a:rPr lang="cs-CZ" b="1" dirty="0" smtClean="0"/>
              <a:t> receptor </a:t>
            </a:r>
            <a:r>
              <a:rPr lang="cs-CZ" b="1" dirty="0" err="1" smtClean="0"/>
              <a:t>tyrosine</a:t>
            </a:r>
            <a:r>
              <a:rPr lang="cs-CZ" b="1" dirty="0" smtClean="0"/>
              <a:t> </a:t>
            </a:r>
            <a:r>
              <a:rPr lang="cs-CZ" b="1" dirty="0" err="1" smtClean="0"/>
              <a:t>kinase</a:t>
            </a:r>
            <a:r>
              <a:rPr lang="cs-CZ" b="1" dirty="0" smtClean="0"/>
              <a:t> inhibitor </a:t>
            </a:r>
            <a:r>
              <a:rPr lang="cs-CZ" b="1" dirty="0" err="1" smtClean="0"/>
              <a:t>linifanib</a:t>
            </a:r>
            <a:r>
              <a:rPr lang="cs-CZ" b="1" dirty="0" smtClean="0"/>
              <a:t> (ABT-869) </a:t>
            </a:r>
            <a:r>
              <a:rPr lang="cs-CZ" b="1" dirty="0" err="1" smtClean="0"/>
              <a:t>induces</a:t>
            </a:r>
            <a:r>
              <a:rPr lang="cs-CZ" b="1" dirty="0" smtClean="0"/>
              <a:t> </a:t>
            </a:r>
            <a:r>
              <a:rPr lang="cs-CZ" b="1" dirty="0" err="1" smtClean="0"/>
              <a:t>apoptosis</a:t>
            </a:r>
            <a:r>
              <a:rPr lang="cs-CZ" b="1" dirty="0" smtClean="0"/>
              <a:t> </a:t>
            </a:r>
            <a:r>
              <a:rPr lang="cs-CZ" b="1" dirty="0" err="1" smtClean="0"/>
              <a:t>through</a:t>
            </a:r>
            <a:r>
              <a:rPr lang="cs-CZ" b="1" dirty="0" smtClean="0"/>
              <a:t> </a:t>
            </a:r>
            <a:r>
              <a:rPr lang="cs-CZ" b="1" dirty="0" err="1" smtClean="0"/>
              <a:t>an</a:t>
            </a:r>
            <a:r>
              <a:rPr lang="cs-CZ" b="1" dirty="0" smtClean="0"/>
              <a:t> Akt </a:t>
            </a:r>
            <a:r>
              <a:rPr lang="cs-CZ" b="1" dirty="0" err="1" smtClean="0"/>
              <a:t>and</a:t>
            </a:r>
            <a:r>
              <a:rPr lang="cs-CZ" b="1" dirty="0" smtClean="0"/>
              <a:t> </a:t>
            </a:r>
            <a:r>
              <a:rPr lang="cs-CZ" b="1" dirty="0" err="1" smtClean="0"/>
              <a:t>glycogen</a:t>
            </a:r>
            <a:r>
              <a:rPr lang="cs-CZ" b="1" dirty="0" smtClean="0"/>
              <a:t> </a:t>
            </a:r>
            <a:r>
              <a:rPr lang="cs-CZ" b="1" dirty="0" err="1" smtClean="0"/>
              <a:t>synthase</a:t>
            </a:r>
            <a:r>
              <a:rPr lang="cs-CZ" b="1" dirty="0" smtClean="0"/>
              <a:t> </a:t>
            </a:r>
            <a:r>
              <a:rPr lang="cs-CZ" b="1" dirty="0" err="1" smtClean="0"/>
              <a:t>kinase</a:t>
            </a:r>
            <a:r>
              <a:rPr lang="cs-CZ" b="1" dirty="0" smtClean="0"/>
              <a:t> 3</a:t>
            </a:r>
            <a:r>
              <a:rPr lang="el-GR" b="1" dirty="0" smtClean="0"/>
              <a:t>β-</a:t>
            </a:r>
            <a:r>
              <a:rPr lang="cs-CZ" b="1" dirty="0" err="1" smtClean="0"/>
              <a:t>dependent</a:t>
            </a:r>
            <a:r>
              <a:rPr lang="cs-CZ" b="1" dirty="0" smtClean="0"/>
              <a:t> </a:t>
            </a:r>
            <a:r>
              <a:rPr lang="cs-CZ" b="1" dirty="0" err="1" smtClean="0"/>
              <a:t>pathway</a:t>
            </a:r>
            <a:endParaRPr lang="cs-CZ" b="1" dirty="0" smtClean="0"/>
          </a:p>
          <a:p>
            <a:endParaRPr lang="cs-CZ" b="1" dirty="0" smtClean="0"/>
          </a:p>
          <a:p>
            <a:r>
              <a:rPr lang="en-US" dirty="0" smtClean="0"/>
              <a:t>selective inhibitor of vascular endothelial growth factor and platelet-derived growth factor receptors</a:t>
            </a:r>
            <a:endParaRPr lang="en-US" dirty="0"/>
          </a:p>
        </p:txBody>
      </p:sp>
      <p:sp>
        <p:nvSpPr>
          <p:cNvPr id="4" name="Zástupný symbol čísla snímky 3"/>
          <p:cNvSpPr>
            <a:spLocks noGrp="1"/>
          </p:cNvSpPr>
          <p:nvPr>
            <p:ph type="sldNum" sz="quarter" idx="10"/>
          </p:nvPr>
        </p:nvSpPr>
        <p:spPr/>
        <p:txBody>
          <a:bodyPr/>
          <a:lstStyle/>
          <a:p>
            <a:pPr>
              <a:defRPr/>
            </a:pPr>
            <a:fld id="{2328FD3F-27B0-4C15-A660-C4CE76622B15}" type="slidenum">
              <a:rPr lang="cs-CZ" smtClean="0"/>
              <a:pPr>
                <a:defRPr/>
              </a:pPr>
              <a:t>7</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en-GB" dirty="0" smtClean="0"/>
              <a:t>Progression-free survival (PFS) is a type of survival rate that measures the length of time during and after medication or treatment during which the disease being treated (usually cancer) does not get worse. It is sometimes used as a metric to study the health of a person with a disease to try to determine how well a new treatment is working.[1]</a:t>
            </a:r>
          </a:p>
          <a:p>
            <a:endParaRPr lang="en-GB" dirty="0" smtClean="0"/>
          </a:p>
          <a:p>
            <a:endParaRPr lang="en-GB" dirty="0" smtClean="0"/>
          </a:p>
          <a:p>
            <a:r>
              <a:rPr lang="en-GB" dirty="0" smtClean="0"/>
              <a:t>Time to progression (TTP) may not count patients who die from other causes but is often used as equivalent to PFS.[5] The FDA gives separate definitions and prefers PFS.[6]</a:t>
            </a:r>
            <a:endParaRPr lang="en-GB" dirty="0"/>
          </a:p>
        </p:txBody>
      </p:sp>
      <p:sp>
        <p:nvSpPr>
          <p:cNvPr id="4" name="Zástupný symbol čísla snímky 3"/>
          <p:cNvSpPr>
            <a:spLocks noGrp="1"/>
          </p:cNvSpPr>
          <p:nvPr>
            <p:ph type="sldNum" sz="quarter" idx="10"/>
          </p:nvPr>
        </p:nvSpPr>
        <p:spPr/>
        <p:txBody>
          <a:bodyPr/>
          <a:lstStyle/>
          <a:p>
            <a:pPr>
              <a:defRPr/>
            </a:pPr>
            <a:fld id="{2328FD3F-27B0-4C15-A660-C4CE76622B15}" type="slidenum">
              <a:rPr lang="cs-CZ" smtClean="0"/>
              <a:pPr>
                <a:defRPr/>
              </a:pPr>
              <a:t>21</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en-GB" dirty="0"/>
          </a:p>
        </p:txBody>
      </p:sp>
      <p:sp>
        <p:nvSpPr>
          <p:cNvPr id="4" name="Zástupný symbol čísla snímky 3"/>
          <p:cNvSpPr>
            <a:spLocks noGrp="1"/>
          </p:cNvSpPr>
          <p:nvPr>
            <p:ph type="sldNum" sz="quarter" idx="10"/>
          </p:nvPr>
        </p:nvSpPr>
        <p:spPr/>
        <p:txBody>
          <a:bodyPr/>
          <a:lstStyle/>
          <a:p>
            <a:pPr>
              <a:defRPr/>
            </a:pPr>
            <a:fld id="{2328FD3F-27B0-4C15-A660-C4CE76622B15}" type="slidenum">
              <a:rPr lang="cs-CZ" smtClean="0"/>
              <a:pPr>
                <a:defRPr/>
              </a:pPr>
              <a:t>22</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á snímka">
    <p:spTree>
      <p:nvGrpSpPr>
        <p:cNvPr id="1" name=""/>
        <p:cNvGrpSpPr/>
        <p:nvPr/>
      </p:nvGrpSpPr>
      <p:grpSpPr>
        <a:xfrm>
          <a:off x="0" y="0"/>
          <a:ext cx="0" cy="0"/>
          <a:chOff x="0" y="0"/>
          <a:chExt cx="0" cy="0"/>
        </a:xfrm>
      </p:grpSpPr>
      <p:sp>
        <p:nvSpPr>
          <p:cNvPr id="4" name="Obdĺžnik 3"/>
          <p:cNvSpPr/>
          <p:nvPr/>
        </p:nvSpPr>
        <p:spPr>
          <a:xfrm>
            <a:off x="539553" y="3648075"/>
            <a:ext cx="4824535"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Obdĺžnik 4"/>
          <p:cNvSpPr/>
          <p:nvPr/>
        </p:nvSpPr>
        <p:spPr>
          <a:xfrm>
            <a:off x="535781" y="5085184"/>
            <a:ext cx="6052443" cy="932235"/>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Obdĺžnik 5"/>
          <p:cNvSpPr/>
          <p:nvPr/>
        </p:nvSpPr>
        <p:spPr>
          <a:xfrm>
            <a:off x="395536" y="3645023"/>
            <a:ext cx="228600" cy="128654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Obdĺžnik 6"/>
          <p:cNvSpPr/>
          <p:nvPr/>
        </p:nvSpPr>
        <p:spPr>
          <a:xfrm>
            <a:off x="398909" y="5084662"/>
            <a:ext cx="212652" cy="937519"/>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Nadpis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sk-SK" dirty="0" smtClean="0"/>
              <a:t>Kliknite sem a upravte štýl predlohy nadpisov.</a:t>
            </a:r>
            <a:endParaRPr lang="en-US" dirty="0"/>
          </a:p>
        </p:txBody>
      </p:sp>
      <p:sp>
        <p:nvSpPr>
          <p:cNvPr id="9" name="Podnadpis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sk-SK" dirty="0" smtClean="0"/>
              <a:t>Kliknite sem a upravte štýl predlohy podnadpisov.</a:t>
            </a:r>
            <a:endParaRPr lang="en-US" dirty="0"/>
          </a:p>
        </p:txBody>
      </p:sp>
      <p:sp>
        <p:nvSpPr>
          <p:cNvPr id="10" name="Zástupný symbol dátumu 10"/>
          <p:cNvSpPr>
            <a:spLocks noGrp="1"/>
          </p:cNvSpPr>
          <p:nvPr>
            <p:ph type="dt" sz="half" idx="10"/>
          </p:nvPr>
        </p:nvSpPr>
        <p:spPr/>
        <p:txBody>
          <a:bodyPr/>
          <a:lstStyle>
            <a:lvl1pPr>
              <a:defRPr/>
            </a:lvl1pPr>
          </a:lstStyle>
          <a:p>
            <a:pPr>
              <a:defRPr/>
            </a:pPr>
            <a:endParaRPr lang="cs-CZ"/>
          </a:p>
        </p:txBody>
      </p:sp>
      <p:sp>
        <p:nvSpPr>
          <p:cNvPr id="11" name="Zástupný symbol čísla snímky 11"/>
          <p:cNvSpPr>
            <a:spLocks noGrp="1"/>
          </p:cNvSpPr>
          <p:nvPr>
            <p:ph type="sldNum" sz="quarter" idx="11"/>
          </p:nvPr>
        </p:nvSpPr>
        <p:spPr/>
        <p:txBody>
          <a:bodyPr/>
          <a:lstStyle>
            <a:lvl1pPr>
              <a:defRPr/>
            </a:lvl1pPr>
          </a:lstStyle>
          <a:p>
            <a:pPr>
              <a:defRPr/>
            </a:pPr>
            <a:fld id="{1C08252F-1ECF-440D-926C-4DDBF97C0230}" type="slidenum">
              <a:rPr lang="cs-CZ"/>
              <a:pPr>
                <a:defRPr/>
              </a:pPr>
              <a:t>‹#›</a:t>
            </a:fld>
            <a:endParaRPr lang="cs-CZ"/>
          </a:p>
        </p:txBody>
      </p:sp>
      <p:sp>
        <p:nvSpPr>
          <p:cNvPr id="12" name="Zástupný symbol päty 12"/>
          <p:cNvSpPr>
            <a:spLocks noGrp="1"/>
          </p:cNvSpPr>
          <p:nvPr>
            <p:ph type="ftr" sz="quarter" idx="12"/>
          </p:nvPr>
        </p:nvSpPr>
        <p:spPr/>
        <p:txBody>
          <a:bodyPr/>
          <a:lstStyle>
            <a:lvl1pPr>
              <a:defRPr/>
            </a:lvl1pPr>
          </a:lstStyle>
          <a:p>
            <a:pPr>
              <a:defRPr/>
            </a:pPr>
            <a:endParaRPr lang="cs-CZ"/>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en-US"/>
          </a:p>
        </p:txBody>
      </p:sp>
      <p:sp>
        <p:nvSpPr>
          <p:cNvPr id="3" name="Zástupný symbol zvislého textu 2"/>
          <p:cNvSpPr>
            <a:spLocks noGrp="1"/>
          </p:cNvSpPr>
          <p:nvPr>
            <p:ph type="body" orient="vert" idx="1"/>
          </p:nvPr>
        </p:nvSpPr>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Zástupný symbol dátumu 13"/>
          <p:cNvSpPr>
            <a:spLocks noGrp="1"/>
          </p:cNvSpPr>
          <p:nvPr>
            <p:ph type="dt" sz="half" idx="10"/>
          </p:nvPr>
        </p:nvSpPr>
        <p:spPr/>
        <p:txBody>
          <a:bodyPr/>
          <a:lstStyle>
            <a:lvl1pPr>
              <a:defRPr/>
            </a:lvl1pPr>
          </a:lstStyle>
          <a:p>
            <a:pPr>
              <a:defRPr/>
            </a:pPr>
            <a:endParaRPr lang="cs-CZ"/>
          </a:p>
        </p:txBody>
      </p:sp>
      <p:sp>
        <p:nvSpPr>
          <p:cNvPr id="5" name="Zástupný symbol päty 2"/>
          <p:cNvSpPr>
            <a:spLocks noGrp="1"/>
          </p:cNvSpPr>
          <p:nvPr>
            <p:ph type="ftr" sz="quarter" idx="11"/>
          </p:nvPr>
        </p:nvSpPr>
        <p:spPr/>
        <p:txBody>
          <a:bodyPr/>
          <a:lstStyle>
            <a:lvl1pPr>
              <a:defRPr/>
            </a:lvl1pPr>
          </a:lstStyle>
          <a:p>
            <a:pPr>
              <a:defRPr/>
            </a:pPr>
            <a:endParaRPr lang="cs-CZ"/>
          </a:p>
        </p:txBody>
      </p:sp>
      <p:sp>
        <p:nvSpPr>
          <p:cNvPr id="6" name="Zástupný symbol čísla snímky 22"/>
          <p:cNvSpPr>
            <a:spLocks noGrp="1"/>
          </p:cNvSpPr>
          <p:nvPr>
            <p:ph type="sldNum" sz="quarter" idx="12"/>
          </p:nvPr>
        </p:nvSpPr>
        <p:spPr/>
        <p:txBody>
          <a:bodyPr/>
          <a:lstStyle>
            <a:lvl1pPr>
              <a:defRPr/>
            </a:lvl1pPr>
          </a:lstStyle>
          <a:p>
            <a:pPr>
              <a:defRPr/>
            </a:pPr>
            <a:fld id="{F17F3EC3-C8E6-4D15-B491-E79873717337}" type="slidenum">
              <a:rPr lang="cs-CZ"/>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4" name="Rovná spojnica 3"/>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latin typeface="Times New Roman" charset="0"/>
            </a:endParaRPr>
          </a:p>
        </p:txBody>
      </p:sp>
      <p:sp>
        <p:nvSpPr>
          <p:cNvPr id="5" name="Rovnoramenný trojuholník 4"/>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ovná spojnica 5"/>
          <p:cNvSpPr>
            <a:spLocks noChangeShapeType="1"/>
          </p:cNvSpPr>
          <p:nvPr/>
        </p:nvSpPr>
        <p:spPr bwMode="auto">
          <a:xfrm rot="5400000">
            <a:off x="3630612" y="3201988"/>
            <a:ext cx="5851525"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latin typeface="Times New Roman" charset="0"/>
            </a:endParaRPr>
          </a:p>
        </p:txBody>
      </p:sp>
      <p:sp>
        <p:nvSpPr>
          <p:cNvPr id="2" name="Zvislý nadpis 1"/>
          <p:cNvSpPr>
            <a:spLocks noGrp="1"/>
          </p:cNvSpPr>
          <p:nvPr>
            <p:ph type="title" orient="vert"/>
          </p:nvPr>
        </p:nvSpPr>
        <p:spPr>
          <a:xfrm>
            <a:off x="6629400" y="274638"/>
            <a:ext cx="2057400" cy="5851525"/>
          </a:xfrm>
        </p:spPr>
        <p:txBody>
          <a:bodyPr vert="eaVert"/>
          <a:lstStyle/>
          <a:p>
            <a:r>
              <a:rPr lang="sk-SK" smtClean="0"/>
              <a:t>Kliknite sem a upravte štýl predlohy nadpisov.</a:t>
            </a:r>
            <a:endParaRPr lang="en-US"/>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7" name="Zástupný symbol dátumu 3"/>
          <p:cNvSpPr>
            <a:spLocks noGrp="1"/>
          </p:cNvSpPr>
          <p:nvPr>
            <p:ph type="dt" sz="half" idx="10"/>
          </p:nvPr>
        </p:nvSpPr>
        <p:spPr/>
        <p:txBody>
          <a:bodyPr/>
          <a:lstStyle>
            <a:lvl1pPr>
              <a:defRPr/>
            </a:lvl1pPr>
          </a:lstStyle>
          <a:p>
            <a:pPr>
              <a:defRPr/>
            </a:pPr>
            <a:endParaRPr lang="cs-CZ"/>
          </a:p>
        </p:txBody>
      </p:sp>
      <p:sp>
        <p:nvSpPr>
          <p:cNvPr id="8" name="Zástupný symbol päty 4"/>
          <p:cNvSpPr>
            <a:spLocks noGrp="1"/>
          </p:cNvSpPr>
          <p:nvPr>
            <p:ph type="ftr" sz="quarter" idx="11"/>
          </p:nvPr>
        </p:nvSpPr>
        <p:spPr/>
        <p:txBody>
          <a:bodyPr/>
          <a:lstStyle>
            <a:lvl1pPr>
              <a:defRPr/>
            </a:lvl1pPr>
          </a:lstStyle>
          <a:p>
            <a:pPr>
              <a:defRPr/>
            </a:pPr>
            <a:endParaRPr lang="cs-CZ"/>
          </a:p>
        </p:txBody>
      </p:sp>
      <p:sp>
        <p:nvSpPr>
          <p:cNvPr id="9" name="Zástupný symbol čísla snímky 5"/>
          <p:cNvSpPr>
            <a:spLocks noGrp="1"/>
          </p:cNvSpPr>
          <p:nvPr>
            <p:ph type="sldNum" sz="quarter" idx="12"/>
          </p:nvPr>
        </p:nvSpPr>
        <p:spPr/>
        <p:txBody>
          <a:bodyPr/>
          <a:lstStyle>
            <a:lvl1pPr>
              <a:defRPr/>
            </a:lvl1pPr>
          </a:lstStyle>
          <a:p>
            <a:pPr>
              <a:defRPr/>
            </a:pPr>
            <a:fld id="{312A7D70-0205-438C-A033-6334DD2D4207}" type="slidenum">
              <a:rPr lang="cs-CZ"/>
              <a:pPr>
                <a:defRPr/>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b="1" baseline="0">
                <a:solidFill>
                  <a:srgbClr val="FF0000"/>
                </a:solidFill>
                <a:effectLst>
                  <a:outerShdw blurRad="38100" dist="38100" dir="2700000" algn="tl">
                    <a:srgbClr val="000000">
                      <a:alpha val="43137"/>
                    </a:srgbClr>
                  </a:outerShdw>
                </a:effectLst>
                <a:latin typeface="+mn-lt"/>
              </a:defRPr>
            </a:lvl1pPr>
          </a:lstStyle>
          <a:p>
            <a:r>
              <a:rPr lang="sk-SK" dirty="0" smtClean="0"/>
              <a:t>Kliknite sem a upravte štýl predlohy nadpisov.</a:t>
            </a:r>
            <a:endParaRPr lang="en-US" dirty="0"/>
          </a:p>
        </p:txBody>
      </p:sp>
      <p:sp>
        <p:nvSpPr>
          <p:cNvPr id="8" name="Zástupný symbol obsahu 7"/>
          <p:cNvSpPr>
            <a:spLocks noGrp="1"/>
          </p:cNvSpPr>
          <p:nvPr>
            <p:ph sz="quarter" idx="1"/>
          </p:nvPr>
        </p:nvSpPr>
        <p:spPr>
          <a:xfrm>
            <a:off x="457200" y="1219200"/>
            <a:ext cx="8229600" cy="4937760"/>
          </a:xfrm>
        </p:spPr>
        <p:txBody>
          <a:bodyPr/>
          <a:lstStyle>
            <a:lvl1pPr>
              <a:defRPr>
                <a:effectLst>
                  <a:outerShdw blurRad="38100" dist="38100" dir="2700000" algn="tl">
                    <a:srgbClr val="000000">
                      <a:alpha val="43137"/>
                    </a:srgbClr>
                  </a:outerShdw>
                </a:effectLst>
                <a:latin typeface="+mn-lt"/>
              </a:defRPr>
            </a:lvl1pPr>
            <a:lvl2pPr>
              <a:defRPr>
                <a:effectLst>
                  <a:outerShdw blurRad="38100" dist="38100" dir="2700000" algn="tl">
                    <a:srgbClr val="000000">
                      <a:alpha val="43137"/>
                    </a:srgbClr>
                  </a:outerShdw>
                </a:effectLst>
                <a:latin typeface="+mn-lt"/>
              </a:defRPr>
            </a:lvl2pPr>
            <a:lvl3pPr>
              <a:defRPr>
                <a:effectLst>
                  <a:outerShdw blurRad="38100" dist="38100" dir="2700000" algn="tl">
                    <a:srgbClr val="000000">
                      <a:alpha val="43137"/>
                    </a:srgbClr>
                  </a:outerShdw>
                </a:effectLst>
                <a:latin typeface="+mn-lt"/>
              </a:defRPr>
            </a:lvl3pPr>
            <a:lvl4pPr>
              <a:defRPr>
                <a:effectLst>
                  <a:outerShdw blurRad="38100" dist="38100" dir="2700000" algn="tl">
                    <a:srgbClr val="000000">
                      <a:alpha val="43137"/>
                    </a:srgbClr>
                  </a:outerShdw>
                </a:effectLst>
                <a:latin typeface="+mn-lt"/>
              </a:defRPr>
            </a:lvl4pPr>
            <a:lvl5pPr>
              <a:defRPr>
                <a:effectLst>
                  <a:outerShdw blurRad="38100" dist="38100" dir="2700000" algn="tl">
                    <a:srgbClr val="000000">
                      <a:alpha val="43137"/>
                    </a:srgbClr>
                  </a:outerShdw>
                </a:effectLst>
                <a:latin typeface="+mn-lt"/>
              </a:defRPr>
            </a:lvl5pPr>
          </a:lstStyle>
          <a:p>
            <a:pPr lvl="0"/>
            <a:r>
              <a:rPr lang="sk-SK" dirty="0" smtClean="0"/>
              <a:t>Kliknite sem a upravte štýly predlohy textu.</a:t>
            </a:r>
          </a:p>
          <a:p>
            <a:pPr lvl="1"/>
            <a:r>
              <a:rPr lang="sk-SK" dirty="0" smtClean="0"/>
              <a:t>Druhá úroveň</a:t>
            </a:r>
          </a:p>
          <a:p>
            <a:pPr lvl="2"/>
            <a:r>
              <a:rPr lang="sk-SK" dirty="0" smtClean="0"/>
              <a:t>Tretia úroveň</a:t>
            </a:r>
          </a:p>
          <a:p>
            <a:pPr lvl="3"/>
            <a:r>
              <a:rPr lang="sk-SK" dirty="0" smtClean="0"/>
              <a:t>Štvrtá úroveň</a:t>
            </a:r>
          </a:p>
          <a:p>
            <a:pPr lvl="4"/>
            <a:r>
              <a:rPr lang="sk-SK" dirty="0" smtClean="0"/>
              <a:t>Piata úroveň</a:t>
            </a:r>
            <a:endParaRPr lang="en-US" dirty="0"/>
          </a:p>
        </p:txBody>
      </p:sp>
      <p:sp>
        <p:nvSpPr>
          <p:cNvPr id="4" name="Zástupný symbol dátumu 13"/>
          <p:cNvSpPr>
            <a:spLocks noGrp="1"/>
          </p:cNvSpPr>
          <p:nvPr>
            <p:ph type="dt" sz="half" idx="10"/>
          </p:nvPr>
        </p:nvSpPr>
        <p:spPr/>
        <p:txBody>
          <a:bodyPr/>
          <a:lstStyle>
            <a:lvl1pPr>
              <a:defRPr/>
            </a:lvl1pPr>
          </a:lstStyle>
          <a:p>
            <a:pPr>
              <a:defRPr/>
            </a:pPr>
            <a:endParaRPr lang="cs-CZ"/>
          </a:p>
        </p:txBody>
      </p:sp>
      <p:sp>
        <p:nvSpPr>
          <p:cNvPr id="5" name="Zástupný symbol päty 2"/>
          <p:cNvSpPr>
            <a:spLocks noGrp="1"/>
          </p:cNvSpPr>
          <p:nvPr>
            <p:ph type="ftr" sz="quarter" idx="11"/>
          </p:nvPr>
        </p:nvSpPr>
        <p:spPr/>
        <p:txBody>
          <a:bodyPr/>
          <a:lstStyle>
            <a:lvl1pPr>
              <a:defRPr/>
            </a:lvl1pPr>
          </a:lstStyle>
          <a:p>
            <a:pPr>
              <a:defRPr/>
            </a:pPr>
            <a:endParaRPr lang="cs-CZ" dirty="0"/>
          </a:p>
        </p:txBody>
      </p:sp>
      <p:sp>
        <p:nvSpPr>
          <p:cNvPr id="6" name="Zástupný symbol čísla snímky 22"/>
          <p:cNvSpPr>
            <a:spLocks noGrp="1"/>
          </p:cNvSpPr>
          <p:nvPr>
            <p:ph type="sldNum" sz="quarter" idx="12"/>
          </p:nvPr>
        </p:nvSpPr>
        <p:spPr/>
        <p:txBody>
          <a:bodyPr/>
          <a:lstStyle>
            <a:lvl1pPr>
              <a:defRPr/>
            </a:lvl1pPr>
          </a:lstStyle>
          <a:p>
            <a:pPr>
              <a:defRPr/>
            </a:pPr>
            <a:fld id="{1ABECB1E-46D8-4018-84BA-82661BE1902F}" type="slidenum">
              <a:rPr lang="cs-CZ"/>
              <a:pPr>
                <a:defRPr/>
              </a:pPr>
              <a:t>‹#›</a:t>
            </a:fld>
            <a:endParaRPr lang="cs-CZ"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4" name="Obdĺžnik 3"/>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Obdĺžnik 4"/>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Nadpis 1"/>
          <p:cNvSpPr>
            <a:spLocks noGrp="1"/>
          </p:cNvSpPr>
          <p:nvPr>
            <p:ph type="title"/>
          </p:nvPr>
        </p:nvSpPr>
        <p:spPr>
          <a:xfrm>
            <a:off x="1219200" y="2971800"/>
            <a:ext cx="6858000" cy="1066800"/>
          </a:xfrm>
        </p:spPr>
        <p:txBody>
          <a:bodyPr anchor="t"/>
          <a:lstStyle>
            <a:lvl1pPr algn="r">
              <a:buNone/>
              <a:defRPr sz="3200" b="0" cap="none" baseline="0"/>
            </a:lvl1pPr>
          </a:lstStyle>
          <a:p>
            <a:r>
              <a:rPr lang="sk-SK" smtClean="0"/>
              <a:t>Kliknite sem a upravte štýl predlohy nadpisov.</a:t>
            </a:r>
            <a:endParaRPr lang="en-US"/>
          </a:p>
        </p:txBody>
      </p:sp>
      <p:sp>
        <p:nvSpPr>
          <p:cNvPr id="3" name="Zástupný symbol textu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sk-SK" smtClean="0"/>
              <a:t>Kliknite sem a upravte štýly predlohy textu.</a:t>
            </a:r>
          </a:p>
        </p:txBody>
      </p:sp>
      <p:sp>
        <p:nvSpPr>
          <p:cNvPr id="6" name="Zástupný symbol dátumu 3"/>
          <p:cNvSpPr>
            <a:spLocks noGrp="1"/>
          </p:cNvSpPr>
          <p:nvPr>
            <p:ph type="dt" sz="half" idx="10"/>
          </p:nvPr>
        </p:nvSpPr>
        <p:spPr>
          <a:xfrm>
            <a:off x="6400800" y="6354763"/>
            <a:ext cx="2286000" cy="366712"/>
          </a:xfrm>
        </p:spPr>
        <p:txBody>
          <a:bodyPr/>
          <a:lstStyle>
            <a:lvl1pPr>
              <a:defRPr/>
            </a:lvl1pPr>
          </a:lstStyle>
          <a:p>
            <a:pPr>
              <a:defRPr/>
            </a:pPr>
            <a:endParaRPr lang="cs-CZ"/>
          </a:p>
        </p:txBody>
      </p:sp>
      <p:sp>
        <p:nvSpPr>
          <p:cNvPr id="7" name="Zástupný symbol päty 4"/>
          <p:cNvSpPr>
            <a:spLocks noGrp="1"/>
          </p:cNvSpPr>
          <p:nvPr>
            <p:ph type="ftr" sz="quarter" idx="11"/>
          </p:nvPr>
        </p:nvSpPr>
        <p:spPr>
          <a:xfrm>
            <a:off x="2898775" y="6354763"/>
            <a:ext cx="3475038" cy="366712"/>
          </a:xfrm>
        </p:spPr>
        <p:txBody>
          <a:bodyPr/>
          <a:lstStyle>
            <a:lvl1pPr>
              <a:defRPr/>
            </a:lvl1pPr>
          </a:lstStyle>
          <a:p>
            <a:pPr>
              <a:defRPr/>
            </a:pPr>
            <a:endParaRPr lang="cs-CZ"/>
          </a:p>
        </p:txBody>
      </p:sp>
      <p:sp>
        <p:nvSpPr>
          <p:cNvPr id="8" name="Zástupný symbol čísla snímky 5"/>
          <p:cNvSpPr>
            <a:spLocks noGrp="1"/>
          </p:cNvSpPr>
          <p:nvPr>
            <p:ph type="sldNum" sz="quarter" idx="12"/>
          </p:nvPr>
        </p:nvSpPr>
        <p:spPr>
          <a:xfrm>
            <a:off x="1069975" y="6354763"/>
            <a:ext cx="1520825" cy="366712"/>
          </a:xfrm>
        </p:spPr>
        <p:txBody>
          <a:bodyPr/>
          <a:lstStyle>
            <a:lvl1pPr>
              <a:defRPr/>
            </a:lvl1pPr>
          </a:lstStyle>
          <a:p>
            <a:pPr>
              <a:defRPr/>
            </a:pPr>
            <a:fld id="{1BC6F945-301C-49F4-ADA5-9A56CE5B292A}" type="slidenum">
              <a:rPr lang="cs-CZ"/>
              <a:pPr>
                <a:defRPr/>
              </a:pPr>
              <a:t>‹#›</a:t>
            </a:fld>
            <a:endParaRPr lang="cs-CZ"/>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228600"/>
            <a:ext cx="8229600" cy="914400"/>
          </a:xfrm>
        </p:spPr>
        <p:txBody>
          <a:bodyPr/>
          <a:lstStyle/>
          <a:p>
            <a:r>
              <a:rPr lang="sk-SK" smtClean="0"/>
              <a:t>Kliknite sem a upravte štýl predlohy nadpisov.</a:t>
            </a:r>
            <a:endParaRPr lang="en-US"/>
          </a:p>
        </p:txBody>
      </p:sp>
      <p:sp>
        <p:nvSpPr>
          <p:cNvPr id="9" name="Zástupný symbol obsahu 8"/>
          <p:cNvSpPr>
            <a:spLocks noGrp="1"/>
          </p:cNvSpPr>
          <p:nvPr>
            <p:ph sz="quarter" idx="1"/>
          </p:nvPr>
        </p:nvSpPr>
        <p:spPr>
          <a:xfrm>
            <a:off x="457200" y="1219200"/>
            <a:ext cx="4041648" cy="4937760"/>
          </a:xfrm>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11" name="Zástupný symbol obsahu 10"/>
          <p:cNvSpPr>
            <a:spLocks noGrp="1"/>
          </p:cNvSpPr>
          <p:nvPr>
            <p:ph sz="quarter" idx="2"/>
          </p:nvPr>
        </p:nvSpPr>
        <p:spPr>
          <a:xfrm>
            <a:off x="4632198" y="1216152"/>
            <a:ext cx="4041648" cy="4937760"/>
          </a:xfrm>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5" name="Zástupný symbol dátumu 13"/>
          <p:cNvSpPr>
            <a:spLocks noGrp="1"/>
          </p:cNvSpPr>
          <p:nvPr>
            <p:ph type="dt" sz="half" idx="10"/>
          </p:nvPr>
        </p:nvSpPr>
        <p:spPr/>
        <p:txBody>
          <a:bodyPr/>
          <a:lstStyle>
            <a:lvl1pPr>
              <a:defRPr/>
            </a:lvl1pPr>
          </a:lstStyle>
          <a:p>
            <a:pPr>
              <a:defRPr/>
            </a:pPr>
            <a:endParaRPr lang="cs-CZ"/>
          </a:p>
        </p:txBody>
      </p:sp>
      <p:sp>
        <p:nvSpPr>
          <p:cNvPr id="6" name="Zástupný symbol päty 2"/>
          <p:cNvSpPr>
            <a:spLocks noGrp="1"/>
          </p:cNvSpPr>
          <p:nvPr>
            <p:ph type="ftr" sz="quarter" idx="11"/>
          </p:nvPr>
        </p:nvSpPr>
        <p:spPr/>
        <p:txBody>
          <a:bodyPr/>
          <a:lstStyle>
            <a:lvl1pPr>
              <a:defRPr/>
            </a:lvl1pPr>
          </a:lstStyle>
          <a:p>
            <a:pPr>
              <a:defRPr/>
            </a:pPr>
            <a:endParaRPr lang="cs-CZ"/>
          </a:p>
        </p:txBody>
      </p:sp>
      <p:sp>
        <p:nvSpPr>
          <p:cNvPr id="7" name="Zástupný symbol čísla snímky 22"/>
          <p:cNvSpPr>
            <a:spLocks noGrp="1"/>
          </p:cNvSpPr>
          <p:nvPr>
            <p:ph type="sldNum" sz="quarter" idx="12"/>
          </p:nvPr>
        </p:nvSpPr>
        <p:spPr/>
        <p:txBody>
          <a:bodyPr/>
          <a:lstStyle>
            <a:lvl1pPr>
              <a:defRPr/>
            </a:lvl1pPr>
          </a:lstStyle>
          <a:p>
            <a:pPr>
              <a:defRPr/>
            </a:pPr>
            <a:fld id="{ECC38DEA-048D-4112-8BCE-9C3DFE2BFD30}" type="slidenum">
              <a:rPr lang="cs-CZ"/>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a:xfrm>
            <a:off x="457200" y="228600"/>
            <a:ext cx="8229600" cy="914400"/>
          </a:xfrm>
        </p:spPr>
        <p:txBody>
          <a:bodyPr anchor="ctr"/>
          <a:lstStyle>
            <a:lvl1pPr>
              <a:defRPr/>
            </a:lvl1pPr>
          </a:lstStyle>
          <a:p>
            <a:r>
              <a:rPr lang="sk-SK" smtClean="0"/>
              <a:t>Kliknite sem a upravte štýl predlohy nadpisov.</a:t>
            </a:r>
            <a:endParaRPr lang="en-US"/>
          </a:p>
        </p:txBody>
      </p:sp>
      <p:sp>
        <p:nvSpPr>
          <p:cNvPr id="3" name="Zástupný symbol textu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sk-SK" smtClean="0"/>
              <a:t>Kliknite sem a upravte štýly predlohy textu.</a:t>
            </a:r>
          </a:p>
        </p:txBody>
      </p:sp>
      <p:sp>
        <p:nvSpPr>
          <p:cNvPr id="4" name="Zástupný symbol textu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sk-SK" smtClean="0"/>
              <a:t>Kliknite sem a upravte štýly predlohy textu.</a:t>
            </a:r>
          </a:p>
        </p:txBody>
      </p:sp>
      <p:sp>
        <p:nvSpPr>
          <p:cNvPr id="11" name="Zástupný symbol obsahu 10"/>
          <p:cNvSpPr>
            <a:spLocks noGrp="1"/>
          </p:cNvSpPr>
          <p:nvPr>
            <p:ph sz="quarter" idx="2"/>
          </p:nvPr>
        </p:nvSpPr>
        <p:spPr>
          <a:xfrm>
            <a:off x="457200" y="2133600"/>
            <a:ext cx="4038600" cy="4038600"/>
          </a:xfrm>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13" name="Zástupný symbol obsahu 12"/>
          <p:cNvSpPr>
            <a:spLocks noGrp="1"/>
          </p:cNvSpPr>
          <p:nvPr>
            <p:ph sz="quarter" idx="4"/>
          </p:nvPr>
        </p:nvSpPr>
        <p:spPr>
          <a:xfrm>
            <a:off x="4648200" y="2133600"/>
            <a:ext cx="4038600" cy="4038600"/>
          </a:xfrm>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7" name="Zástupný symbol dátumu 13"/>
          <p:cNvSpPr>
            <a:spLocks noGrp="1"/>
          </p:cNvSpPr>
          <p:nvPr>
            <p:ph type="dt" sz="half" idx="10"/>
          </p:nvPr>
        </p:nvSpPr>
        <p:spPr/>
        <p:txBody>
          <a:bodyPr/>
          <a:lstStyle>
            <a:lvl1pPr>
              <a:defRPr/>
            </a:lvl1pPr>
          </a:lstStyle>
          <a:p>
            <a:pPr>
              <a:defRPr/>
            </a:pPr>
            <a:endParaRPr lang="cs-CZ"/>
          </a:p>
        </p:txBody>
      </p:sp>
      <p:sp>
        <p:nvSpPr>
          <p:cNvPr id="8" name="Zástupný symbol päty 2"/>
          <p:cNvSpPr>
            <a:spLocks noGrp="1"/>
          </p:cNvSpPr>
          <p:nvPr>
            <p:ph type="ftr" sz="quarter" idx="11"/>
          </p:nvPr>
        </p:nvSpPr>
        <p:spPr/>
        <p:txBody>
          <a:bodyPr/>
          <a:lstStyle>
            <a:lvl1pPr>
              <a:defRPr/>
            </a:lvl1pPr>
          </a:lstStyle>
          <a:p>
            <a:pPr>
              <a:defRPr/>
            </a:pPr>
            <a:endParaRPr lang="cs-CZ"/>
          </a:p>
        </p:txBody>
      </p:sp>
      <p:sp>
        <p:nvSpPr>
          <p:cNvPr id="9" name="Zástupný symbol čísla snímky 22"/>
          <p:cNvSpPr>
            <a:spLocks noGrp="1"/>
          </p:cNvSpPr>
          <p:nvPr>
            <p:ph type="sldNum" sz="quarter" idx="12"/>
          </p:nvPr>
        </p:nvSpPr>
        <p:spPr/>
        <p:txBody>
          <a:bodyPr/>
          <a:lstStyle>
            <a:lvl1pPr>
              <a:defRPr/>
            </a:lvl1pPr>
          </a:lstStyle>
          <a:p>
            <a:pPr>
              <a:defRPr/>
            </a:pPr>
            <a:fld id="{D858AAB2-2E0F-4BB7-B9D0-F416CABB376B}"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3" name="Rovnoramenný trojuholník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Nadpis 1"/>
          <p:cNvSpPr>
            <a:spLocks noGrp="1"/>
          </p:cNvSpPr>
          <p:nvPr>
            <p:ph type="title"/>
          </p:nvPr>
        </p:nvSpPr>
        <p:spPr>
          <a:xfrm>
            <a:off x="457200" y="228600"/>
            <a:ext cx="8229600" cy="914400"/>
          </a:xfrm>
        </p:spPr>
        <p:txBody>
          <a:bodyPr/>
          <a:lstStyle/>
          <a:p>
            <a:r>
              <a:rPr lang="sk-SK" smtClean="0"/>
              <a:t>Kliknite sem a upravte štýl predlohy nadpisov.</a:t>
            </a:r>
            <a:endParaRPr lang="en-US"/>
          </a:p>
        </p:txBody>
      </p:sp>
      <p:sp>
        <p:nvSpPr>
          <p:cNvPr id="4" name="Zástupný symbol dátumu 2"/>
          <p:cNvSpPr>
            <a:spLocks noGrp="1"/>
          </p:cNvSpPr>
          <p:nvPr>
            <p:ph type="dt" sz="half" idx="10"/>
          </p:nvPr>
        </p:nvSpPr>
        <p:spPr/>
        <p:txBody>
          <a:bodyPr/>
          <a:lstStyle>
            <a:lvl1pPr>
              <a:defRPr/>
            </a:lvl1pPr>
          </a:lstStyle>
          <a:p>
            <a:pPr>
              <a:defRPr/>
            </a:pPr>
            <a:endParaRPr lang="cs-CZ"/>
          </a:p>
        </p:txBody>
      </p:sp>
      <p:sp>
        <p:nvSpPr>
          <p:cNvPr id="5" name="Zástupný symbol päty 3"/>
          <p:cNvSpPr>
            <a:spLocks noGrp="1"/>
          </p:cNvSpPr>
          <p:nvPr>
            <p:ph type="ftr" sz="quarter" idx="11"/>
          </p:nvPr>
        </p:nvSpPr>
        <p:spPr/>
        <p:txBody>
          <a:bodyPr/>
          <a:lstStyle>
            <a:lvl1pPr>
              <a:defRPr/>
            </a:lvl1pPr>
          </a:lstStyle>
          <a:p>
            <a:pPr>
              <a:defRPr/>
            </a:pPr>
            <a:endParaRPr lang="cs-CZ"/>
          </a:p>
        </p:txBody>
      </p:sp>
      <p:sp>
        <p:nvSpPr>
          <p:cNvPr id="6" name="Zástupný symbol čísla snímky 4"/>
          <p:cNvSpPr>
            <a:spLocks noGrp="1"/>
          </p:cNvSpPr>
          <p:nvPr>
            <p:ph type="sldNum" sz="quarter" idx="12"/>
          </p:nvPr>
        </p:nvSpPr>
        <p:spPr/>
        <p:txBody>
          <a:bodyPr/>
          <a:lstStyle>
            <a:lvl1pPr>
              <a:defRPr/>
            </a:lvl1pPr>
          </a:lstStyle>
          <a:p>
            <a:pPr>
              <a:defRPr/>
            </a:pPr>
            <a:fld id="{6A6D5DC7-D3DF-477B-99FE-D1A9DA8DEF53}" type="slidenum">
              <a:rPr lang="cs-CZ"/>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Rovná spojnica 1"/>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latin typeface="Times New Roman" charset="0"/>
            </a:endParaRPr>
          </a:p>
        </p:txBody>
      </p:sp>
      <p:sp>
        <p:nvSpPr>
          <p:cNvPr id="3" name="Rovnoramenný trojuholník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Zástupný symbol dátumu 1"/>
          <p:cNvSpPr>
            <a:spLocks noGrp="1"/>
          </p:cNvSpPr>
          <p:nvPr>
            <p:ph type="dt" sz="half" idx="10"/>
          </p:nvPr>
        </p:nvSpPr>
        <p:spPr/>
        <p:txBody>
          <a:bodyPr/>
          <a:lstStyle>
            <a:lvl1pPr>
              <a:defRPr/>
            </a:lvl1pPr>
          </a:lstStyle>
          <a:p>
            <a:pPr>
              <a:defRPr/>
            </a:pPr>
            <a:endParaRPr lang="cs-CZ"/>
          </a:p>
        </p:txBody>
      </p:sp>
      <p:sp>
        <p:nvSpPr>
          <p:cNvPr id="5" name="Zástupný symbol päty 2"/>
          <p:cNvSpPr>
            <a:spLocks noGrp="1"/>
          </p:cNvSpPr>
          <p:nvPr>
            <p:ph type="ftr" sz="quarter" idx="11"/>
          </p:nvPr>
        </p:nvSpPr>
        <p:spPr/>
        <p:txBody>
          <a:bodyPr/>
          <a:lstStyle>
            <a:lvl1pPr>
              <a:defRPr/>
            </a:lvl1pPr>
          </a:lstStyle>
          <a:p>
            <a:pPr>
              <a:defRPr/>
            </a:pPr>
            <a:endParaRPr lang="cs-CZ"/>
          </a:p>
        </p:txBody>
      </p:sp>
      <p:sp>
        <p:nvSpPr>
          <p:cNvPr id="6" name="Zástupný symbol čísla snímky 3"/>
          <p:cNvSpPr>
            <a:spLocks noGrp="1"/>
          </p:cNvSpPr>
          <p:nvPr>
            <p:ph type="sldNum" sz="quarter" idx="12"/>
          </p:nvPr>
        </p:nvSpPr>
        <p:spPr/>
        <p:txBody>
          <a:bodyPr/>
          <a:lstStyle>
            <a:lvl1pPr>
              <a:defRPr/>
            </a:lvl1pPr>
          </a:lstStyle>
          <a:p>
            <a:pPr>
              <a:defRPr/>
            </a:pPr>
            <a:fld id="{96AB6E83-2E11-4746-B357-582BE7415E15}"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5" name="Rovná spojnica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latin typeface="Times New Roman" charset="0"/>
            </a:endParaRPr>
          </a:p>
        </p:txBody>
      </p:sp>
      <p:sp>
        <p:nvSpPr>
          <p:cNvPr id="6" name="Rovná spojnica 5"/>
          <p:cNvSpPr>
            <a:spLocks noChangeShapeType="1"/>
          </p:cNvSpPr>
          <p:nvPr/>
        </p:nvSpPr>
        <p:spPr bwMode="auto">
          <a:xfrm rot="5400000">
            <a:off x="3160712" y="3324226"/>
            <a:ext cx="6035675"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dirty="0">
              <a:latin typeface="Times New Roman" charset="0"/>
            </a:endParaRPr>
          </a:p>
        </p:txBody>
      </p:sp>
      <p:sp>
        <p:nvSpPr>
          <p:cNvPr id="7" name="Rovnoramenný trojuholník 6"/>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Nadpis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sk-SK" smtClean="0"/>
              <a:t>Kliknite sem a upravte štýl predlohy nadpisov.</a:t>
            </a:r>
            <a:endParaRPr lang="en-US"/>
          </a:p>
        </p:txBody>
      </p:sp>
      <p:sp>
        <p:nvSpPr>
          <p:cNvPr id="3" name="Zástupný symbol textu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sk-SK" smtClean="0"/>
              <a:t>Kliknite sem a upravte štýly predlohy textu.</a:t>
            </a:r>
          </a:p>
        </p:txBody>
      </p:sp>
      <p:sp>
        <p:nvSpPr>
          <p:cNvPr id="12" name="Zástupný symbol obsahu 11"/>
          <p:cNvSpPr>
            <a:spLocks noGrp="1"/>
          </p:cNvSpPr>
          <p:nvPr>
            <p:ph sz="quarter" idx="1"/>
          </p:nvPr>
        </p:nvSpPr>
        <p:spPr>
          <a:xfrm>
            <a:off x="304800" y="304800"/>
            <a:ext cx="5715000" cy="5715000"/>
          </a:xfrm>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8" name="Zástupný symbol dátumu 4"/>
          <p:cNvSpPr>
            <a:spLocks noGrp="1"/>
          </p:cNvSpPr>
          <p:nvPr>
            <p:ph type="dt" sz="half" idx="10"/>
          </p:nvPr>
        </p:nvSpPr>
        <p:spPr/>
        <p:txBody>
          <a:bodyPr/>
          <a:lstStyle>
            <a:lvl1pPr>
              <a:defRPr/>
            </a:lvl1pPr>
          </a:lstStyle>
          <a:p>
            <a:pPr>
              <a:defRPr/>
            </a:pPr>
            <a:endParaRPr lang="cs-CZ"/>
          </a:p>
        </p:txBody>
      </p:sp>
      <p:sp>
        <p:nvSpPr>
          <p:cNvPr id="9" name="Zástupný symbol päty 5"/>
          <p:cNvSpPr>
            <a:spLocks noGrp="1"/>
          </p:cNvSpPr>
          <p:nvPr>
            <p:ph type="ftr" sz="quarter" idx="11"/>
          </p:nvPr>
        </p:nvSpPr>
        <p:spPr/>
        <p:txBody>
          <a:bodyPr/>
          <a:lstStyle>
            <a:lvl1pPr>
              <a:defRPr/>
            </a:lvl1pPr>
          </a:lstStyle>
          <a:p>
            <a:pPr>
              <a:defRPr/>
            </a:pPr>
            <a:endParaRPr lang="cs-CZ"/>
          </a:p>
        </p:txBody>
      </p:sp>
      <p:sp>
        <p:nvSpPr>
          <p:cNvPr id="10" name="Zástupný symbol čísla snímky 6"/>
          <p:cNvSpPr>
            <a:spLocks noGrp="1"/>
          </p:cNvSpPr>
          <p:nvPr>
            <p:ph type="sldNum" sz="quarter" idx="12"/>
          </p:nvPr>
        </p:nvSpPr>
        <p:spPr/>
        <p:txBody>
          <a:bodyPr/>
          <a:lstStyle>
            <a:lvl1pPr>
              <a:defRPr/>
            </a:lvl1pPr>
          </a:lstStyle>
          <a:p>
            <a:pPr>
              <a:defRPr/>
            </a:pPr>
            <a:fld id="{C2FC4A3D-7F6A-442C-9B19-4DF6D1B73341}" type="slidenum">
              <a:rPr lang="cs-CZ"/>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5" name="Rovná spojnica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latin typeface="Times New Roman" charset="0"/>
            </a:endParaRPr>
          </a:p>
        </p:txBody>
      </p:sp>
      <p:sp>
        <p:nvSpPr>
          <p:cNvPr id="6" name="Rovnoramenný trojuholník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Obdĺžnik 6"/>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Nadpis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sk-SK" smtClean="0"/>
              <a:t>Kliknite sem a upravte štýl predlohy nadpisov.</a:t>
            </a:r>
            <a:endParaRPr lang="en-US"/>
          </a:p>
        </p:txBody>
      </p:sp>
      <p:sp>
        <p:nvSpPr>
          <p:cNvPr id="3" name="Zástupný symbol obrázka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sk-SK" noProof="0" smtClean="0"/>
              <a:t>Ak chcete pridať obrázok, kliknite na ikonu</a:t>
            </a:r>
            <a:endParaRPr lang="en-US" noProof="0" dirty="0"/>
          </a:p>
        </p:txBody>
      </p:sp>
      <p:sp>
        <p:nvSpPr>
          <p:cNvPr id="4" name="Zástupný symbol textu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sk-SK" smtClean="0"/>
              <a:t>Kliknite sem a upravte štýly predlohy textu.</a:t>
            </a:r>
          </a:p>
        </p:txBody>
      </p:sp>
      <p:sp>
        <p:nvSpPr>
          <p:cNvPr id="8" name="Zástupný symbol dátumu 4"/>
          <p:cNvSpPr>
            <a:spLocks noGrp="1"/>
          </p:cNvSpPr>
          <p:nvPr>
            <p:ph type="dt" sz="half" idx="10"/>
          </p:nvPr>
        </p:nvSpPr>
        <p:spPr/>
        <p:txBody>
          <a:bodyPr/>
          <a:lstStyle>
            <a:lvl1pPr>
              <a:defRPr/>
            </a:lvl1pPr>
          </a:lstStyle>
          <a:p>
            <a:pPr>
              <a:defRPr/>
            </a:pPr>
            <a:endParaRPr lang="cs-CZ"/>
          </a:p>
        </p:txBody>
      </p:sp>
      <p:sp>
        <p:nvSpPr>
          <p:cNvPr id="9" name="Zástupný symbol päty 5"/>
          <p:cNvSpPr>
            <a:spLocks noGrp="1"/>
          </p:cNvSpPr>
          <p:nvPr>
            <p:ph type="ftr" sz="quarter" idx="11"/>
          </p:nvPr>
        </p:nvSpPr>
        <p:spPr/>
        <p:txBody>
          <a:bodyPr/>
          <a:lstStyle>
            <a:lvl1pPr>
              <a:defRPr/>
            </a:lvl1pPr>
          </a:lstStyle>
          <a:p>
            <a:pPr>
              <a:defRPr/>
            </a:pPr>
            <a:endParaRPr lang="cs-CZ"/>
          </a:p>
        </p:txBody>
      </p:sp>
      <p:sp>
        <p:nvSpPr>
          <p:cNvPr id="10" name="Zástupný symbol čísla snímky 6"/>
          <p:cNvSpPr>
            <a:spLocks noGrp="1"/>
          </p:cNvSpPr>
          <p:nvPr>
            <p:ph type="sldNum" sz="quarter" idx="12"/>
          </p:nvPr>
        </p:nvSpPr>
        <p:spPr/>
        <p:txBody>
          <a:bodyPr/>
          <a:lstStyle>
            <a:lvl1pPr>
              <a:defRPr/>
            </a:lvl1pPr>
          </a:lstStyle>
          <a:p>
            <a:pPr>
              <a:defRPr/>
            </a:pPr>
            <a:fld id="{8178D95C-F3C4-4875-9EB5-FFA4E20C1755}" type="slidenum">
              <a:rPr lang="cs-CZ"/>
              <a:pPr>
                <a:defRPr/>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alpha val="74000"/>
              </a:schemeClr>
            </a:gs>
            <a:gs pos="50000">
              <a:schemeClr val="accent1">
                <a:tint val="44500"/>
                <a:satMod val="160000"/>
              </a:schemeClr>
            </a:gs>
            <a:gs pos="100000">
              <a:schemeClr val="accent1">
                <a:tint val="23500"/>
                <a:satMod val="160000"/>
              </a:schemeClr>
            </a:gs>
          </a:gsLst>
          <a:lin ang="10800000" scaled="0"/>
          <a:tileRect/>
        </a:gradFill>
        <a:effectLst/>
      </p:bgPr>
    </p:bg>
    <p:spTree>
      <p:nvGrpSpPr>
        <p:cNvPr id="1" name=""/>
        <p:cNvGrpSpPr/>
        <p:nvPr/>
      </p:nvGrpSpPr>
      <p:grpSpPr>
        <a:xfrm>
          <a:off x="0" y="0"/>
          <a:ext cx="0" cy="0"/>
          <a:chOff x="0" y="0"/>
          <a:chExt cx="0" cy="0"/>
        </a:xfrm>
      </p:grpSpPr>
      <p:sp>
        <p:nvSpPr>
          <p:cNvPr id="2050" name="Zástupný symbol nadpisu 21"/>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sk-SK" smtClean="0"/>
              <a:t>Kliknite sem a upravte štýl predlohy nadpisov.</a:t>
            </a:r>
            <a:endParaRPr lang="en-US" smtClean="0"/>
          </a:p>
        </p:txBody>
      </p:sp>
      <p:sp>
        <p:nvSpPr>
          <p:cNvPr id="2051" name="Zástupný symbol textu 12"/>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smtClean="0"/>
          </a:p>
        </p:txBody>
      </p:sp>
      <p:sp>
        <p:nvSpPr>
          <p:cNvPr id="14" name="Zástupný symbol dátumu 13"/>
          <p:cNvSpPr>
            <a:spLocks noGrp="1"/>
          </p:cNvSpPr>
          <p:nvPr>
            <p:ph type="dt" sz="half" idx="2"/>
          </p:nvPr>
        </p:nvSpPr>
        <p:spPr>
          <a:xfrm>
            <a:off x="6400800" y="6356350"/>
            <a:ext cx="2289175" cy="365125"/>
          </a:xfrm>
          <a:prstGeom prst="rect">
            <a:avLst/>
          </a:prstGeom>
        </p:spPr>
        <p:txBody>
          <a:bodyPr vert="horz"/>
          <a:lstStyle>
            <a:lvl1pPr algn="l" eaLnBrk="1" latinLnBrk="0" hangingPunct="1">
              <a:defRPr kumimoji="0" sz="1400">
                <a:solidFill>
                  <a:schemeClr val="tx2"/>
                </a:solidFill>
                <a:latin typeface="Times New Roman" charset="0"/>
              </a:defRPr>
            </a:lvl1pPr>
          </a:lstStyle>
          <a:p>
            <a:pPr>
              <a:defRPr/>
            </a:pPr>
            <a:endParaRPr lang="cs-CZ"/>
          </a:p>
        </p:txBody>
      </p:sp>
      <p:sp>
        <p:nvSpPr>
          <p:cNvPr id="3" name="Zástupný symbol päty 2"/>
          <p:cNvSpPr>
            <a:spLocks noGrp="1"/>
          </p:cNvSpPr>
          <p:nvPr>
            <p:ph type="ftr" sz="quarter" idx="3"/>
          </p:nvPr>
        </p:nvSpPr>
        <p:spPr>
          <a:xfrm>
            <a:off x="2898775" y="6356350"/>
            <a:ext cx="3505200" cy="365125"/>
          </a:xfrm>
          <a:prstGeom prst="rect">
            <a:avLst/>
          </a:prstGeom>
        </p:spPr>
        <p:txBody>
          <a:bodyPr vert="horz"/>
          <a:lstStyle>
            <a:lvl1pPr algn="r" eaLnBrk="1" latinLnBrk="0" hangingPunct="1">
              <a:defRPr kumimoji="0" sz="1400">
                <a:solidFill>
                  <a:schemeClr val="tx2"/>
                </a:solidFill>
                <a:latin typeface="Times New Roman" charset="0"/>
              </a:defRPr>
            </a:lvl1pPr>
          </a:lstStyle>
          <a:p>
            <a:pPr>
              <a:defRPr/>
            </a:pPr>
            <a:endParaRPr lang="cs-CZ"/>
          </a:p>
        </p:txBody>
      </p:sp>
      <p:sp>
        <p:nvSpPr>
          <p:cNvPr id="23" name="Zástupný symbol čísla snímky 22"/>
          <p:cNvSpPr>
            <a:spLocks noGrp="1"/>
          </p:cNvSpPr>
          <p:nvPr>
            <p:ph type="sldNum" sz="quarter" idx="4"/>
          </p:nvPr>
        </p:nvSpPr>
        <p:spPr>
          <a:xfrm>
            <a:off x="612775" y="6356350"/>
            <a:ext cx="1981200" cy="365125"/>
          </a:xfrm>
          <a:prstGeom prst="rect">
            <a:avLst/>
          </a:prstGeom>
        </p:spPr>
        <p:txBody>
          <a:bodyPr vert="horz"/>
          <a:lstStyle>
            <a:lvl1pPr algn="l" eaLnBrk="1" latinLnBrk="0" hangingPunct="1">
              <a:defRPr kumimoji="0" sz="1400" smtClean="0">
                <a:solidFill>
                  <a:schemeClr val="tx2"/>
                </a:solidFill>
                <a:latin typeface="Times New Roman" charset="0"/>
              </a:defRPr>
            </a:lvl1pPr>
          </a:lstStyle>
          <a:p>
            <a:pPr>
              <a:defRPr/>
            </a:pPr>
            <a:fld id="{89FF7646-C2CF-4603-844F-0A9C2B69E386}" type="slidenum">
              <a:rPr lang="cs-CZ"/>
              <a:pPr>
                <a:defRPr/>
              </a:pPr>
              <a:t>‹#›</a:t>
            </a:fld>
            <a:endParaRPr lang="cs-CZ"/>
          </a:p>
        </p:txBody>
      </p:sp>
      <p:sp>
        <p:nvSpPr>
          <p:cNvPr id="29" name="Rovná spojnica 28"/>
          <p:cNvSpPr>
            <a:spLocks noChangeShapeType="1"/>
          </p:cNvSpPr>
          <p:nvPr/>
        </p:nvSpPr>
        <p:spPr bwMode="auto">
          <a:xfrm>
            <a:off x="457200" y="1143000"/>
            <a:ext cx="8229600" cy="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lstStyle/>
          <a:p>
            <a:pPr>
              <a:defRPr/>
            </a:pPr>
            <a:endParaRPr lang="en-US">
              <a:latin typeface="Times New Roman" charset="0"/>
            </a:endParaRPr>
          </a:p>
        </p:txBody>
      </p:sp>
    </p:spTree>
  </p:cSld>
  <p:clrMap bg1="lt1" tx1="dk1" bg2="lt2" tx2="dk2" accent1="accent1" accent2="accent2" accent3="accent3" accent4="accent4" accent5="accent5" accent6="accent6" hlink="hlink" folHlink="folHlink"/>
  <p:sldLayoutIdLst>
    <p:sldLayoutId id="2147483707" r:id="rId1"/>
    <p:sldLayoutId id="2147483703" r:id="rId2"/>
    <p:sldLayoutId id="2147483708" r:id="rId3"/>
    <p:sldLayoutId id="2147483704" r:id="rId4"/>
    <p:sldLayoutId id="2147483705" r:id="rId5"/>
    <p:sldLayoutId id="2147483709" r:id="rId6"/>
    <p:sldLayoutId id="2147483710" r:id="rId7"/>
    <p:sldLayoutId id="2147483711" r:id="rId8"/>
    <p:sldLayoutId id="2147483712" r:id="rId9"/>
    <p:sldLayoutId id="2147483706" r:id="rId10"/>
    <p:sldLayoutId id="2147483713" r:id="rId11"/>
  </p:sldLayoutIdLst>
  <p:txStyles>
    <p:titleStyle>
      <a:lvl1pPr algn="l" rtl="0" fontAlgn="base">
        <a:spcBef>
          <a:spcPct val="0"/>
        </a:spcBef>
        <a:spcAft>
          <a:spcPct val="0"/>
        </a:spcAft>
        <a:defRPr sz="3200" kern="1200">
          <a:solidFill>
            <a:schemeClr val="tx2"/>
          </a:solidFill>
          <a:latin typeface="+mj-lt"/>
          <a:ea typeface="+mj-ea"/>
          <a:cs typeface="+mj-cs"/>
        </a:defRPr>
      </a:lvl1pPr>
      <a:lvl2pPr algn="l" rtl="0" fontAlgn="base">
        <a:spcBef>
          <a:spcPct val="0"/>
        </a:spcBef>
        <a:spcAft>
          <a:spcPct val="0"/>
        </a:spcAft>
        <a:defRPr sz="3200">
          <a:solidFill>
            <a:schemeClr val="tx2"/>
          </a:solidFill>
          <a:latin typeface="Bookman Old Style" pitchFamily="18" charset="0"/>
        </a:defRPr>
      </a:lvl2pPr>
      <a:lvl3pPr algn="l" rtl="0" fontAlgn="base">
        <a:spcBef>
          <a:spcPct val="0"/>
        </a:spcBef>
        <a:spcAft>
          <a:spcPct val="0"/>
        </a:spcAft>
        <a:defRPr sz="3200">
          <a:solidFill>
            <a:schemeClr val="tx2"/>
          </a:solidFill>
          <a:latin typeface="Bookman Old Style" pitchFamily="18" charset="0"/>
        </a:defRPr>
      </a:lvl3pPr>
      <a:lvl4pPr algn="l" rtl="0" fontAlgn="base">
        <a:spcBef>
          <a:spcPct val="0"/>
        </a:spcBef>
        <a:spcAft>
          <a:spcPct val="0"/>
        </a:spcAft>
        <a:defRPr sz="3200">
          <a:solidFill>
            <a:schemeClr val="tx2"/>
          </a:solidFill>
          <a:latin typeface="Bookman Old Style" pitchFamily="18" charset="0"/>
        </a:defRPr>
      </a:lvl4pPr>
      <a:lvl5pPr algn="l" rtl="0" fontAlgn="base">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fontAlgn="base">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fontAlgn="base">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fontAlgn="base">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fontAlgn="base">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fontAlgn="base">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8.png"/><Relationship Id="rId7" Type="http://schemas.openxmlformats.org/officeDocument/2006/relationships/image" Target="../media/image31.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subTitle" idx="1"/>
          </p:nvPr>
        </p:nvSpPr>
        <p:spPr>
          <a:xfrm>
            <a:off x="755576" y="5157192"/>
            <a:ext cx="6858000" cy="936104"/>
          </a:xfrm>
        </p:spPr>
        <p:txBody>
          <a:bodyPr>
            <a:normAutofit/>
          </a:bodyPr>
          <a:lstStyle/>
          <a:p>
            <a:pPr algn="l" fontAlgn="auto">
              <a:spcAft>
                <a:spcPts val="0"/>
              </a:spcAft>
              <a:buFont typeface="Wingdings 3"/>
              <a:buNone/>
              <a:defRPr/>
            </a:pPr>
            <a:r>
              <a:rPr lang="cs-CZ" dirty="0" smtClean="0">
                <a:solidFill>
                  <a:schemeClr val="tx1"/>
                </a:solidFill>
                <a:effectLst>
                  <a:outerShdw blurRad="38100" dist="38100" dir="2700000" algn="tl">
                    <a:srgbClr val="000000">
                      <a:alpha val="43137"/>
                    </a:srgbClr>
                  </a:outerShdw>
                </a:effectLst>
              </a:rPr>
              <a:t>Radiologická klinika FN Brno a LF MU</a:t>
            </a:r>
          </a:p>
          <a:p>
            <a:pPr algn="l" fontAlgn="auto">
              <a:spcAft>
                <a:spcPts val="0"/>
              </a:spcAft>
              <a:buFont typeface="Wingdings 3"/>
              <a:buNone/>
              <a:defRPr/>
            </a:pPr>
            <a:r>
              <a:rPr lang="sk-SK" sz="1600" dirty="0" err="1" smtClean="0">
                <a:solidFill>
                  <a:schemeClr val="tx1"/>
                </a:solidFill>
                <a:effectLst>
                  <a:outerShdw blurRad="50800" dist="38100" dir="2700000" algn="tl" rotWithShape="0">
                    <a:prstClr val="black">
                      <a:alpha val="40000"/>
                    </a:prstClr>
                  </a:outerShdw>
                </a:effectLst>
              </a:rPr>
              <a:t>Přednosta</a:t>
            </a:r>
            <a:r>
              <a:rPr lang="sk-SK" sz="1600" dirty="0" smtClean="0">
                <a:solidFill>
                  <a:schemeClr val="tx1"/>
                </a:solidFill>
                <a:effectLst>
                  <a:outerShdw blurRad="50800" dist="38100" dir="2700000" algn="tl" rotWithShape="0">
                    <a:prstClr val="black">
                      <a:alpha val="40000"/>
                    </a:prstClr>
                  </a:outerShdw>
                </a:effectLst>
              </a:rPr>
              <a:t>: prof. MUDr. Vlastimil </a:t>
            </a:r>
            <a:r>
              <a:rPr lang="sk-SK" sz="1600" dirty="0" err="1" smtClean="0">
                <a:solidFill>
                  <a:schemeClr val="tx1"/>
                </a:solidFill>
                <a:effectLst>
                  <a:outerShdw blurRad="50800" dist="38100" dir="2700000" algn="tl" rotWithShape="0">
                    <a:prstClr val="black">
                      <a:alpha val="40000"/>
                    </a:prstClr>
                  </a:outerShdw>
                </a:effectLst>
              </a:rPr>
              <a:t>Válek</a:t>
            </a:r>
            <a:r>
              <a:rPr lang="sk-SK" sz="1600" dirty="0" smtClean="0">
                <a:solidFill>
                  <a:schemeClr val="tx1"/>
                </a:solidFill>
                <a:effectLst>
                  <a:outerShdw blurRad="50800" dist="38100" dir="2700000" algn="tl" rotWithShape="0">
                    <a:prstClr val="black">
                      <a:alpha val="40000"/>
                    </a:prstClr>
                  </a:outerShdw>
                </a:effectLst>
              </a:rPr>
              <a:t>, CSc., MBA</a:t>
            </a:r>
          </a:p>
        </p:txBody>
      </p:sp>
      <p:sp>
        <p:nvSpPr>
          <p:cNvPr id="6" name="BlokTextu 5"/>
          <p:cNvSpPr txBox="1"/>
          <p:nvPr/>
        </p:nvSpPr>
        <p:spPr>
          <a:xfrm>
            <a:off x="683568" y="4005064"/>
            <a:ext cx="7488832" cy="523220"/>
          </a:xfrm>
          <a:prstGeom prst="rect">
            <a:avLst/>
          </a:prstGeom>
          <a:noFill/>
        </p:spPr>
        <p:txBody>
          <a:bodyPr wrap="square">
            <a:spAutoFit/>
          </a:bodyPr>
          <a:lstStyle/>
          <a:p>
            <a:pPr>
              <a:defRPr/>
            </a:pPr>
            <a:r>
              <a:rPr lang="cs-CZ" sz="2800" dirty="0" smtClean="0">
                <a:effectLst>
                  <a:outerShdw blurRad="38100" dist="38100" dir="2700000" algn="tl">
                    <a:srgbClr val="000000">
                      <a:alpha val="43137"/>
                    </a:srgbClr>
                  </a:outerShdw>
                </a:effectLst>
                <a:latin typeface="+mn-lt"/>
              </a:rPr>
              <a:t>  Andrašina Tomáš </a:t>
            </a:r>
            <a:endParaRPr lang="cs-CZ" sz="2800" dirty="0">
              <a:effectLst>
                <a:outerShdw blurRad="38100" dist="38100" dir="2700000" algn="tl">
                  <a:srgbClr val="000000">
                    <a:alpha val="43137"/>
                  </a:srgbClr>
                </a:outerShdw>
              </a:effectLst>
              <a:latin typeface="+mn-lt"/>
            </a:endParaRPr>
          </a:p>
        </p:txBody>
      </p:sp>
      <p:pic>
        <p:nvPicPr>
          <p:cNvPr id="10245" name="Picture 4" descr="znak110_mu-2"/>
          <p:cNvPicPr>
            <a:picLocks noChangeAspect="1" noChangeArrowheads="1"/>
          </p:cNvPicPr>
          <p:nvPr/>
        </p:nvPicPr>
        <p:blipFill>
          <a:blip r:embed="rId3" cstate="screen"/>
          <a:srcRect/>
          <a:stretch>
            <a:fillRect/>
          </a:stretch>
        </p:blipFill>
        <p:spPr bwMode="auto">
          <a:xfrm>
            <a:off x="8135938" y="5849938"/>
            <a:ext cx="1008062" cy="1008062"/>
          </a:xfrm>
          <a:prstGeom prst="rect">
            <a:avLst/>
          </a:prstGeom>
          <a:noFill/>
          <a:ln w="9525">
            <a:noFill/>
            <a:miter lim="800000"/>
            <a:headEnd/>
            <a:tailEnd/>
          </a:ln>
        </p:spPr>
      </p:pic>
      <p:pic>
        <p:nvPicPr>
          <p:cNvPr id="10246" name="Obrázok 11" descr="logo.png"/>
          <p:cNvPicPr>
            <a:picLocks noChangeAspect="1"/>
          </p:cNvPicPr>
          <p:nvPr/>
        </p:nvPicPr>
        <p:blipFill>
          <a:blip r:embed="rId4" cstate="screen"/>
          <a:srcRect/>
          <a:stretch>
            <a:fillRect/>
          </a:stretch>
        </p:blipFill>
        <p:spPr bwMode="auto">
          <a:xfrm>
            <a:off x="6948264" y="5791200"/>
            <a:ext cx="1079500" cy="1066800"/>
          </a:xfrm>
          <a:prstGeom prst="rect">
            <a:avLst/>
          </a:prstGeom>
          <a:noFill/>
          <a:ln w="9525">
            <a:noFill/>
            <a:miter lim="800000"/>
            <a:headEnd/>
            <a:tailEnd/>
          </a:ln>
        </p:spPr>
      </p:pic>
      <p:pic>
        <p:nvPicPr>
          <p:cNvPr id="9" name="Picture 1"/>
          <p:cNvPicPr>
            <a:picLocks noChangeAspect="1" noChangeArrowheads="1"/>
          </p:cNvPicPr>
          <p:nvPr/>
        </p:nvPicPr>
        <p:blipFill>
          <a:blip r:embed="rId5" cstate="screen"/>
          <a:srcRect/>
          <a:stretch>
            <a:fillRect/>
          </a:stretch>
        </p:blipFill>
        <p:spPr bwMode="auto">
          <a:xfrm>
            <a:off x="7481124" y="188640"/>
            <a:ext cx="1411356" cy="1440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BlokTextu 9"/>
          <p:cNvSpPr txBox="1"/>
          <p:nvPr/>
        </p:nvSpPr>
        <p:spPr>
          <a:xfrm>
            <a:off x="251520" y="980728"/>
            <a:ext cx="8712968" cy="2554545"/>
          </a:xfrm>
          <a:prstGeom prst="rect">
            <a:avLst/>
          </a:prstGeom>
          <a:noFill/>
          <a:effectLst>
            <a:outerShdw blurRad="50800" dist="38100" dir="2700000" algn="tl" rotWithShape="0">
              <a:prstClr val="black">
                <a:alpha val="40000"/>
              </a:prstClr>
            </a:outerShdw>
          </a:effectLst>
        </p:spPr>
        <p:txBody>
          <a:bodyPr wrap="square" rtlCol="0">
            <a:spAutoFit/>
          </a:bodyPr>
          <a:lstStyle/>
          <a:p>
            <a:r>
              <a:rPr lang="cs-CZ" sz="4000" b="1" dirty="0" smtClean="0">
                <a:solidFill>
                  <a:srgbClr val="FF0000"/>
                </a:solidFill>
                <a:latin typeface="+mn-lt"/>
              </a:rPr>
              <a:t>EASL a </a:t>
            </a:r>
            <a:r>
              <a:rPr lang="cs-CZ" sz="4000" b="1" dirty="0" err="1" smtClean="0">
                <a:solidFill>
                  <a:srgbClr val="FF0000"/>
                </a:solidFill>
                <a:latin typeface="+mn-lt"/>
              </a:rPr>
              <a:t>mRECIST</a:t>
            </a:r>
            <a:r>
              <a:rPr lang="cs-CZ" sz="4000" b="1" dirty="0" smtClean="0">
                <a:solidFill>
                  <a:srgbClr val="FF0000"/>
                </a:solidFill>
                <a:latin typeface="+mn-lt"/>
              </a:rPr>
              <a:t>, </a:t>
            </a:r>
          </a:p>
          <a:p>
            <a:r>
              <a:rPr lang="cs-CZ" sz="4000" b="1" dirty="0" smtClean="0">
                <a:solidFill>
                  <a:srgbClr val="FF0000"/>
                </a:solidFill>
                <a:latin typeface="+mn-lt"/>
              </a:rPr>
              <a:t>odpověď HCC po systémové terapii, chemoembolizaci a ablačních metodách</a:t>
            </a:r>
            <a:endParaRPr lang="cs-CZ" sz="4000" b="1" dirty="0">
              <a:solidFill>
                <a:srgbClr val="FF0000"/>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152400"/>
            <a:ext cx="8640960" cy="990600"/>
          </a:xfrm>
        </p:spPr>
        <p:txBody>
          <a:bodyPr/>
          <a:lstStyle/>
          <a:p>
            <a:r>
              <a:rPr lang="cs-CZ" dirty="0" smtClean="0"/>
              <a:t>WHO → EASL               RECIST → </a:t>
            </a:r>
            <a:r>
              <a:rPr lang="cs-CZ" dirty="0" err="1" smtClean="0"/>
              <a:t>mRECIST</a:t>
            </a:r>
            <a:endParaRPr lang="en-GB" dirty="0"/>
          </a:p>
        </p:txBody>
      </p:sp>
      <p:sp>
        <p:nvSpPr>
          <p:cNvPr id="3" name="Zástupný symbol obsahu 2"/>
          <p:cNvSpPr>
            <a:spLocks noGrp="1"/>
          </p:cNvSpPr>
          <p:nvPr>
            <p:ph sz="quarter" idx="1"/>
          </p:nvPr>
        </p:nvSpPr>
        <p:spPr>
          <a:xfrm>
            <a:off x="0" y="4389120"/>
            <a:ext cx="5050904" cy="4937760"/>
          </a:xfrm>
        </p:spPr>
        <p:txBody>
          <a:bodyPr/>
          <a:lstStyle/>
          <a:p>
            <a:r>
              <a:rPr lang="cs-CZ" sz="2400" dirty="0" smtClean="0"/>
              <a:t>CR: </a:t>
            </a:r>
            <a:r>
              <a:rPr lang="cs-CZ" sz="2000" dirty="0" smtClean="0"/>
              <a:t>úplné zmizení léze ( + sycení léze)</a:t>
            </a:r>
          </a:p>
          <a:p>
            <a:r>
              <a:rPr lang="cs-CZ" sz="2400" dirty="0" smtClean="0"/>
              <a:t>PR: </a:t>
            </a:r>
            <a:r>
              <a:rPr lang="cs-CZ" sz="2000" dirty="0" smtClean="0"/>
              <a:t>50% zmenšení</a:t>
            </a:r>
          </a:p>
          <a:p>
            <a:r>
              <a:rPr lang="cs-CZ" sz="2400" dirty="0" smtClean="0"/>
              <a:t>SD: </a:t>
            </a:r>
            <a:r>
              <a:rPr lang="cs-CZ" sz="2000" dirty="0" smtClean="0"/>
              <a:t>ne PR nebo PD</a:t>
            </a:r>
            <a:endParaRPr lang="cs-CZ" sz="2000" dirty="0" smtClean="0"/>
          </a:p>
          <a:p>
            <a:r>
              <a:rPr lang="cs-CZ" sz="2400" dirty="0" smtClean="0"/>
              <a:t>PD: </a:t>
            </a:r>
            <a:r>
              <a:rPr lang="cs-CZ" sz="2000" dirty="0" smtClean="0"/>
              <a:t>25% zvětšení nebo nová léze</a:t>
            </a:r>
            <a:endParaRPr lang="en-GB" sz="2000" dirty="0"/>
          </a:p>
        </p:txBody>
      </p:sp>
      <p:sp>
        <p:nvSpPr>
          <p:cNvPr id="6" name="Zástupný symbol obsahu 2"/>
          <p:cNvSpPr txBox="1">
            <a:spLocks/>
          </p:cNvSpPr>
          <p:nvPr/>
        </p:nvSpPr>
        <p:spPr bwMode="auto">
          <a:xfrm>
            <a:off x="4860032" y="4389120"/>
            <a:ext cx="5050904" cy="4937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1" fontAlgn="base" latinLnBrk="0" hangingPunct="1">
              <a:lnSpc>
                <a:spcPct val="100000"/>
              </a:lnSpc>
              <a:spcBef>
                <a:spcPts val="600"/>
              </a:spcBef>
              <a:spcAft>
                <a:spcPct val="0"/>
              </a:spcAft>
              <a:buClr>
                <a:schemeClr val="accent1"/>
              </a:buClr>
              <a:buSzPct val="76000"/>
              <a:buFont typeface="Wingdings 3" pitchFamily="18" charset="2"/>
              <a:buChar char=""/>
              <a:tabLst/>
              <a:defRPr/>
            </a:pPr>
            <a:r>
              <a:rPr kumimoji="0" lang="cs-CZ"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CR: </a:t>
            </a:r>
            <a:r>
              <a:rPr kumimoji="0" lang="cs-CZ"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úplné zmizení léze (+ sycení)</a:t>
            </a:r>
          </a:p>
          <a:p>
            <a:pPr marL="273050" marR="0" lvl="0" indent="-273050" algn="l" defTabSz="914400" rtl="0" eaLnBrk="1" fontAlgn="base" latinLnBrk="0" hangingPunct="1">
              <a:lnSpc>
                <a:spcPct val="100000"/>
              </a:lnSpc>
              <a:spcBef>
                <a:spcPts val="600"/>
              </a:spcBef>
              <a:spcAft>
                <a:spcPct val="0"/>
              </a:spcAft>
              <a:buClr>
                <a:schemeClr val="accent1"/>
              </a:buClr>
              <a:buSzPct val="76000"/>
              <a:buFont typeface="Wingdings 3" pitchFamily="18" charset="2"/>
              <a:buChar char=""/>
              <a:tabLst/>
              <a:defRPr/>
            </a:pPr>
            <a:r>
              <a:rPr kumimoji="0" lang="cs-CZ"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PR: </a:t>
            </a:r>
            <a:r>
              <a:rPr kumimoji="0" lang="cs-CZ"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30% zmenšení</a:t>
            </a:r>
          </a:p>
          <a:p>
            <a:pPr marL="273050" marR="0" lvl="0" indent="-273050" algn="l" defTabSz="914400" rtl="0" eaLnBrk="1" fontAlgn="base" latinLnBrk="0" hangingPunct="1">
              <a:lnSpc>
                <a:spcPct val="100000"/>
              </a:lnSpc>
              <a:spcBef>
                <a:spcPts val="600"/>
              </a:spcBef>
              <a:spcAft>
                <a:spcPct val="0"/>
              </a:spcAft>
              <a:buClr>
                <a:schemeClr val="accent1"/>
              </a:buClr>
              <a:buSzPct val="76000"/>
              <a:buFont typeface="Wingdings 3" pitchFamily="18" charset="2"/>
              <a:buChar char=""/>
              <a:tabLst/>
              <a:defRPr/>
            </a:pPr>
            <a:r>
              <a:rPr kumimoji="0" lang="cs-CZ"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SD: </a:t>
            </a:r>
            <a:r>
              <a:rPr lang="cs-CZ" sz="2000" dirty="0" smtClean="0">
                <a:effectLst>
                  <a:outerShdw blurRad="38100" dist="38100" dir="2700000" algn="tl">
                    <a:srgbClr val="000000">
                      <a:alpha val="43137"/>
                    </a:srgbClr>
                  </a:outerShdw>
                </a:effectLst>
                <a:latin typeface="+mn-lt"/>
              </a:rPr>
              <a:t>ne PR nebo PD</a:t>
            </a:r>
            <a:endParaRPr kumimoji="0" lang="cs-CZ"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a:p>
            <a:pPr marL="273050" marR="0" lvl="0" indent="-273050" algn="l" defTabSz="914400" rtl="0" eaLnBrk="1" fontAlgn="base" latinLnBrk="0" hangingPunct="1">
              <a:lnSpc>
                <a:spcPct val="100000"/>
              </a:lnSpc>
              <a:spcBef>
                <a:spcPts val="600"/>
              </a:spcBef>
              <a:spcAft>
                <a:spcPct val="0"/>
              </a:spcAft>
              <a:buClr>
                <a:schemeClr val="accent1"/>
              </a:buClr>
              <a:buSzPct val="76000"/>
              <a:buFont typeface="Wingdings 3" pitchFamily="18" charset="2"/>
              <a:buChar char=""/>
              <a:tabLst/>
              <a:defRPr/>
            </a:pPr>
            <a:r>
              <a:rPr kumimoji="0" lang="cs-CZ"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PD: </a:t>
            </a:r>
            <a:r>
              <a:rPr kumimoji="0" lang="cs-CZ"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20% zvětšení nebo nová léze</a:t>
            </a:r>
            <a:endParaRPr kumimoji="0" lang="en-GB" sz="2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
        <p:nvSpPr>
          <p:cNvPr id="7" name="Ovál 6"/>
          <p:cNvSpPr/>
          <p:nvPr/>
        </p:nvSpPr>
        <p:spPr>
          <a:xfrm>
            <a:off x="1043608" y="1484784"/>
            <a:ext cx="1944216" cy="86409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ál 11"/>
          <p:cNvSpPr/>
          <p:nvPr/>
        </p:nvSpPr>
        <p:spPr>
          <a:xfrm>
            <a:off x="6156176" y="1484784"/>
            <a:ext cx="1944216" cy="86409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14" name="Rovná spojovacia šípka 13"/>
          <p:cNvCxnSpPr>
            <a:stCxn id="7" idx="2"/>
            <a:endCxn id="7" idx="6"/>
          </p:cNvCxnSpPr>
          <p:nvPr/>
        </p:nvCxnSpPr>
        <p:spPr>
          <a:xfrm>
            <a:off x="1043608" y="1916832"/>
            <a:ext cx="1944216" cy="0"/>
          </a:xfrm>
          <a:prstGeom prst="straightConnector1">
            <a:avLst/>
          </a:prstGeom>
          <a:ln w="19050">
            <a:solidFill>
              <a:schemeClr val="tx1"/>
            </a:solidFill>
            <a:headEnd type="arrow"/>
            <a:tailEnd type="arrow"/>
          </a:ln>
        </p:spPr>
        <p:style>
          <a:lnRef idx="1">
            <a:schemeClr val="dk1"/>
          </a:lnRef>
          <a:fillRef idx="0">
            <a:schemeClr val="dk1"/>
          </a:fillRef>
          <a:effectRef idx="0">
            <a:schemeClr val="dk1"/>
          </a:effectRef>
          <a:fontRef idx="minor">
            <a:schemeClr val="tx1"/>
          </a:fontRef>
        </p:style>
      </p:cxnSp>
      <p:cxnSp>
        <p:nvCxnSpPr>
          <p:cNvPr id="17" name="Rovná spojovacia šípka 16"/>
          <p:cNvCxnSpPr>
            <a:stCxn id="7" idx="0"/>
            <a:endCxn id="7" idx="4"/>
          </p:cNvCxnSpPr>
          <p:nvPr/>
        </p:nvCxnSpPr>
        <p:spPr>
          <a:xfrm>
            <a:off x="2015716" y="1484784"/>
            <a:ext cx="0" cy="864096"/>
          </a:xfrm>
          <a:prstGeom prst="straightConnector1">
            <a:avLst/>
          </a:prstGeom>
          <a:ln w="19050">
            <a:headEnd type="arrow"/>
            <a:tailEnd type="arrow"/>
          </a:ln>
        </p:spPr>
        <p:style>
          <a:lnRef idx="1">
            <a:schemeClr val="dk1"/>
          </a:lnRef>
          <a:fillRef idx="0">
            <a:schemeClr val="dk1"/>
          </a:fillRef>
          <a:effectRef idx="0">
            <a:schemeClr val="dk1"/>
          </a:effectRef>
          <a:fontRef idx="minor">
            <a:schemeClr val="tx1"/>
          </a:fontRef>
        </p:style>
      </p:cxnSp>
      <p:cxnSp>
        <p:nvCxnSpPr>
          <p:cNvPr id="22" name="Rovná spojovacia šípka 21"/>
          <p:cNvCxnSpPr/>
          <p:nvPr/>
        </p:nvCxnSpPr>
        <p:spPr>
          <a:xfrm>
            <a:off x="6156176" y="1916832"/>
            <a:ext cx="1944216" cy="0"/>
          </a:xfrm>
          <a:prstGeom prst="straightConnector1">
            <a:avLst/>
          </a:prstGeom>
          <a:ln w="19050">
            <a:solidFill>
              <a:schemeClr val="tx1"/>
            </a:solidFill>
            <a:headEnd type="arrow"/>
            <a:tailEnd type="arrow"/>
          </a:ln>
        </p:spPr>
        <p:style>
          <a:lnRef idx="1">
            <a:schemeClr val="dk1"/>
          </a:lnRef>
          <a:fillRef idx="0">
            <a:schemeClr val="dk1"/>
          </a:fillRef>
          <a:effectRef idx="0">
            <a:schemeClr val="dk1"/>
          </a:effectRef>
          <a:fontRef idx="minor">
            <a:schemeClr val="tx1"/>
          </a:fontRef>
        </p:style>
      </p:cxnSp>
      <p:grpSp>
        <p:nvGrpSpPr>
          <p:cNvPr id="48" name="Skupina 47"/>
          <p:cNvGrpSpPr/>
          <p:nvPr/>
        </p:nvGrpSpPr>
        <p:grpSpPr>
          <a:xfrm>
            <a:off x="179512" y="2492896"/>
            <a:ext cx="4032448" cy="1440160"/>
            <a:chOff x="179512" y="2492896"/>
            <a:chExt cx="4032448" cy="1440160"/>
          </a:xfrm>
        </p:grpSpPr>
        <p:grpSp>
          <p:nvGrpSpPr>
            <p:cNvPr id="45" name="Skupina 44"/>
            <p:cNvGrpSpPr/>
            <p:nvPr/>
          </p:nvGrpSpPr>
          <p:grpSpPr>
            <a:xfrm>
              <a:off x="179512" y="3068960"/>
              <a:ext cx="4032448" cy="864096"/>
              <a:chOff x="179512" y="3068960"/>
              <a:chExt cx="4032448" cy="864096"/>
            </a:xfrm>
          </p:grpSpPr>
          <p:sp>
            <p:nvSpPr>
              <p:cNvPr id="9" name="Ovál 8"/>
              <p:cNvSpPr/>
              <p:nvPr/>
            </p:nvSpPr>
            <p:spPr>
              <a:xfrm>
                <a:off x="2267744" y="3068960"/>
                <a:ext cx="1944216" cy="86409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 name="Ovál 7"/>
              <p:cNvSpPr/>
              <p:nvPr/>
            </p:nvSpPr>
            <p:spPr>
              <a:xfrm>
                <a:off x="179512" y="3068960"/>
                <a:ext cx="1944216" cy="86409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0" name="Ovál 29"/>
              <p:cNvSpPr/>
              <p:nvPr/>
            </p:nvSpPr>
            <p:spPr>
              <a:xfrm>
                <a:off x="2771800" y="3068960"/>
                <a:ext cx="1440160"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ál 25"/>
              <p:cNvSpPr/>
              <p:nvPr/>
            </p:nvSpPr>
            <p:spPr>
              <a:xfrm>
                <a:off x="683568" y="3068960"/>
                <a:ext cx="1440160"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Rovná spojovacia šípka 17"/>
              <p:cNvCxnSpPr/>
              <p:nvPr/>
            </p:nvCxnSpPr>
            <p:spPr>
              <a:xfrm>
                <a:off x="179512" y="3501008"/>
                <a:ext cx="1944216" cy="0"/>
              </a:xfrm>
              <a:prstGeom prst="straightConnector1">
                <a:avLst/>
              </a:prstGeom>
              <a:ln w="19050">
                <a:solidFill>
                  <a:schemeClr val="tx1"/>
                </a:solidFill>
                <a:headEnd type="arrow"/>
                <a:tailEnd type="arrow"/>
              </a:ln>
            </p:spPr>
            <p:style>
              <a:lnRef idx="1">
                <a:schemeClr val="dk1"/>
              </a:lnRef>
              <a:fillRef idx="0">
                <a:schemeClr val="dk1"/>
              </a:fillRef>
              <a:effectRef idx="0">
                <a:schemeClr val="dk1"/>
              </a:effectRef>
              <a:fontRef idx="minor">
                <a:schemeClr val="tx1"/>
              </a:fontRef>
            </p:style>
          </p:cxnSp>
          <p:cxnSp>
            <p:nvCxnSpPr>
              <p:cNvPr id="19" name="Rovná spojovacia šípka 18"/>
              <p:cNvCxnSpPr/>
              <p:nvPr/>
            </p:nvCxnSpPr>
            <p:spPr>
              <a:xfrm>
                <a:off x="1187624" y="3068960"/>
                <a:ext cx="0" cy="864096"/>
              </a:xfrm>
              <a:prstGeom prst="straightConnector1">
                <a:avLst/>
              </a:prstGeom>
              <a:ln w="19050">
                <a:headEnd type="arrow"/>
                <a:tailEnd type="arrow"/>
              </a:ln>
            </p:spPr>
            <p:style>
              <a:lnRef idx="1">
                <a:schemeClr val="dk1"/>
              </a:lnRef>
              <a:fillRef idx="0">
                <a:schemeClr val="dk1"/>
              </a:fillRef>
              <a:effectRef idx="0">
                <a:schemeClr val="dk1"/>
              </a:effectRef>
              <a:fontRef idx="minor">
                <a:schemeClr val="tx1"/>
              </a:fontRef>
            </p:style>
          </p:cxnSp>
          <p:cxnSp>
            <p:nvCxnSpPr>
              <p:cNvPr id="21" name="Rovná spojovacia šípka 20"/>
              <p:cNvCxnSpPr/>
              <p:nvPr/>
            </p:nvCxnSpPr>
            <p:spPr>
              <a:xfrm flipH="1">
                <a:off x="2339752" y="3068960"/>
                <a:ext cx="936104" cy="648072"/>
              </a:xfrm>
              <a:prstGeom prst="straightConnector1">
                <a:avLst/>
              </a:prstGeom>
              <a:ln w="19050">
                <a:headEnd type="arrow"/>
                <a:tailEnd type="arrow"/>
              </a:ln>
            </p:spPr>
            <p:style>
              <a:lnRef idx="1">
                <a:schemeClr val="dk1"/>
              </a:lnRef>
              <a:fillRef idx="0">
                <a:schemeClr val="dk1"/>
              </a:fillRef>
              <a:effectRef idx="0">
                <a:schemeClr val="dk1"/>
              </a:effectRef>
              <a:fontRef idx="minor">
                <a:schemeClr val="tx1"/>
              </a:fontRef>
            </p:style>
          </p:cxnSp>
          <p:cxnSp>
            <p:nvCxnSpPr>
              <p:cNvPr id="20" name="Rovná spojovacia šípka 19"/>
              <p:cNvCxnSpPr/>
              <p:nvPr/>
            </p:nvCxnSpPr>
            <p:spPr>
              <a:xfrm>
                <a:off x="2411760" y="3284984"/>
                <a:ext cx="504056" cy="648072"/>
              </a:xfrm>
              <a:prstGeom prst="straightConnector1">
                <a:avLst/>
              </a:prstGeom>
              <a:ln w="19050">
                <a:solidFill>
                  <a:schemeClr val="tx1"/>
                </a:solidFill>
                <a:headEnd type="arrow"/>
                <a:tailEnd type="arrow"/>
              </a:ln>
            </p:spPr>
            <p:style>
              <a:lnRef idx="1">
                <a:schemeClr val="dk1"/>
              </a:lnRef>
              <a:fillRef idx="0">
                <a:schemeClr val="dk1"/>
              </a:fillRef>
              <a:effectRef idx="0">
                <a:schemeClr val="dk1"/>
              </a:effectRef>
              <a:fontRef idx="minor">
                <a:schemeClr val="tx1"/>
              </a:fontRef>
            </p:style>
          </p:cxnSp>
        </p:grpSp>
        <p:sp>
          <p:nvSpPr>
            <p:cNvPr id="44" name="BlokTextu 43"/>
            <p:cNvSpPr txBox="1"/>
            <p:nvPr/>
          </p:nvSpPr>
          <p:spPr>
            <a:xfrm>
              <a:off x="251520" y="2492896"/>
              <a:ext cx="3475631" cy="461665"/>
            </a:xfrm>
            <a:prstGeom prst="rect">
              <a:avLst/>
            </a:prstGeom>
            <a:noFill/>
          </p:spPr>
          <p:txBody>
            <a:bodyPr wrap="none" rtlCol="0">
              <a:spAutoFit/>
            </a:bodyPr>
            <a:lstStyle/>
            <a:p>
              <a:r>
                <a:rPr lang="cs-CZ" dirty="0" smtClean="0">
                  <a:latin typeface="+mn-lt"/>
                </a:rPr>
                <a:t>    WHO      </a:t>
              </a:r>
              <a:r>
                <a:rPr lang="cs-CZ" dirty="0" err="1" smtClean="0">
                  <a:latin typeface="+mn-lt"/>
                </a:rPr>
                <a:t>vs</a:t>
              </a:r>
              <a:r>
                <a:rPr lang="cs-CZ" dirty="0" smtClean="0">
                  <a:latin typeface="+mn-lt"/>
                </a:rPr>
                <a:t>       EASL</a:t>
              </a:r>
              <a:endParaRPr lang="en-GB" dirty="0">
                <a:latin typeface="+mn-lt"/>
              </a:endParaRPr>
            </a:p>
          </p:txBody>
        </p:sp>
      </p:grpSp>
      <p:grpSp>
        <p:nvGrpSpPr>
          <p:cNvPr id="49" name="Skupina 48"/>
          <p:cNvGrpSpPr/>
          <p:nvPr/>
        </p:nvGrpSpPr>
        <p:grpSpPr>
          <a:xfrm>
            <a:off x="4139952" y="2492896"/>
            <a:ext cx="4896544" cy="1440160"/>
            <a:chOff x="4139952" y="2492896"/>
            <a:chExt cx="4896544" cy="1440160"/>
          </a:xfrm>
        </p:grpSpPr>
        <p:grpSp>
          <p:nvGrpSpPr>
            <p:cNvPr id="46" name="Skupina 45"/>
            <p:cNvGrpSpPr/>
            <p:nvPr/>
          </p:nvGrpSpPr>
          <p:grpSpPr>
            <a:xfrm>
              <a:off x="4932040" y="3068960"/>
              <a:ext cx="4032448" cy="864096"/>
              <a:chOff x="4932040" y="3068960"/>
              <a:chExt cx="4032448" cy="864096"/>
            </a:xfrm>
          </p:grpSpPr>
          <p:sp>
            <p:nvSpPr>
              <p:cNvPr id="10" name="Ovál 9"/>
              <p:cNvSpPr/>
              <p:nvPr/>
            </p:nvSpPr>
            <p:spPr>
              <a:xfrm>
                <a:off x="7020272" y="3068960"/>
                <a:ext cx="1944216" cy="86409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1" name="Ovál 10"/>
              <p:cNvSpPr/>
              <p:nvPr/>
            </p:nvSpPr>
            <p:spPr>
              <a:xfrm>
                <a:off x="4932040" y="3068960"/>
                <a:ext cx="1944216" cy="86409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8" name="Ovál 27"/>
              <p:cNvSpPr/>
              <p:nvPr/>
            </p:nvSpPr>
            <p:spPr>
              <a:xfrm>
                <a:off x="7524328" y="3068960"/>
                <a:ext cx="1440160"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ál 28"/>
              <p:cNvSpPr/>
              <p:nvPr/>
            </p:nvSpPr>
            <p:spPr>
              <a:xfrm>
                <a:off x="5436096" y="3068960"/>
                <a:ext cx="1440160"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Rovná spojovacia šípka 23"/>
              <p:cNvCxnSpPr/>
              <p:nvPr/>
            </p:nvCxnSpPr>
            <p:spPr>
              <a:xfrm>
                <a:off x="4932040" y="3501008"/>
                <a:ext cx="1944216" cy="0"/>
              </a:xfrm>
              <a:prstGeom prst="straightConnector1">
                <a:avLst/>
              </a:prstGeom>
              <a:ln w="19050">
                <a:solidFill>
                  <a:schemeClr val="tx1"/>
                </a:solidFill>
                <a:headEnd type="arrow"/>
                <a:tailEnd type="arrow"/>
              </a:ln>
            </p:spPr>
            <p:style>
              <a:lnRef idx="1">
                <a:schemeClr val="dk1"/>
              </a:lnRef>
              <a:fillRef idx="0">
                <a:schemeClr val="dk1"/>
              </a:fillRef>
              <a:effectRef idx="0">
                <a:schemeClr val="dk1"/>
              </a:effectRef>
              <a:fontRef idx="minor">
                <a:schemeClr val="tx1"/>
              </a:fontRef>
            </p:style>
          </p:cxnSp>
          <p:cxnSp>
            <p:nvCxnSpPr>
              <p:cNvPr id="25" name="Rovná spojovacia šípka 24"/>
              <p:cNvCxnSpPr/>
              <p:nvPr/>
            </p:nvCxnSpPr>
            <p:spPr>
              <a:xfrm flipH="1">
                <a:off x="7092280" y="3068960"/>
                <a:ext cx="936104" cy="576064"/>
              </a:xfrm>
              <a:prstGeom prst="straightConnector1">
                <a:avLst/>
              </a:prstGeom>
              <a:ln w="19050">
                <a:solidFill>
                  <a:schemeClr val="tx1"/>
                </a:solidFill>
                <a:headEnd type="arrow"/>
                <a:tailEnd type="arrow"/>
              </a:ln>
            </p:spPr>
            <p:style>
              <a:lnRef idx="1">
                <a:schemeClr val="dk1"/>
              </a:lnRef>
              <a:fillRef idx="0">
                <a:schemeClr val="dk1"/>
              </a:fillRef>
              <a:effectRef idx="0">
                <a:schemeClr val="dk1"/>
              </a:effectRef>
              <a:fontRef idx="minor">
                <a:schemeClr val="tx1"/>
              </a:fontRef>
            </p:style>
          </p:cxnSp>
        </p:grpSp>
        <p:sp>
          <p:nvSpPr>
            <p:cNvPr id="47" name="BlokTextu 46"/>
            <p:cNvSpPr txBox="1"/>
            <p:nvPr/>
          </p:nvSpPr>
          <p:spPr>
            <a:xfrm>
              <a:off x="4139952" y="2492896"/>
              <a:ext cx="4896544" cy="461665"/>
            </a:xfrm>
            <a:prstGeom prst="rect">
              <a:avLst/>
            </a:prstGeom>
            <a:noFill/>
          </p:spPr>
          <p:txBody>
            <a:bodyPr wrap="square" rtlCol="0">
              <a:spAutoFit/>
            </a:bodyPr>
            <a:lstStyle/>
            <a:p>
              <a:r>
                <a:rPr lang="cs-CZ" dirty="0" smtClean="0">
                  <a:latin typeface="+mn-lt"/>
                </a:rPr>
                <a:t> 	RECIST      </a:t>
              </a:r>
              <a:r>
                <a:rPr lang="cs-CZ" dirty="0" err="1" smtClean="0">
                  <a:latin typeface="+mn-lt"/>
                </a:rPr>
                <a:t>vs</a:t>
              </a:r>
              <a:r>
                <a:rPr lang="cs-CZ" dirty="0" smtClean="0">
                  <a:latin typeface="+mn-lt"/>
                </a:rPr>
                <a:t>     </a:t>
              </a:r>
              <a:r>
                <a:rPr lang="cs-CZ" dirty="0" err="1" smtClean="0">
                  <a:latin typeface="+mn-lt"/>
                </a:rPr>
                <a:t>mRECIST</a:t>
              </a:r>
              <a:endParaRPr lang="en-GB" dirty="0">
                <a:latin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linds(horizontal)">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blinds(horizontal)">
                                      <p:cBhvr>
                                        <p:cTn id="32" dur="500"/>
                                        <p:tgtEl>
                                          <p:spTgt spid="4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linds(horizontal)">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990600"/>
          </a:xfrm>
        </p:spPr>
        <p:txBody>
          <a:bodyPr/>
          <a:lstStyle/>
          <a:p>
            <a:r>
              <a:rPr lang="cs-CZ" sz="3000" dirty="0" smtClean="0"/>
              <a:t>RECIST </a:t>
            </a:r>
            <a:r>
              <a:rPr lang="cs-CZ" sz="3000" dirty="0" err="1" smtClean="0"/>
              <a:t>vs</a:t>
            </a:r>
            <a:r>
              <a:rPr lang="cs-CZ" sz="3000" dirty="0" smtClean="0"/>
              <a:t> </a:t>
            </a:r>
            <a:r>
              <a:rPr lang="cs-CZ" sz="3000" dirty="0" err="1" smtClean="0"/>
              <a:t>mRECIST</a:t>
            </a:r>
            <a:r>
              <a:rPr lang="cs-CZ" sz="3000" dirty="0" smtClean="0"/>
              <a:t> v terapii HCC </a:t>
            </a:r>
            <a:r>
              <a:rPr lang="cs-CZ" sz="3000" dirty="0" err="1" smtClean="0"/>
              <a:t>Sorafenibem</a:t>
            </a:r>
            <a:endParaRPr lang="en-US" sz="3000" dirty="0"/>
          </a:p>
        </p:txBody>
      </p:sp>
      <p:sp>
        <p:nvSpPr>
          <p:cNvPr id="3" name="Zástupný symbol obsahu 2"/>
          <p:cNvSpPr>
            <a:spLocks noGrp="1"/>
          </p:cNvSpPr>
          <p:nvPr>
            <p:ph sz="quarter" idx="1"/>
          </p:nvPr>
        </p:nvSpPr>
        <p:spPr/>
        <p:txBody>
          <a:bodyPr/>
          <a:lstStyle/>
          <a:p>
            <a:endParaRPr lang="en-US"/>
          </a:p>
        </p:txBody>
      </p:sp>
      <p:pic>
        <p:nvPicPr>
          <p:cNvPr id="110594" name="Picture 2"/>
          <p:cNvPicPr>
            <a:picLocks noChangeAspect="1" noChangeArrowheads="1"/>
          </p:cNvPicPr>
          <p:nvPr/>
        </p:nvPicPr>
        <p:blipFill>
          <a:blip r:embed="rId2" cstate="screen"/>
          <a:srcRect/>
          <a:stretch>
            <a:fillRect/>
          </a:stretch>
        </p:blipFill>
        <p:spPr bwMode="auto">
          <a:xfrm>
            <a:off x="179512" y="1196752"/>
            <a:ext cx="7056784" cy="3600400"/>
          </a:xfrm>
          <a:prstGeom prst="rect">
            <a:avLst/>
          </a:prstGeom>
          <a:noFill/>
          <a:ln w="9525">
            <a:noFill/>
            <a:miter lim="800000"/>
            <a:headEnd/>
            <a:tailEnd/>
          </a:ln>
        </p:spPr>
      </p:pic>
      <p:pic>
        <p:nvPicPr>
          <p:cNvPr id="110595" name="Picture 3"/>
          <p:cNvPicPr>
            <a:picLocks noChangeAspect="1" noChangeArrowheads="1"/>
          </p:cNvPicPr>
          <p:nvPr/>
        </p:nvPicPr>
        <p:blipFill>
          <a:blip r:embed="rId3" cstate="screen"/>
          <a:srcRect/>
          <a:stretch>
            <a:fillRect/>
          </a:stretch>
        </p:blipFill>
        <p:spPr bwMode="auto">
          <a:xfrm>
            <a:off x="2771800" y="2852936"/>
            <a:ext cx="6372200" cy="3517985"/>
          </a:xfrm>
          <a:prstGeom prst="rect">
            <a:avLst/>
          </a:prstGeom>
          <a:noFill/>
          <a:ln w="9525">
            <a:noFill/>
            <a:miter lim="800000"/>
            <a:headEnd/>
            <a:tailEnd/>
          </a:ln>
        </p:spPr>
      </p:pic>
      <p:sp>
        <p:nvSpPr>
          <p:cNvPr id="6" name="BlokTextu 5"/>
          <p:cNvSpPr txBox="1"/>
          <p:nvPr/>
        </p:nvSpPr>
        <p:spPr>
          <a:xfrm>
            <a:off x="0" y="6550223"/>
            <a:ext cx="4143955" cy="338554"/>
          </a:xfrm>
          <a:prstGeom prst="rect">
            <a:avLst/>
          </a:prstGeom>
          <a:noFill/>
        </p:spPr>
        <p:txBody>
          <a:bodyPr wrap="none" rtlCol="0">
            <a:spAutoFit/>
          </a:bodyPr>
          <a:lstStyle/>
          <a:p>
            <a:r>
              <a:rPr lang="cs-CZ" sz="1600" b="1" dirty="0" err="1" smtClean="0">
                <a:latin typeface="+mn-lt"/>
              </a:rPr>
              <a:t>Edeline</a:t>
            </a:r>
            <a:r>
              <a:rPr lang="cs-CZ" sz="1600" b="1" dirty="0" smtClean="0">
                <a:latin typeface="+mn-lt"/>
              </a:rPr>
              <a:t> J </a:t>
            </a:r>
            <a:r>
              <a:rPr lang="cs-CZ" sz="1600" b="1" dirty="0" err="1" smtClean="0">
                <a:latin typeface="+mn-lt"/>
              </a:rPr>
              <a:t>et</a:t>
            </a:r>
            <a:r>
              <a:rPr lang="cs-CZ" sz="1600" b="1" dirty="0" smtClean="0">
                <a:latin typeface="+mn-lt"/>
              </a:rPr>
              <a:t> </a:t>
            </a:r>
            <a:r>
              <a:rPr lang="cs-CZ" sz="1600" b="1" dirty="0" err="1" smtClean="0">
                <a:latin typeface="+mn-lt"/>
              </a:rPr>
              <a:t>al</a:t>
            </a:r>
            <a:r>
              <a:rPr lang="cs-CZ" sz="1600" b="1" dirty="0" smtClean="0">
                <a:latin typeface="+mn-lt"/>
              </a:rPr>
              <a:t>. Cancer 2012. 118:147-156</a:t>
            </a:r>
            <a:endParaRPr lang="en-US" sz="1600" b="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0595"/>
                                        </p:tgtEl>
                                        <p:attrNameLst>
                                          <p:attrName>style.visibility</p:attrName>
                                        </p:attrNameLst>
                                      </p:cBhvr>
                                      <p:to>
                                        <p:strVal val="visible"/>
                                      </p:to>
                                    </p:set>
                                    <p:animEffect transition="in" filter="blinds(horizontal)">
                                      <p:cBhvr>
                                        <p:cTn id="7" dur="500"/>
                                        <p:tgtEl>
                                          <p:spTgt spid="1105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Ablační metody (RFA, MW, IRE)</a:t>
            </a:r>
            <a:endParaRPr lang="en-GB" dirty="0"/>
          </a:p>
        </p:txBody>
      </p:sp>
      <p:sp>
        <p:nvSpPr>
          <p:cNvPr id="3" name="Zástupný symbol obsahu 2"/>
          <p:cNvSpPr>
            <a:spLocks noGrp="1"/>
          </p:cNvSpPr>
          <p:nvPr>
            <p:ph sz="quarter" idx="1"/>
          </p:nvPr>
        </p:nvSpPr>
        <p:spPr/>
        <p:txBody>
          <a:bodyPr/>
          <a:lstStyle/>
          <a:p>
            <a:endParaRPr lang="en-GB"/>
          </a:p>
        </p:txBody>
      </p:sp>
      <p:grpSp>
        <p:nvGrpSpPr>
          <p:cNvPr id="4" name="Skupina 3"/>
          <p:cNvGrpSpPr/>
          <p:nvPr/>
        </p:nvGrpSpPr>
        <p:grpSpPr>
          <a:xfrm>
            <a:off x="251520" y="4900609"/>
            <a:ext cx="5976342" cy="1957391"/>
            <a:chOff x="1873250" y="4387850"/>
            <a:chExt cx="6946900" cy="2470150"/>
          </a:xfrm>
        </p:grpSpPr>
        <p:pic>
          <p:nvPicPr>
            <p:cNvPr id="5" name="Picture 5" descr="gener"/>
            <p:cNvPicPr>
              <a:picLocks noChangeAspect="1" noChangeArrowheads="1"/>
            </p:cNvPicPr>
            <p:nvPr/>
          </p:nvPicPr>
          <p:blipFill>
            <a:blip r:embed="rId2" cstate="screen"/>
            <a:srcRect/>
            <a:stretch>
              <a:fillRect/>
            </a:stretch>
          </p:blipFill>
          <p:spPr bwMode="auto">
            <a:xfrm>
              <a:off x="1873250" y="4387850"/>
              <a:ext cx="3346450" cy="2303462"/>
            </a:xfrm>
            <a:prstGeom prst="rect">
              <a:avLst/>
            </a:prstGeom>
            <a:noFill/>
          </p:spPr>
        </p:pic>
        <p:pic>
          <p:nvPicPr>
            <p:cNvPr id="6" name="Picture 4" descr="1500x_pop"/>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1908175" y="5718175"/>
              <a:ext cx="1951038" cy="1139825"/>
            </a:xfrm>
            <a:prstGeom prst="rect">
              <a:avLst/>
            </a:prstGeom>
            <a:noFill/>
          </p:spPr>
        </p:pic>
        <p:pic>
          <p:nvPicPr>
            <p:cNvPr id="7" name="Picture 8" descr="XLienh_pop"/>
            <p:cNvPicPr>
              <a:picLocks noChangeAspect="1" noChangeArrowheads="1"/>
            </p:cNvPicPr>
            <p:nvPr/>
          </p:nvPicPr>
          <p:blipFill>
            <a:blip r:embed="rId4" cstate="screen"/>
            <a:srcRect/>
            <a:stretch>
              <a:fillRect/>
            </a:stretch>
          </p:blipFill>
          <p:spPr bwMode="auto">
            <a:xfrm>
              <a:off x="5148263" y="5324475"/>
              <a:ext cx="3671887" cy="1371600"/>
            </a:xfrm>
            <a:prstGeom prst="rect">
              <a:avLst/>
            </a:prstGeom>
            <a:noFill/>
          </p:spPr>
        </p:pic>
        <p:pic>
          <p:nvPicPr>
            <p:cNvPr id="8" name="Picture 9" descr="XL_pop"/>
            <p:cNvPicPr>
              <a:picLocks noChangeAspect="1" noChangeArrowheads="1"/>
            </p:cNvPicPr>
            <p:nvPr/>
          </p:nvPicPr>
          <p:blipFill>
            <a:blip r:embed="rId5" cstate="screen"/>
            <a:srcRect/>
            <a:stretch>
              <a:fillRect/>
            </a:stretch>
          </p:blipFill>
          <p:spPr bwMode="auto">
            <a:xfrm>
              <a:off x="4859338" y="4387850"/>
              <a:ext cx="3960812" cy="1316037"/>
            </a:xfrm>
            <a:prstGeom prst="rect">
              <a:avLst/>
            </a:prstGeom>
            <a:noFill/>
          </p:spPr>
        </p:pic>
      </p:grpSp>
      <p:pic>
        <p:nvPicPr>
          <p:cNvPr id="9" name="Picture 4" descr="061220ct"/>
          <p:cNvPicPr>
            <a:picLocks noChangeAspect="1" noChangeArrowheads="1"/>
          </p:cNvPicPr>
          <p:nvPr/>
        </p:nvPicPr>
        <p:blipFill>
          <a:blip r:embed="rId6" cstate="screen"/>
          <a:srcRect r="-4180"/>
          <a:stretch>
            <a:fillRect/>
          </a:stretch>
        </p:blipFill>
        <p:spPr bwMode="auto">
          <a:xfrm>
            <a:off x="179511" y="1268760"/>
            <a:ext cx="4800201" cy="3456384"/>
          </a:xfrm>
          <a:prstGeom prst="rect">
            <a:avLst/>
          </a:prstGeom>
          <a:noFill/>
          <a:ln w="25400">
            <a:solidFill>
              <a:schemeClr val="bg1"/>
            </a:solidFill>
            <a:miter lim="800000"/>
            <a:headEnd/>
            <a:tailEnd/>
          </a:ln>
        </p:spPr>
      </p:pic>
      <p:pic>
        <p:nvPicPr>
          <p:cNvPr id="10" name="Picture 6" descr="070618rfa3"/>
          <p:cNvPicPr>
            <a:picLocks noChangeAspect="1" noChangeArrowheads="1"/>
          </p:cNvPicPr>
          <p:nvPr/>
        </p:nvPicPr>
        <p:blipFill>
          <a:blip r:embed="rId7" cstate="screen"/>
          <a:srcRect/>
          <a:stretch>
            <a:fillRect/>
          </a:stretch>
        </p:blipFill>
        <p:spPr bwMode="auto">
          <a:xfrm>
            <a:off x="1979712" y="1268760"/>
            <a:ext cx="4309592" cy="3456384"/>
          </a:xfrm>
          <a:prstGeom prst="rect">
            <a:avLst/>
          </a:prstGeom>
          <a:noFill/>
          <a:ln w="25400">
            <a:solidFill>
              <a:schemeClr val="bg1"/>
            </a:solidFill>
            <a:miter lim="800000"/>
            <a:headEnd/>
            <a:tailEnd/>
          </a:ln>
        </p:spPr>
      </p:pic>
      <p:pic>
        <p:nvPicPr>
          <p:cNvPr id="11" name="Picture 4" descr="070618rfa7"/>
          <p:cNvPicPr>
            <a:picLocks noChangeAspect="1" noChangeArrowheads="1"/>
          </p:cNvPicPr>
          <p:nvPr/>
        </p:nvPicPr>
        <p:blipFill>
          <a:blip r:embed="rId8" cstate="screen"/>
          <a:srcRect/>
          <a:stretch>
            <a:fillRect/>
          </a:stretch>
        </p:blipFill>
        <p:spPr bwMode="auto">
          <a:xfrm>
            <a:off x="4067944" y="1268760"/>
            <a:ext cx="4520917" cy="3456384"/>
          </a:xfrm>
          <a:prstGeom prst="rect">
            <a:avLst/>
          </a:prstGeom>
          <a:noFill/>
          <a:ln w="25400">
            <a:solidFill>
              <a:schemeClr val="bg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Transarteriální</a:t>
            </a:r>
            <a:r>
              <a:rPr lang="cs-CZ" dirty="0" smtClean="0"/>
              <a:t> chemoembolizace </a:t>
            </a:r>
            <a:endParaRPr lang="en-GB" dirty="0"/>
          </a:p>
        </p:txBody>
      </p:sp>
      <p:sp>
        <p:nvSpPr>
          <p:cNvPr id="3" name="Zástupný symbol obsahu 2"/>
          <p:cNvSpPr>
            <a:spLocks noGrp="1"/>
          </p:cNvSpPr>
          <p:nvPr>
            <p:ph sz="quarter" idx="1"/>
          </p:nvPr>
        </p:nvSpPr>
        <p:spPr>
          <a:xfrm>
            <a:off x="251520" y="1219200"/>
            <a:ext cx="8712968" cy="4937760"/>
          </a:xfrm>
        </p:spPr>
        <p:txBody>
          <a:bodyPr/>
          <a:lstStyle/>
          <a:p>
            <a:pPr fontAlgn="auto">
              <a:spcAft>
                <a:spcPts val="0"/>
              </a:spcAft>
              <a:buFont typeface="Wingdings" pitchFamily="2" charset="2"/>
              <a:buChar char="§"/>
              <a:defRPr/>
            </a:pPr>
            <a:r>
              <a:rPr lang="cs-CZ" sz="2000" dirty="0" smtClean="0">
                <a:latin typeface="Arial" charset="0"/>
              </a:rPr>
              <a:t>HCC, meta neuroendokrinních tumorů, </a:t>
            </a:r>
            <a:r>
              <a:rPr lang="cs-CZ" sz="2000" dirty="0" err="1" smtClean="0">
                <a:latin typeface="Arial" charset="0"/>
              </a:rPr>
              <a:t>cholangiocarcinom</a:t>
            </a:r>
            <a:r>
              <a:rPr lang="cs-CZ" sz="2000" dirty="0" smtClean="0">
                <a:latin typeface="Arial" charset="0"/>
              </a:rPr>
              <a:t>, meta CRC …</a:t>
            </a:r>
          </a:p>
          <a:p>
            <a:pPr fontAlgn="auto">
              <a:spcAft>
                <a:spcPts val="0"/>
              </a:spcAft>
              <a:buFont typeface="Wingdings" pitchFamily="2" charset="2"/>
              <a:buChar char="§"/>
              <a:defRPr/>
            </a:pPr>
            <a:r>
              <a:rPr lang="cs-CZ" sz="2000" dirty="0" smtClean="0">
                <a:latin typeface="Arial" charset="0"/>
              </a:rPr>
              <a:t>zpomalení toku : retence a vysoká koncentrace cytostatika, hypoxie</a:t>
            </a:r>
          </a:p>
          <a:p>
            <a:pPr fontAlgn="auto">
              <a:spcAft>
                <a:spcPts val="0"/>
              </a:spcAft>
              <a:buFont typeface="Wingdings" pitchFamily="2" charset="2"/>
              <a:buChar char="§"/>
              <a:defRPr/>
            </a:pPr>
            <a:endParaRPr lang="cs-CZ" sz="2000" dirty="0" smtClean="0">
              <a:latin typeface="Arial" charset="0"/>
            </a:endParaRPr>
          </a:p>
          <a:p>
            <a:pPr fontAlgn="auto">
              <a:spcAft>
                <a:spcPts val="0"/>
              </a:spcAft>
              <a:buFont typeface="Wingdings" pitchFamily="2" charset="2"/>
              <a:buChar char="§"/>
              <a:defRPr/>
            </a:pPr>
            <a:r>
              <a:rPr lang="cs-CZ" sz="2000" dirty="0" smtClean="0">
                <a:latin typeface="Arial" charset="0"/>
              </a:rPr>
              <a:t>embolizace : lipiodol, PVA, </a:t>
            </a:r>
            <a:r>
              <a:rPr lang="cs-CZ" sz="2000" dirty="0" err="1" smtClean="0">
                <a:latin typeface="Arial" charset="0"/>
              </a:rPr>
              <a:t>spongostan</a:t>
            </a:r>
            <a:r>
              <a:rPr lang="cs-CZ" sz="2000" dirty="0" smtClean="0">
                <a:latin typeface="Arial" charset="0"/>
              </a:rPr>
              <a:t>, DEB</a:t>
            </a:r>
          </a:p>
          <a:p>
            <a:pPr fontAlgn="auto">
              <a:spcAft>
                <a:spcPts val="0"/>
              </a:spcAft>
              <a:buFont typeface="Wingdings" pitchFamily="2" charset="2"/>
              <a:buChar char="§"/>
              <a:defRPr/>
            </a:pPr>
            <a:r>
              <a:rPr lang="cs-CZ" sz="2000" dirty="0" smtClean="0">
                <a:latin typeface="Arial" charset="0"/>
              </a:rPr>
              <a:t>cytostatikum :  </a:t>
            </a:r>
            <a:r>
              <a:rPr lang="cs-CZ" sz="2000" dirty="0" err="1" smtClean="0">
                <a:latin typeface="Arial" charset="0"/>
              </a:rPr>
              <a:t>Doxorubicin</a:t>
            </a:r>
            <a:r>
              <a:rPr lang="cs-CZ" sz="2000" dirty="0" smtClean="0">
                <a:latin typeface="Arial" charset="0"/>
              </a:rPr>
              <a:t>, </a:t>
            </a:r>
            <a:r>
              <a:rPr lang="cs-CZ" sz="2000" dirty="0" err="1" smtClean="0">
                <a:latin typeface="Arial" charset="0"/>
              </a:rPr>
              <a:t>Irinotekan</a:t>
            </a:r>
            <a:r>
              <a:rPr lang="cs-CZ" sz="2000" dirty="0" smtClean="0">
                <a:latin typeface="Arial" charset="0"/>
              </a:rPr>
              <a:t>, </a:t>
            </a:r>
            <a:r>
              <a:rPr lang="cs-CZ" sz="2000" dirty="0" err="1" smtClean="0">
                <a:latin typeface="Arial" charset="0"/>
              </a:rPr>
              <a:t>Mitomycin</a:t>
            </a:r>
            <a:r>
              <a:rPr lang="cs-CZ" sz="2000" dirty="0" smtClean="0">
                <a:latin typeface="Arial" charset="0"/>
              </a:rPr>
              <a:t>, </a:t>
            </a:r>
            <a:r>
              <a:rPr lang="cs-CZ" sz="2000" dirty="0" err="1" smtClean="0">
                <a:latin typeface="Arial" charset="0"/>
              </a:rPr>
              <a:t>Alkeran</a:t>
            </a:r>
            <a:r>
              <a:rPr lang="cs-CZ" sz="2000" dirty="0" smtClean="0">
                <a:latin typeface="Arial" charset="0"/>
              </a:rPr>
              <a:t> </a:t>
            </a:r>
            <a:endParaRPr lang="cs-CZ" sz="2000" dirty="0" smtClean="0">
              <a:latin typeface="Arial" charset="0"/>
            </a:endParaRPr>
          </a:p>
          <a:p>
            <a:pPr fontAlgn="auto">
              <a:spcAft>
                <a:spcPts val="0"/>
              </a:spcAft>
              <a:buFont typeface="Wingdings" pitchFamily="2" charset="2"/>
              <a:buChar char="§"/>
              <a:defRPr/>
            </a:pPr>
            <a:endParaRPr lang="cs-CZ" dirty="0" smtClean="0">
              <a:latin typeface="Arial" charset="0"/>
            </a:endParaRPr>
          </a:p>
          <a:p>
            <a:endParaRPr lang="en-GB" dirty="0"/>
          </a:p>
        </p:txBody>
      </p:sp>
      <p:pic>
        <p:nvPicPr>
          <p:cNvPr id="4" name="Picture 10"/>
          <p:cNvPicPr>
            <a:picLocks noChangeAspect="1" noChangeArrowheads="1"/>
          </p:cNvPicPr>
          <p:nvPr/>
        </p:nvPicPr>
        <p:blipFill>
          <a:blip r:embed="rId3" cstate="screen"/>
          <a:srcRect/>
          <a:stretch>
            <a:fillRect/>
          </a:stretch>
        </p:blipFill>
        <p:spPr bwMode="auto">
          <a:xfrm>
            <a:off x="1979712" y="4221088"/>
            <a:ext cx="1692275" cy="1893887"/>
          </a:xfrm>
          <a:prstGeom prst="rect">
            <a:avLst/>
          </a:prstGeom>
          <a:noFill/>
          <a:ln w="9525">
            <a:noFill/>
            <a:miter lim="800000"/>
            <a:headEnd/>
            <a:tailEnd/>
          </a:ln>
        </p:spPr>
      </p:pic>
      <p:graphicFrame>
        <p:nvGraphicFramePr>
          <p:cNvPr id="5" name="Object 2"/>
          <p:cNvGraphicFramePr>
            <a:graphicFrameLocks noChangeAspect="1"/>
          </p:cNvGraphicFramePr>
          <p:nvPr/>
        </p:nvGraphicFramePr>
        <p:xfrm>
          <a:off x="179512" y="4221088"/>
          <a:ext cx="1724025" cy="1944688"/>
        </p:xfrm>
        <a:graphic>
          <a:graphicData uri="http://schemas.openxmlformats.org/presentationml/2006/ole">
            <p:oleObj spid="_x0000_s2050" name="Rastrový obrázek" r:id="rId4" imgW="4866667" imgH="4210638" progId="PBrush">
              <p:embed/>
            </p:oleObj>
          </a:graphicData>
        </a:graphic>
      </p:graphicFrame>
      <p:sp>
        <p:nvSpPr>
          <p:cNvPr id="6" name="Text Box 8"/>
          <p:cNvSpPr txBox="1">
            <a:spLocks noChangeArrowheads="1"/>
          </p:cNvSpPr>
          <p:nvPr/>
        </p:nvSpPr>
        <p:spPr bwMode="auto">
          <a:xfrm>
            <a:off x="0" y="6304002"/>
            <a:ext cx="7315200" cy="553998"/>
          </a:xfrm>
          <a:prstGeom prst="rect">
            <a:avLst/>
          </a:prstGeom>
          <a:noFill/>
          <a:ln w="9525">
            <a:noFill/>
            <a:miter lim="800000"/>
            <a:headEnd/>
            <a:tailEnd/>
          </a:ln>
        </p:spPr>
        <p:txBody>
          <a:bodyPr>
            <a:spAutoFit/>
          </a:bodyPr>
          <a:lstStyle/>
          <a:p>
            <a:pPr marL="342900" indent="-342900"/>
            <a:r>
              <a:rPr lang="sk-SK" sz="1000" dirty="0" err="1" smtClean="0">
                <a:solidFill>
                  <a:schemeClr val="tx1"/>
                </a:solidFill>
                <a:latin typeface="Calibri" pitchFamily="34" charset="0"/>
                <a:cs typeface="Calibri" pitchFamily="34" charset="0"/>
              </a:rPr>
              <a:t>Transarterial</a:t>
            </a:r>
            <a:r>
              <a:rPr lang="sk-SK" sz="1000" dirty="0" smtClean="0">
                <a:solidFill>
                  <a:schemeClr val="tx1"/>
                </a:solidFill>
                <a:latin typeface="Calibri" pitchFamily="34" charset="0"/>
                <a:cs typeface="Calibri" pitchFamily="34" charset="0"/>
              </a:rPr>
              <a:t> </a:t>
            </a:r>
            <a:r>
              <a:rPr lang="sk-SK" sz="1000" dirty="0" err="1">
                <a:solidFill>
                  <a:schemeClr val="tx1"/>
                </a:solidFill>
                <a:latin typeface="Calibri" pitchFamily="34" charset="0"/>
                <a:cs typeface="Calibri" pitchFamily="34" charset="0"/>
              </a:rPr>
              <a:t>chemoembolization</a:t>
            </a:r>
            <a:r>
              <a:rPr lang="sk-SK" sz="1000" dirty="0">
                <a:solidFill>
                  <a:schemeClr val="tx1"/>
                </a:solidFill>
                <a:latin typeface="Calibri" pitchFamily="34" charset="0"/>
                <a:cs typeface="Calibri" pitchFamily="34" charset="0"/>
              </a:rPr>
              <a:t> </a:t>
            </a:r>
            <a:r>
              <a:rPr lang="sk-SK" sz="1000" dirty="0" err="1">
                <a:solidFill>
                  <a:schemeClr val="tx1"/>
                </a:solidFill>
                <a:latin typeface="Calibri" pitchFamily="34" charset="0"/>
                <a:cs typeface="Calibri" pitchFamily="34" charset="0"/>
              </a:rPr>
              <a:t>of</a:t>
            </a:r>
            <a:r>
              <a:rPr lang="sk-SK" sz="1000" dirty="0">
                <a:solidFill>
                  <a:schemeClr val="tx1"/>
                </a:solidFill>
                <a:latin typeface="Calibri" pitchFamily="34" charset="0"/>
                <a:cs typeface="Calibri" pitchFamily="34" charset="0"/>
              </a:rPr>
              <a:t> </a:t>
            </a:r>
            <a:r>
              <a:rPr lang="sk-SK" sz="1000" dirty="0" err="1">
                <a:solidFill>
                  <a:schemeClr val="tx1"/>
                </a:solidFill>
                <a:latin typeface="Calibri" pitchFamily="34" charset="0"/>
                <a:cs typeface="Calibri" pitchFamily="34" charset="0"/>
              </a:rPr>
              <a:t>unresectable</a:t>
            </a:r>
            <a:r>
              <a:rPr lang="sk-SK" sz="1000" dirty="0">
                <a:solidFill>
                  <a:schemeClr val="tx1"/>
                </a:solidFill>
                <a:latin typeface="Calibri" pitchFamily="34" charset="0"/>
                <a:cs typeface="Calibri" pitchFamily="34" charset="0"/>
              </a:rPr>
              <a:t> HCC </a:t>
            </a:r>
            <a:r>
              <a:rPr lang="sk-SK" sz="1000" dirty="0" err="1">
                <a:solidFill>
                  <a:schemeClr val="tx1"/>
                </a:solidFill>
                <a:latin typeface="Calibri" pitchFamily="34" charset="0"/>
                <a:cs typeface="Calibri" pitchFamily="34" charset="0"/>
              </a:rPr>
              <a:t>with</a:t>
            </a:r>
            <a:endParaRPr lang="sk-SK" sz="1000" dirty="0">
              <a:solidFill>
                <a:schemeClr val="tx1"/>
              </a:solidFill>
              <a:latin typeface="Calibri" pitchFamily="34" charset="0"/>
              <a:cs typeface="Calibri" pitchFamily="34" charset="0"/>
            </a:endParaRPr>
          </a:p>
          <a:p>
            <a:pPr marL="342900" indent="-342900"/>
            <a:r>
              <a:rPr lang="sk-SK" sz="1000" dirty="0" err="1">
                <a:solidFill>
                  <a:schemeClr val="tx1"/>
                </a:solidFill>
                <a:latin typeface="Calibri" pitchFamily="34" charset="0"/>
                <a:cs typeface="Calibri" pitchFamily="34" charset="0"/>
              </a:rPr>
              <a:t>drug</a:t>
            </a:r>
            <a:r>
              <a:rPr lang="sk-SK" sz="1000" dirty="0">
                <a:solidFill>
                  <a:schemeClr val="tx1"/>
                </a:solidFill>
                <a:latin typeface="Calibri" pitchFamily="34" charset="0"/>
                <a:cs typeface="Calibri" pitchFamily="34" charset="0"/>
              </a:rPr>
              <a:t> </a:t>
            </a:r>
            <a:r>
              <a:rPr lang="sk-SK" sz="1000" dirty="0" err="1">
                <a:solidFill>
                  <a:schemeClr val="tx1"/>
                </a:solidFill>
                <a:latin typeface="Calibri" pitchFamily="34" charset="0"/>
                <a:cs typeface="Calibri" pitchFamily="34" charset="0"/>
              </a:rPr>
              <a:t>eluting</a:t>
            </a:r>
            <a:r>
              <a:rPr lang="sk-SK" sz="1000" dirty="0">
                <a:solidFill>
                  <a:schemeClr val="tx1"/>
                </a:solidFill>
                <a:latin typeface="Calibri" pitchFamily="34" charset="0"/>
                <a:cs typeface="Calibri" pitchFamily="34" charset="0"/>
              </a:rPr>
              <a:t> </a:t>
            </a:r>
            <a:r>
              <a:rPr lang="sk-SK" sz="1000" dirty="0" err="1">
                <a:solidFill>
                  <a:schemeClr val="tx1"/>
                </a:solidFill>
                <a:latin typeface="Calibri" pitchFamily="34" charset="0"/>
                <a:cs typeface="Calibri" pitchFamily="34" charset="0"/>
              </a:rPr>
              <a:t>beads</a:t>
            </a:r>
            <a:r>
              <a:rPr lang="sk-SK" sz="1000" dirty="0">
                <a:solidFill>
                  <a:schemeClr val="tx1"/>
                </a:solidFill>
                <a:latin typeface="Calibri" pitchFamily="34" charset="0"/>
                <a:cs typeface="Calibri" pitchFamily="34" charset="0"/>
              </a:rPr>
              <a:t>: </a:t>
            </a:r>
            <a:r>
              <a:rPr lang="sk-SK" sz="1000" dirty="0" err="1">
                <a:solidFill>
                  <a:schemeClr val="tx1"/>
                </a:solidFill>
                <a:latin typeface="Calibri" pitchFamily="34" charset="0"/>
                <a:cs typeface="Calibri" pitchFamily="34" charset="0"/>
              </a:rPr>
              <a:t>results</a:t>
            </a:r>
            <a:r>
              <a:rPr lang="sk-SK" sz="1000" dirty="0">
                <a:solidFill>
                  <a:schemeClr val="tx1"/>
                </a:solidFill>
                <a:latin typeface="Calibri" pitchFamily="34" charset="0"/>
                <a:cs typeface="Calibri" pitchFamily="34" charset="0"/>
              </a:rPr>
              <a:t> </a:t>
            </a:r>
            <a:r>
              <a:rPr lang="sk-SK" sz="1000" dirty="0" err="1">
                <a:solidFill>
                  <a:schemeClr val="tx1"/>
                </a:solidFill>
                <a:latin typeface="Calibri" pitchFamily="34" charset="0"/>
                <a:cs typeface="Calibri" pitchFamily="34" charset="0"/>
              </a:rPr>
              <a:t>of</a:t>
            </a:r>
            <a:r>
              <a:rPr lang="sk-SK" sz="1000" dirty="0">
                <a:solidFill>
                  <a:schemeClr val="tx1"/>
                </a:solidFill>
                <a:latin typeface="Calibri" pitchFamily="34" charset="0"/>
                <a:cs typeface="Calibri" pitchFamily="34" charset="0"/>
              </a:rPr>
              <a:t> </a:t>
            </a:r>
            <a:r>
              <a:rPr lang="sk-SK" sz="1000" dirty="0" err="1">
                <a:solidFill>
                  <a:schemeClr val="tx1"/>
                </a:solidFill>
                <a:latin typeface="Calibri" pitchFamily="34" charset="0"/>
                <a:cs typeface="Calibri" pitchFamily="34" charset="0"/>
              </a:rPr>
              <a:t>an</a:t>
            </a:r>
            <a:r>
              <a:rPr lang="sk-SK" sz="1000" dirty="0">
                <a:solidFill>
                  <a:schemeClr val="tx1"/>
                </a:solidFill>
                <a:latin typeface="Calibri" pitchFamily="34" charset="0"/>
                <a:cs typeface="Calibri" pitchFamily="34" charset="0"/>
              </a:rPr>
              <a:t> </a:t>
            </a:r>
            <a:r>
              <a:rPr lang="sk-SK" sz="1000" dirty="0" err="1">
                <a:solidFill>
                  <a:schemeClr val="tx1"/>
                </a:solidFill>
                <a:latin typeface="Calibri" pitchFamily="34" charset="0"/>
                <a:cs typeface="Calibri" pitchFamily="34" charset="0"/>
              </a:rPr>
              <a:t>open-label</a:t>
            </a:r>
            <a:r>
              <a:rPr lang="sk-SK" sz="1000" dirty="0">
                <a:solidFill>
                  <a:schemeClr val="tx1"/>
                </a:solidFill>
                <a:latin typeface="Calibri" pitchFamily="34" charset="0"/>
                <a:cs typeface="Calibri" pitchFamily="34" charset="0"/>
              </a:rPr>
              <a:t> study </a:t>
            </a:r>
            <a:r>
              <a:rPr lang="sk-SK" sz="1000" dirty="0" err="1">
                <a:solidFill>
                  <a:schemeClr val="tx1"/>
                </a:solidFill>
                <a:latin typeface="Calibri" pitchFamily="34" charset="0"/>
                <a:cs typeface="Calibri" pitchFamily="34" charset="0"/>
              </a:rPr>
              <a:t>of</a:t>
            </a:r>
            <a:r>
              <a:rPr lang="sk-SK" sz="1000" dirty="0">
                <a:solidFill>
                  <a:schemeClr val="tx1"/>
                </a:solidFill>
                <a:latin typeface="Calibri" pitchFamily="34" charset="0"/>
                <a:cs typeface="Calibri" pitchFamily="34" charset="0"/>
              </a:rPr>
              <a:t> 62 </a:t>
            </a:r>
            <a:r>
              <a:rPr lang="sk-SK" sz="1000" dirty="0" err="1">
                <a:solidFill>
                  <a:schemeClr val="tx1"/>
                </a:solidFill>
                <a:latin typeface="Calibri" pitchFamily="34" charset="0"/>
                <a:cs typeface="Calibri" pitchFamily="34" charset="0"/>
              </a:rPr>
              <a:t>patients</a:t>
            </a:r>
            <a:r>
              <a:rPr lang="sk-SK" sz="1000" dirty="0">
                <a:solidFill>
                  <a:schemeClr val="tx1"/>
                </a:solidFill>
                <a:latin typeface="Calibri" pitchFamily="34" charset="0"/>
                <a:cs typeface="Calibri" pitchFamily="34" charset="0"/>
              </a:rPr>
              <a:t>.</a:t>
            </a:r>
          </a:p>
          <a:p>
            <a:pPr marL="342900" indent="-342900"/>
            <a:r>
              <a:rPr lang="sk-SK" sz="1000" b="0" dirty="0" err="1">
                <a:solidFill>
                  <a:schemeClr val="tx1"/>
                </a:solidFill>
                <a:latin typeface="Calibri" pitchFamily="34" charset="0"/>
                <a:cs typeface="Calibri" pitchFamily="34" charset="0"/>
              </a:rPr>
              <a:t>Malagari</a:t>
            </a:r>
            <a:r>
              <a:rPr lang="sk-SK" sz="1000" b="0" dirty="0">
                <a:solidFill>
                  <a:schemeClr val="tx1"/>
                </a:solidFill>
                <a:latin typeface="Calibri" pitchFamily="34" charset="0"/>
                <a:cs typeface="Calibri" pitchFamily="34" charset="0"/>
              </a:rPr>
              <a:t> K. </a:t>
            </a:r>
            <a:r>
              <a:rPr lang="sk-SK" sz="1000" b="0" dirty="0" err="1">
                <a:solidFill>
                  <a:schemeClr val="tx1"/>
                </a:solidFill>
                <a:latin typeface="Calibri" pitchFamily="34" charset="0"/>
                <a:cs typeface="Calibri" pitchFamily="34" charset="0"/>
              </a:rPr>
              <a:t>et</a:t>
            </a:r>
            <a:r>
              <a:rPr lang="sk-SK" sz="1000" b="0" dirty="0">
                <a:solidFill>
                  <a:schemeClr val="tx1"/>
                </a:solidFill>
                <a:latin typeface="Calibri" pitchFamily="34" charset="0"/>
                <a:cs typeface="Calibri" pitchFamily="34" charset="0"/>
              </a:rPr>
              <a:t> al. , </a:t>
            </a:r>
            <a:r>
              <a:rPr lang="sk-SK" sz="1000" b="0" dirty="0" err="1">
                <a:solidFill>
                  <a:schemeClr val="tx1"/>
                </a:solidFill>
                <a:latin typeface="Calibri" pitchFamily="34" charset="0"/>
                <a:cs typeface="Calibri" pitchFamily="34" charset="0"/>
              </a:rPr>
              <a:t>Cardiovasc</a:t>
            </a:r>
            <a:r>
              <a:rPr lang="sk-SK" sz="1000" b="0" dirty="0">
                <a:solidFill>
                  <a:schemeClr val="tx1"/>
                </a:solidFill>
                <a:latin typeface="Calibri" pitchFamily="34" charset="0"/>
                <a:cs typeface="Calibri" pitchFamily="34" charset="0"/>
              </a:rPr>
              <a:t> </a:t>
            </a:r>
            <a:r>
              <a:rPr lang="sk-SK" sz="1000" b="0" dirty="0" err="1">
                <a:solidFill>
                  <a:schemeClr val="tx1"/>
                </a:solidFill>
                <a:latin typeface="Calibri" pitchFamily="34" charset="0"/>
                <a:cs typeface="Calibri" pitchFamily="34" charset="0"/>
              </a:rPr>
              <a:t>et</a:t>
            </a:r>
            <a:r>
              <a:rPr lang="sk-SK" sz="1000" b="0" dirty="0">
                <a:solidFill>
                  <a:schemeClr val="tx1"/>
                </a:solidFill>
                <a:latin typeface="Calibri" pitchFamily="34" charset="0"/>
                <a:cs typeface="Calibri" pitchFamily="34" charset="0"/>
              </a:rPr>
              <a:t> Intervent </a:t>
            </a:r>
            <a:r>
              <a:rPr lang="sk-SK" sz="1000" b="0" dirty="0" err="1">
                <a:solidFill>
                  <a:schemeClr val="tx1"/>
                </a:solidFill>
                <a:latin typeface="Calibri" pitchFamily="34" charset="0"/>
                <a:cs typeface="Calibri" pitchFamily="34" charset="0"/>
              </a:rPr>
              <a:t>Radiol</a:t>
            </a:r>
            <a:r>
              <a:rPr lang="sk-SK" sz="1000" b="0" dirty="0">
                <a:solidFill>
                  <a:schemeClr val="tx1"/>
                </a:solidFill>
                <a:latin typeface="Calibri" pitchFamily="34" charset="0"/>
                <a:cs typeface="Calibri" pitchFamily="34" charset="0"/>
              </a:rPr>
              <a:t>. 2008</a:t>
            </a:r>
            <a:r>
              <a:rPr lang="en-GB" sz="1000" b="0" dirty="0">
                <a:solidFill>
                  <a:schemeClr val="tx1"/>
                </a:solidFill>
                <a:latin typeface="Calibri" pitchFamily="34" charset="0"/>
                <a:cs typeface="Calibri" pitchFamily="34" charset="0"/>
              </a:rPr>
              <a:t>;31:269</a:t>
            </a:r>
            <a:r>
              <a:rPr lang="sk-SK" sz="1000" b="0" dirty="0">
                <a:solidFill>
                  <a:schemeClr val="tx1"/>
                </a:solidFill>
                <a:latin typeface="Calibri" pitchFamily="34" charset="0"/>
                <a:cs typeface="Calibri" pitchFamily="34" charset="0"/>
              </a:rPr>
              <a:t>-280 </a:t>
            </a:r>
            <a:endParaRPr lang="cs-CZ" sz="1000" b="0" dirty="0">
              <a:solidFill>
                <a:schemeClr val="tx1"/>
              </a:solidFill>
              <a:latin typeface="Calibri" pitchFamily="34" charset="0"/>
              <a:cs typeface="Calibri" pitchFamily="34" charset="0"/>
            </a:endParaRPr>
          </a:p>
        </p:txBody>
      </p:sp>
      <p:pic>
        <p:nvPicPr>
          <p:cNvPr id="2051" name="Picture 3" descr="C:\Users\Andrasina\Desktop\DOC\DCBead\Simkova\080522CTa.001.JPG"/>
          <p:cNvPicPr>
            <a:picLocks noChangeAspect="1" noChangeArrowheads="1"/>
          </p:cNvPicPr>
          <p:nvPr/>
        </p:nvPicPr>
        <p:blipFill>
          <a:blip r:embed="rId5" cstate="screen"/>
          <a:srcRect/>
          <a:stretch>
            <a:fillRect/>
          </a:stretch>
        </p:blipFill>
        <p:spPr bwMode="auto">
          <a:xfrm>
            <a:off x="179512" y="2420888"/>
            <a:ext cx="5616624" cy="3744416"/>
          </a:xfrm>
          <a:prstGeom prst="rect">
            <a:avLst/>
          </a:prstGeom>
          <a:noFill/>
        </p:spPr>
      </p:pic>
      <p:pic>
        <p:nvPicPr>
          <p:cNvPr id="2053" name="Picture 5" descr="C:\Users\Andrasina\Desktop\DOC\DCBead\Simkova\080709ag3.001.JPG"/>
          <p:cNvPicPr>
            <a:picLocks noChangeAspect="1" noChangeArrowheads="1"/>
          </p:cNvPicPr>
          <p:nvPr/>
        </p:nvPicPr>
        <p:blipFill>
          <a:blip r:embed="rId6" cstate="screen"/>
          <a:srcRect/>
          <a:stretch>
            <a:fillRect/>
          </a:stretch>
        </p:blipFill>
        <p:spPr bwMode="auto">
          <a:xfrm>
            <a:off x="1691679" y="2420888"/>
            <a:ext cx="4893827" cy="3814306"/>
          </a:xfrm>
          <a:prstGeom prst="rect">
            <a:avLst/>
          </a:prstGeom>
          <a:noFill/>
        </p:spPr>
      </p:pic>
      <p:pic>
        <p:nvPicPr>
          <p:cNvPr id="2052" name="Picture 4" descr="C:\Users\Andrasina\Desktop\DOC\DCBead\Simkova\080709ag2.001.JPG"/>
          <p:cNvPicPr>
            <a:picLocks noChangeAspect="1" noChangeArrowheads="1"/>
          </p:cNvPicPr>
          <p:nvPr/>
        </p:nvPicPr>
        <p:blipFill>
          <a:blip r:embed="rId7" cstate="screen"/>
          <a:srcRect/>
          <a:stretch>
            <a:fillRect/>
          </a:stretch>
        </p:blipFill>
        <p:spPr bwMode="auto">
          <a:xfrm>
            <a:off x="4427984" y="2420888"/>
            <a:ext cx="4505501" cy="3816424"/>
          </a:xfrm>
          <a:prstGeom prst="rect">
            <a:avLst/>
          </a:prstGeom>
          <a:noFill/>
        </p:spPr>
      </p:pic>
      <p:pic>
        <p:nvPicPr>
          <p:cNvPr id="2054" name="Picture 6" descr="C:\Users\Andrasina\Desktop\DOC\DCBead\Simkova\080721CTaf.001.JPG"/>
          <p:cNvPicPr>
            <a:picLocks noChangeAspect="1" noChangeArrowheads="1"/>
          </p:cNvPicPr>
          <p:nvPr/>
        </p:nvPicPr>
        <p:blipFill>
          <a:blip r:embed="rId8" cstate="screen"/>
          <a:srcRect/>
          <a:stretch>
            <a:fillRect/>
          </a:stretch>
        </p:blipFill>
        <p:spPr bwMode="auto">
          <a:xfrm>
            <a:off x="5004048" y="2708920"/>
            <a:ext cx="3964676" cy="3888432"/>
          </a:xfrm>
          <a:prstGeom prst="rect">
            <a:avLst/>
          </a:prstGeom>
          <a:noFill/>
        </p:spPr>
      </p:pic>
      <p:cxnSp>
        <p:nvCxnSpPr>
          <p:cNvPr id="12" name="Rovná spojovacia šípka 11"/>
          <p:cNvCxnSpPr/>
          <p:nvPr/>
        </p:nvCxnSpPr>
        <p:spPr>
          <a:xfrm flipH="1">
            <a:off x="5724128" y="4221088"/>
            <a:ext cx="144016" cy="1224136"/>
          </a:xfrm>
          <a:prstGeom prst="straightConnector1">
            <a:avLst/>
          </a:prstGeom>
          <a:ln w="38100">
            <a:solidFill>
              <a:srgbClr val="C00000"/>
            </a:solidFill>
            <a:headEnd type="arrow"/>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blinds(horizontal)">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53"/>
                                        </p:tgtEl>
                                        <p:attrNameLst>
                                          <p:attrName>style.visibility</p:attrName>
                                        </p:attrNameLst>
                                      </p:cBhvr>
                                      <p:to>
                                        <p:strVal val="visible"/>
                                      </p:to>
                                    </p:set>
                                    <p:animEffect transition="in" filter="blinds(horizontal)">
                                      <p:cBhvr>
                                        <p:cTn id="12" dur="500"/>
                                        <p:tgtEl>
                                          <p:spTgt spid="205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blinds(horizontal)">
                                      <p:cBhvr>
                                        <p:cTn id="17" dur="500"/>
                                        <p:tgtEl>
                                          <p:spTgt spid="205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054"/>
                                        </p:tgtEl>
                                        <p:attrNameLst>
                                          <p:attrName>style.visibility</p:attrName>
                                        </p:attrNameLst>
                                      </p:cBhvr>
                                      <p:to>
                                        <p:strVal val="visible"/>
                                      </p:to>
                                    </p:set>
                                    <p:animEffect transition="in" filter="blinds(horizontal)">
                                      <p:cBhvr>
                                        <p:cTn id="22" dur="500"/>
                                        <p:tgtEl>
                                          <p:spTgt spid="205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HCC po chemoembolizaci s DEB </a:t>
            </a:r>
            <a:endParaRPr lang="en-GB" dirty="0"/>
          </a:p>
        </p:txBody>
      </p:sp>
      <p:sp>
        <p:nvSpPr>
          <p:cNvPr id="3" name="Zástupný symbol obsahu 2"/>
          <p:cNvSpPr>
            <a:spLocks noGrp="1"/>
          </p:cNvSpPr>
          <p:nvPr>
            <p:ph sz="quarter" idx="1"/>
          </p:nvPr>
        </p:nvSpPr>
        <p:spPr/>
        <p:txBody>
          <a:bodyPr/>
          <a:lstStyle/>
          <a:p>
            <a:endParaRPr lang="en-GB"/>
          </a:p>
        </p:txBody>
      </p:sp>
      <p:pic>
        <p:nvPicPr>
          <p:cNvPr id="3075" name="Picture 3" descr="C:\Users\Andrasina\Desktop\DOC\DCBead\fajkos\081006ctpv.001.JPG"/>
          <p:cNvPicPr>
            <a:picLocks noChangeAspect="1" noChangeArrowheads="1"/>
          </p:cNvPicPr>
          <p:nvPr/>
        </p:nvPicPr>
        <p:blipFill>
          <a:blip r:embed="rId2" cstate="screen"/>
          <a:srcRect/>
          <a:stretch>
            <a:fillRect/>
          </a:stretch>
        </p:blipFill>
        <p:spPr bwMode="auto">
          <a:xfrm>
            <a:off x="395536" y="1412776"/>
            <a:ext cx="5400600" cy="4093086"/>
          </a:xfrm>
          <a:prstGeom prst="rect">
            <a:avLst/>
          </a:prstGeom>
          <a:noFill/>
        </p:spPr>
      </p:pic>
      <p:pic>
        <p:nvPicPr>
          <p:cNvPr id="3074" name="Picture 2" descr="C:\Users\Andrasina\Desktop\DOC\DCBead\fajkos\081103ctpv.001.JPG"/>
          <p:cNvPicPr>
            <a:picLocks noChangeAspect="1" noChangeArrowheads="1"/>
          </p:cNvPicPr>
          <p:nvPr/>
        </p:nvPicPr>
        <p:blipFill>
          <a:blip r:embed="rId3" cstate="screen"/>
          <a:srcRect/>
          <a:stretch>
            <a:fillRect/>
          </a:stretch>
        </p:blipFill>
        <p:spPr bwMode="auto">
          <a:xfrm>
            <a:off x="2843808" y="2276872"/>
            <a:ext cx="6048672" cy="432048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HCC po chemoembolizaci lipiodolem</a:t>
            </a:r>
            <a:endParaRPr lang="en-GB" dirty="0"/>
          </a:p>
        </p:txBody>
      </p:sp>
      <p:sp>
        <p:nvSpPr>
          <p:cNvPr id="3" name="Zástupný symbol obsahu 2"/>
          <p:cNvSpPr>
            <a:spLocks noGrp="1"/>
          </p:cNvSpPr>
          <p:nvPr>
            <p:ph sz="quarter" idx="1"/>
          </p:nvPr>
        </p:nvSpPr>
        <p:spPr>
          <a:xfrm>
            <a:off x="395536" y="1268760"/>
            <a:ext cx="8229600" cy="4937760"/>
          </a:xfrm>
        </p:spPr>
        <p:txBody>
          <a:bodyPr/>
          <a:lstStyle/>
          <a:p>
            <a:pPr>
              <a:buNone/>
            </a:pPr>
            <a:r>
              <a:rPr lang="cs-CZ" dirty="0" smtClean="0"/>
              <a:t>2003</a:t>
            </a:r>
            <a:endParaRPr lang="en-GB" dirty="0"/>
          </a:p>
        </p:txBody>
      </p:sp>
      <p:pic>
        <p:nvPicPr>
          <p:cNvPr id="4099" name="Picture 3" descr="C:\Users\Andrasina\Desktop\DOC\chm\pro\03-2n.JPG"/>
          <p:cNvPicPr>
            <a:picLocks noChangeAspect="1" noChangeArrowheads="1"/>
          </p:cNvPicPr>
          <p:nvPr/>
        </p:nvPicPr>
        <p:blipFill>
          <a:blip r:embed="rId2" cstate="screen"/>
          <a:srcRect/>
          <a:stretch>
            <a:fillRect/>
          </a:stretch>
        </p:blipFill>
        <p:spPr bwMode="auto">
          <a:xfrm>
            <a:off x="251520" y="1916832"/>
            <a:ext cx="3410833" cy="2636912"/>
          </a:xfrm>
          <a:prstGeom prst="rect">
            <a:avLst/>
          </a:prstGeom>
          <a:noFill/>
        </p:spPr>
      </p:pic>
      <p:pic>
        <p:nvPicPr>
          <p:cNvPr id="4101" name="Picture 5" descr="C:\Users\Andrasina\Desktop\DOC\chm\pro\07-2n.JPG"/>
          <p:cNvPicPr>
            <a:picLocks noChangeAspect="1" noChangeArrowheads="1"/>
          </p:cNvPicPr>
          <p:nvPr/>
        </p:nvPicPr>
        <p:blipFill>
          <a:blip r:embed="rId3" cstate="screen"/>
          <a:srcRect/>
          <a:stretch>
            <a:fillRect/>
          </a:stretch>
        </p:blipFill>
        <p:spPr bwMode="auto">
          <a:xfrm>
            <a:off x="4716016" y="1916832"/>
            <a:ext cx="3480774" cy="2664296"/>
          </a:xfrm>
          <a:prstGeom prst="rect">
            <a:avLst/>
          </a:prstGeom>
          <a:noFill/>
        </p:spPr>
      </p:pic>
      <p:pic>
        <p:nvPicPr>
          <p:cNvPr id="4098" name="Picture 2" descr="C:\Users\Andrasina\Desktop\DOC\chm\pro\03-2a.JPG"/>
          <p:cNvPicPr>
            <a:picLocks noChangeAspect="1" noChangeArrowheads="1"/>
          </p:cNvPicPr>
          <p:nvPr/>
        </p:nvPicPr>
        <p:blipFill>
          <a:blip r:embed="rId4" cstate="screen"/>
          <a:srcRect/>
          <a:stretch>
            <a:fillRect/>
          </a:stretch>
        </p:blipFill>
        <p:spPr bwMode="auto">
          <a:xfrm>
            <a:off x="827584" y="3789040"/>
            <a:ext cx="3312368" cy="2725606"/>
          </a:xfrm>
          <a:prstGeom prst="rect">
            <a:avLst/>
          </a:prstGeom>
          <a:noFill/>
        </p:spPr>
      </p:pic>
      <p:pic>
        <p:nvPicPr>
          <p:cNvPr id="4100" name="Picture 4" descr="C:\Users\Andrasina\Desktop\DOC\chm\pro\07-2a.JPG"/>
          <p:cNvPicPr>
            <a:picLocks noChangeAspect="1" noChangeArrowheads="1"/>
          </p:cNvPicPr>
          <p:nvPr/>
        </p:nvPicPr>
        <p:blipFill>
          <a:blip r:embed="rId5" cstate="screen"/>
          <a:srcRect/>
          <a:stretch>
            <a:fillRect/>
          </a:stretch>
        </p:blipFill>
        <p:spPr bwMode="auto">
          <a:xfrm>
            <a:off x="5436096" y="3789040"/>
            <a:ext cx="3492896" cy="2764184"/>
          </a:xfrm>
          <a:prstGeom prst="rect">
            <a:avLst/>
          </a:prstGeom>
          <a:noFill/>
        </p:spPr>
      </p:pic>
      <p:sp>
        <p:nvSpPr>
          <p:cNvPr id="8" name="Zástupný symbol obsahu 2"/>
          <p:cNvSpPr txBox="1">
            <a:spLocks/>
          </p:cNvSpPr>
          <p:nvPr/>
        </p:nvSpPr>
        <p:spPr bwMode="auto">
          <a:xfrm>
            <a:off x="755576" y="1268760"/>
            <a:ext cx="8229600" cy="4937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187450" lvl="2" indent="-273050">
              <a:spcBef>
                <a:spcPts val="600"/>
              </a:spcBef>
              <a:buClr>
                <a:schemeClr val="accent1"/>
              </a:buClr>
              <a:buSzPct val="76000"/>
            </a:pPr>
            <a:r>
              <a:rPr kumimoji="0" lang="cs-CZ" sz="26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2007</a:t>
            </a:r>
            <a:endParaRPr kumimoji="0" lang="en-GB" sz="26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
        <p:nvSpPr>
          <p:cNvPr id="9" name="BlokTextu 8"/>
          <p:cNvSpPr txBox="1"/>
          <p:nvPr/>
        </p:nvSpPr>
        <p:spPr>
          <a:xfrm>
            <a:off x="2987824" y="4869160"/>
            <a:ext cx="2438488" cy="954107"/>
          </a:xfrm>
          <a:prstGeom prst="rect">
            <a:avLst/>
          </a:prstGeom>
          <a:noFill/>
        </p:spPr>
        <p:txBody>
          <a:bodyPr wrap="none" rtlCol="0">
            <a:spAutoFit/>
          </a:bodyPr>
          <a:lstStyle/>
          <a:p>
            <a:r>
              <a:rPr lang="cs-CZ" sz="2800" b="1" dirty="0" smtClean="0">
                <a:solidFill>
                  <a:srgbClr val="FF0000"/>
                </a:solidFill>
                <a:latin typeface="+mn-lt"/>
              </a:rPr>
              <a:t>RECIST   PR</a:t>
            </a:r>
          </a:p>
          <a:p>
            <a:r>
              <a:rPr lang="cs-CZ" sz="2800" b="1" dirty="0" err="1" smtClean="0">
                <a:solidFill>
                  <a:srgbClr val="FF0000"/>
                </a:solidFill>
                <a:latin typeface="+mn-lt"/>
              </a:rPr>
              <a:t>mRECIST</a:t>
            </a:r>
            <a:r>
              <a:rPr lang="cs-CZ" sz="2800" b="1" dirty="0" smtClean="0">
                <a:solidFill>
                  <a:srgbClr val="FF0000"/>
                </a:solidFill>
                <a:latin typeface="+mn-lt"/>
              </a:rPr>
              <a:t> CR</a:t>
            </a:r>
            <a:endParaRPr lang="en-GB" sz="2800" b="1" dirty="0">
              <a:solidFill>
                <a:srgbClr val="FF00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nodeType="withEffect">
                                  <p:stCondLst>
                                    <p:cond delay="0"/>
                                  </p:stCondLst>
                                  <p:childTnLst>
                                    <p:set>
                                      <p:cBhvr>
                                        <p:cTn id="9" dur="1" fill="hold">
                                          <p:stCondLst>
                                            <p:cond delay="0"/>
                                          </p:stCondLst>
                                        </p:cTn>
                                        <p:tgtEl>
                                          <p:spTgt spid="4100"/>
                                        </p:tgtEl>
                                        <p:attrNameLst>
                                          <p:attrName>style.visibility</p:attrName>
                                        </p:attrNameLst>
                                      </p:cBhvr>
                                      <p:to>
                                        <p:strVal val="visible"/>
                                      </p:to>
                                    </p:set>
                                    <p:animEffect transition="in" filter="blinds(horizontal)">
                                      <p:cBhvr>
                                        <p:cTn id="10" dur="500"/>
                                        <p:tgtEl>
                                          <p:spTgt spid="4100"/>
                                        </p:tgtEl>
                                      </p:cBhvr>
                                    </p:animEffect>
                                  </p:childTnLst>
                                </p:cTn>
                              </p:par>
                              <p:par>
                                <p:cTn id="11" presetID="3" presetClass="entr" presetSubtype="10" fill="hold" nodeType="withEffect">
                                  <p:stCondLst>
                                    <p:cond delay="0"/>
                                  </p:stCondLst>
                                  <p:childTnLst>
                                    <p:set>
                                      <p:cBhvr>
                                        <p:cTn id="12" dur="1" fill="hold">
                                          <p:stCondLst>
                                            <p:cond delay="0"/>
                                          </p:stCondLst>
                                        </p:cTn>
                                        <p:tgtEl>
                                          <p:spTgt spid="4101"/>
                                        </p:tgtEl>
                                        <p:attrNameLst>
                                          <p:attrName>style.visibility</p:attrName>
                                        </p:attrNameLst>
                                      </p:cBhvr>
                                      <p:to>
                                        <p:strVal val="visible"/>
                                      </p:to>
                                    </p:set>
                                    <p:animEffect transition="in" filter="blinds(horizontal)">
                                      <p:cBhvr>
                                        <p:cTn id="13" dur="500"/>
                                        <p:tgtEl>
                                          <p:spTgt spid="4101"/>
                                        </p:tgtEl>
                                      </p:cBhvr>
                                    </p:animEffect>
                                  </p:childTnLst>
                                </p:cTn>
                              </p:par>
                            </p:childTnLst>
                          </p:cTn>
                        </p:par>
                      </p:childTnLst>
                    </p:cTn>
                  </p:par>
                  <p:par>
                    <p:cTn id="14" fill="hold">
                      <p:stCondLst>
                        <p:cond delay="indefinite"/>
                      </p:stCondLst>
                      <p:childTnLst>
                        <p:par>
                          <p:cTn id="15" fill="hold">
                            <p:stCondLst>
                              <p:cond delay="0"/>
                            </p:stCondLst>
                            <p:childTnLst>
                              <p:par>
                                <p:cTn id="16" presetID="64" presetClass="path" presetSubtype="0" accel="50000" decel="50000" fill="hold" nodeType="clickEffect">
                                  <p:stCondLst>
                                    <p:cond delay="0"/>
                                  </p:stCondLst>
                                  <p:childTnLst>
                                    <p:animMotion origin="layout" path="M -0.00191 0.04789 L -0.00191 -0.28522 " pathEditMode="relative" rAng="0" ptsTypes="AA">
                                      <p:cBhvr>
                                        <p:cTn id="17" dur="1000" fill="hold"/>
                                        <p:tgtEl>
                                          <p:spTgt spid="4100"/>
                                        </p:tgtEl>
                                        <p:attrNameLst>
                                          <p:attrName>ppt_x</p:attrName>
                                          <p:attrName>ppt_y</p:attrName>
                                        </p:attrNameLst>
                                      </p:cBhvr>
                                      <p:rCtr x="0" y="-167"/>
                                    </p:animMotion>
                                  </p:childTnLst>
                                </p:cTn>
                              </p:par>
                              <p:par>
                                <p:cTn id="18" presetID="64" presetClass="path" presetSubtype="0" accel="50000" decel="50000" fill="hold" nodeType="withEffect">
                                  <p:stCondLst>
                                    <p:cond delay="0"/>
                                  </p:stCondLst>
                                  <p:childTnLst>
                                    <p:animMotion origin="layout" path="M 0.00017 0.05066 L 0.00017 -0.28245 " pathEditMode="relative" rAng="0" ptsTypes="AA">
                                      <p:cBhvr>
                                        <p:cTn id="19" dur="1000" fill="hold"/>
                                        <p:tgtEl>
                                          <p:spTgt spid="4098"/>
                                        </p:tgtEl>
                                        <p:attrNameLst>
                                          <p:attrName>ppt_x</p:attrName>
                                          <p:attrName>ppt_y</p:attrName>
                                        </p:attrNameLst>
                                      </p:cBhvr>
                                      <p:rCtr x="0" y="-167"/>
                                    </p:animMotion>
                                  </p:childTnLst>
                                </p:cTn>
                              </p:par>
                              <p:par>
                                <p:cTn id="20" presetID="3" presetClass="entr" presetSubtype="1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mRECIST</a:t>
            </a:r>
            <a:r>
              <a:rPr lang="cs-CZ" dirty="0" smtClean="0"/>
              <a:t> </a:t>
            </a:r>
            <a:r>
              <a:rPr lang="cs-CZ" dirty="0" err="1" smtClean="0"/>
              <a:t>vs</a:t>
            </a:r>
            <a:r>
              <a:rPr lang="cs-CZ" dirty="0" smtClean="0"/>
              <a:t> histopatologie tumorů</a:t>
            </a:r>
            <a:endParaRPr lang="en-GB" dirty="0"/>
          </a:p>
        </p:txBody>
      </p:sp>
      <p:sp>
        <p:nvSpPr>
          <p:cNvPr id="3" name="Zástupný symbol obsahu 2"/>
          <p:cNvSpPr>
            <a:spLocks noGrp="1"/>
          </p:cNvSpPr>
          <p:nvPr>
            <p:ph sz="quarter" idx="1"/>
          </p:nvPr>
        </p:nvSpPr>
        <p:spPr>
          <a:xfrm>
            <a:off x="395536" y="1628800"/>
            <a:ext cx="8229600" cy="4937760"/>
          </a:xfrm>
        </p:spPr>
        <p:txBody>
          <a:bodyPr/>
          <a:lstStyle/>
          <a:p>
            <a:r>
              <a:rPr lang="cs-CZ" dirty="0" smtClean="0"/>
              <a:t>145 transplantovaných pacientů po TACE</a:t>
            </a:r>
            <a:endParaRPr lang="en-GB" dirty="0"/>
          </a:p>
        </p:txBody>
      </p:sp>
      <p:pic>
        <p:nvPicPr>
          <p:cNvPr id="4" name="Picture 2"/>
          <p:cNvPicPr>
            <a:picLocks noChangeAspect="1" noChangeArrowheads="1"/>
          </p:cNvPicPr>
          <p:nvPr/>
        </p:nvPicPr>
        <p:blipFill>
          <a:blip r:embed="rId2" cstate="screen"/>
          <a:srcRect/>
          <a:stretch>
            <a:fillRect/>
          </a:stretch>
        </p:blipFill>
        <p:spPr bwMode="auto">
          <a:xfrm>
            <a:off x="395536" y="2420888"/>
            <a:ext cx="8189844" cy="3312368"/>
          </a:xfrm>
          <a:prstGeom prst="rect">
            <a:avLst/>
          </a:prstGeom>
          <a:noFill/>
          <a:ln w="9525">
            <a:noFill/>
            <a:miter lim="800000"/>
            <a:headEnd/>
            <a:tailEnd/>
          </a:ln>
        </p:spPr>
      </p:pic>
      <p:sp>
        <p:nvSpPr>
          <p:cNvPr id="6" name="Text Box 8"/>
          <p:cNvSpPr txBox="1">
            <a:spLocks noChangeArrowheads="1"/>
          </p:cNvSpPr>
          <p:nvPr/>
        </p:nvSpPr>
        <p:spPr bwMode="auto">
          <a:xfrm>
            <a:off x="0" y="6611779"/>
            <a:ext cx="7315200" cy="246221"/>
          </a:xfrm>
          <a:prstGeom prst="rect">
            <a:avLst/>
          </a:prstGeom>
          <a:noFill/>
          <a:ln w="9525">
            <a:noFill/>
            <a:miter lim="800000"/>
            <a:headEnd/>
            <a:tailEnd/>
          </a:ln>
        </p:spPr>
        <p:txBody>
          <a:bodyPr>
            <a:spAutoFit/>
          </a:bodyPr>
          <a:lstStyle/>
          <a:p>
            <a:pPr marL="342900" indent="-342900"/>
            <a:r>
              <a:rPr lang="cs-CZ" sz="1000" dirty="0" err="1" smtClean="0">
                <a:solidFill>
                  <a:schemeClr val="tx1"/>
                </a:solidFill>
                <a:latin typeface="Calibri" pitchFamily="34" charset="0"/>
                <a:cs typeface="Calibri" pitchFamily="34" charset="0"/>
              </a:rPr>
              <a:t>C.Bartolozzi</a:t>
            </a:r>
            <a:r>
              <a:rPr lang="cs-CZ" sz="1000" dirty="0" smtClean="0">
                <a:solidFill>
                  <a:schemeClr val="tx1"/>
                </a:solidFill>
                <a:latin typeface="Calibri" pitchFamily="34" charset="0"/>
                <a:cs typeface="Calibri" pitchFamily="34" charset="0"/>
              </a:rPr>
              <a:t>, </a:t>
            </a:r>
            <a:r>
              <a:rPr lang="cs-CZ" sz="1000" dirty="0" err="1" smtClean="0">
                <a:solidFill>
                  <a:schemeClr val="tx1"/>
                </a:solidFill>
                <a:latin typeface="Calibri" pitchFamily="34" charset="0"/>
                <a:cs typeface="Calibri" pitchFamily="34" charset="0"/>
              </a:rPr>
              <a:t>Dept</a:t>
            </a:r>
            <a:r>
              <a:rPr lang="cs-CZ" sz="1000" dirty="0" smtClean="0">
                <a:solidFill>
                  <a:schemeClr val="tx1"/>
                </a:solidFill>
                <a:latin typeface="Calibri" pitchFamily="34" charset="0"/>
                <a:cs typeface="Calibri" pitchFamily="34" charset="0"/>
              </a:rPr>
              <a:t>. Of </a:t>
            </a:r>
            <a:r>
              <a:rPr lang="cs-CZ" sz="1000" dirty="0" err="1" smtClean="0">
                <a:solidFill>
                  <a:schemeClr val="tx1"/>
                </a:solidFill>
                <a:latin typeface="Calibri" pitchFamily="34" charset="0"/>
                <a:cs typeface="Calibri" pitchFamily="34" charset="0"/>
              </a:rPr>
              <a:t>Diagnostic</a:t>
            </a:r>
            <a:r>
              <a:rPr lang="cs-CZ" sz="1000" dirty="0" smtClean="0">
                <a:solidFill>
                  <a:schemeClr val="tx1"/>
                </a:solidFill>
                <a:latin typeface="Calibri" pitchFamily="34" charset="0"/>
                <a:cs typeface="Calibri" pitchFamily="34" charset="0"/>
              </a:rPr>
              <a:t> and Interventional Radiology, University of Pisa, data prezentované na ECIO 2011 </a:t>
            </a:r>
            <a:endParaRPr lang="cs-CZ" sz="1000" b="0" dirty="0">
              <a:solidFill>
                <a:schemeClr val="tx1"/>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HCC po </a:t>
            </a:r>
            <a:r>
              <a:rPr lang="cs-CZ" dirty="0" err="1" smtClean="0"/>
              <a:t>transarteriální</a:t>
            </a:r>
            <a:r>
              <a:rPr lang="cs-CZ" dirty="0" smtClean="0"/>
              <a:t> chemoembolizaci</a:t>
            </a:r>
            <a:endParaRPr lang="en-US" dirty="0"/>
          </a:p>
        </p:txBody>
      </p:sp>
      <p:sp>
        <p:nvSpPr>
          <p:cNvPr id="3" name="Zástupný symbol obsahu 2"/>
          <p:cNvSpPr>
            <a:spLocks noGrp="1"/>
          </p:cNvSpPr>
          <p:nvPr>
            <p:ph sz="quarter" idx="1"/>
          </p:nvPr>
        </p:nvSpPr>
        <p:spPr/>
        <p:txBody>
          <a:bodyPr/>
          <a:lstStyle/>
          <a:p>
            <a:r>
              <a:rPr lang="cs-CZ" dirty="0" smtClean="0"/>
              <a:t>Aplikací </a:t>
            </a:r>
            <a:r>
              <a:rPr lang="cs-CZ" dirty="0" smtClean="0"/>
              <a:t>hodnocení léčebné odpovědi </a:t>
            </a:r>
            <a:r>
              <a:rPr lang="cs-CZ" dirty="0" smtClean="0"/>
              <a:t>dle EASL </a:t>
            </a:r>
            <a:r>
              <a:rPr lang="cs-CZ" dirty="0" smtClean="0"/>
              <a:t>vedlo ke </a:t>
            </a:r>
            <a:r>
              <a:rPr lang="cs-CZ" dirty="0" smtClean="0"/>
              <a:t>statisticky</a:t>
            </a:r>
          </a:p>
          <a:p>
            <a:pPr>
              <a:buNone/>
            </a:pPr>
            <a:r>
              <a:rPr lang="cs-CZ" dirty="0" smtClean="0"/>
              <a:t> </a:t>
            </a:r>
            <a:r>
              <a:rPr lang="cs-CZ" dirty="0" smtClean="0"/>
              <a:t>významné korelaci s časem </a:t>
            </a:r>
            <a:endParaRPr lang="cs-CZ" dirty="0" smtClean="0"/>
          </a:p>
          <a:p>
            <a:pPr>
              <a:buNone/>
            </a:pPr>
            <a:r>
              <a:rPr lang="cs-CZ" dirty="0" smtClean="0"/>
              <a:t>do progrese </a:t>
            </a:r>
            <a:r>
              <a:rPr lang="cs-CZ" dirty="0" smtClean="0"/>
              <a:t>a přežitím </a:t>
            </a:r>
            <a:r>
              <a:rPr lang="cs-CZ" dirty="0" smtClean="0"/>
              <a:t>pacienta</a:t>
            </a:r>
          </a:p>
          <a:p>
            <a:pPr>
              <a:buNone/>
            </a:pPr>
            <a:r>
              <a:rPr lang="cs-CZ" sz="2000" dirty="0" err="1" smtClean="0"/>
              <a:t>Riaz</a:t>
            </a:r>
            <a:r>
              <a:rPr lang="cs-CZ" sz="2000" dirty="0" smtClean="0"/>
              <a:t>,2010</a:t>
            </a:r>
          </a:p>
          <a:p>
            <a:pPr>
              <a:buNone/>
            </a:pPr>
            <a:endParaRPr lang="cs-CZ" dirty="0" smtClean="0"/>
          </a:p>
          <a:p>
            <a:pPr>
              <a:buNone/>
            </a:pPr>
            <a:endParaRPr lang="cs-CZ" dirty="0" smtClean="0"/>
          </a:p>
          <a:p>
            <a:r>
              <a:rPr lang="cs-CZ" dirty="0" smtClean="0"/>
              <a:t>332 pac. HCC po TACE </a:t>
            </a:r>
          </a:p>
          <a:p>
            <a:pPr>
              <a:buNone/>
            </a:pPr>
            <a:r>
              <a:rPr lang="cs-CZ" dirty="0" err="1" smtClean="0"/>
              <a:t>mRECIST</a:t>
            </a:r>
            <a:r>
              <a:rPr lang="cs-CZ" dirty="0" smtClean="0"/>
              <a:t> a EASL nezávislý </a:t>
            </a:r>
          </a:p>
          <a:p>
            <a:pPr>
              <a:buNone/>
            </a:pPr>
            <a:r>
              <a:rPr lang="cs-CZ" dirty="0" err="1" smtClean="0"/>
              <a:t>prediktor</a:t>
            </a:r>
            <a:r>
              <a:rPr lang="cs-CZ" dirty="0" smtClean="0"/>
              <a:t> pro celkové přežití pacienta (p </a:t>
            </a:r>
            <a:r>
              <a:rPr lang="cs-CZ" dirty="0" smtClean="0">
                <a:cs typeface="Times New Roman"/>
              </a:rPr>
              <a:t>&lt;0,001)</a:t>
            </a:r>
          </a:p>
          <a:p>
            <a:pPr>
              <a:buNone/>
            </a:pPr>
            <a:r>
              <a:rPr lang="cs-CZ" sz="2000" dirty="0" err="1" smtClean="0"/>
              <a:t>Shim</a:t>
            </a:r>
            <a:r>
              <a:rPr lang="cs-CZ" sz="2000" dirty="0" smtClean="0"/>
              <a:t> JH, 2012</a:t>
            </a:r>
          </a:p>
          <a:p>
            <a:pPr>
              <a:buNone/>
            </a:pPr>
            <a:endParaRPr lang="cs-CZ" dirty="0" smtClean="0"/>
          </a:p>
          <a:p>
            <a:endParaRPr lang="en-US" dirty="0"/>
          </a:p>
        </p:txBody>
      </p:sp>
      <p:grpSp>
        <p:nvGrpSpPr>
          <p:cNvPr id="9" name="Skupina 8"/>
          <p:cNvGrpSpPr/>
          <p:nvPr/>
        </p:nvGrpSpPr>
        <p:grpSpPr>
          <a:xfrm>
            <a:off x="5292080" y="2204864"/>
            <a:ext cx="3672408" cy="3024336"/>
            <a:chOff x="827584" y="2636912"/>
            <a:chExt cx="4464496" cy="3384376"/>
          </a:xfrm>
        </p:grpSpPr>
        <p:sp>
          <p:nvSpPr>
            <p:cNvPr id="8" name="Obdĺžnik 7"/>
            <p:cNvSpPr/>
            <p:nvPr/>
          </p:nvSpPr>
          <p:spPr>
            <a:xfrm>
              <a:off x="827584" y="2636912"/>
              <a:ext cx="4464496" cy="33843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2"/>
            <p:cNvPicPr>
              <a:picLocks noChangeAspect="1" noChangeArrowheads="1"/>
            </p:cNvPicPr>
            <p:nvPr/>
          </p:nvPicPr>
          <p:blipFill>
            <a:blip r:embed="rId2" cstate="screen">
              <a:lum contrast="20000"/>
            </a:blip>
            <a:srcRect/>
            <a:stretch>
              <a:fillRect/>
            </a:stretch>
          </p:blipFill>
          <p:spPr bwMode="auto">
            <a:xfrm>
              <a:off x="1115616" y="5229200"/>
              <a:ext cx="3392760" cy="518160"/>
            </a:xfrm>
            <a:prstGeom prst="rect">
              <a:avLst/>
            </a:prstGeom>
            <a:noFill/>
            <a:ln w="9525">
              <a:noFill/>
              <a:miter lim="800000"/>
              <a:headEnd/>
              <a:tailEnd/>
            </a:ln>
          </p:spPr>
        </p:pic>
        <p:pic>
          <p:nvPicPr>
            <p:cNvPr id="104450" name="Picture 2"/>
            <p:cNvPicPr>
              <a:picLocks noChangeAspect="1" noChangeArrowheads="1"/>
            </p:cNvPicPr>
            <p:nvPr/>
          </p:nvPicPr>
          <p:blipFill>
            <a:blip r:embed="rId3" cstate="screen">
              <a:lum contrast="20000"/>
            </a:blip>
            <a:srcRect/>
            <a:stretch>
              <a:fillRect/>
            </a:stretch>
          </p:blipFill>
          <p:spPr bwMode="auto">
            <a:xfrm>
              <a:off x="2123728" y="2708920"/>
              <a:ext cx="2529468" cy="2613660"/>
            </a:xfrm>
            <a:prstGeom prst="rect">
              <a:avLst/>
            </a:prstGeom>
            <a:noFill/>
            <a:ln w="9525">
              <a:noFill/>
              <a:miter lim="800000"/>
              <a:headEnd/>
              <a:tailEnd/>
            </a:ln>
          </p:spPr>
        </p:pic>
      </p:grpSp>
      <p:sp>
        <p:nvSpPr>
          <p:cNvPr id="6" name="Text Box 8"/>
          <p:cNvSpPr txBox="1">
            <a:spLocks noChangeArrowheads="1"/>
          </p:cNvSpPr>
          <p:nvPr/>
        </p:nvSpPr>
        <p:spPr bwMode="auto">
          <a:xfrm>
            <a:off x="0" y="6304002"/>
            <a:ext cx="7315200" cy="553998"/>
          </a:xfrm>
          <a:prstGeom prst="rect">
            <a:avLst/>
          </a:prstGeom>
          <a:noFill/>
          <a:ln w="9525">
            <a:noFill/>
            <a:miter lim="800000"/>
            <a:headEnd/>
            <a:tailEnd/>
          </a:ln>
        </p:spPr>
        <p:txBody>
          <a:bodyPr>
            <a:spAutoFit/>
          </a:bodyPr>
          <a:lstStyle/>
          <a:p>
            <a:pPr marL="342900" indent="-342900"/>
            <a:r>
              <a:rPr lang="cs-CZ" sz="1000" dirty="0" err="1" smtClean="0">
                <a:solidFill>
                  <a:schemeClr val="tx1"/>
                </a:solidFill>
                <a:latin typeface="Calibri" pitchFamily="34" charset="0"/>
                <a:cs typeface="Calibri" pitchFamily="34" charset="0"/>
              </a:rPr>
              <a:t>Riaz</a:t>
            </a:r>
            <a:r>
              <a:rPr lang="cs-CZ" sz="1000" dirty="0" smtClean="0">
                <a:solidFill>
                  <a:schemeClr val="tx1"/>
                </a:solidFill>
                <a:latin typeface="Calibri" pitchFamily="34" charset="0"/>
                <a:cs typeface="Calibri" pitchFamily="34" charset="0"/>
              </a:rPr>
              <a:t> A, Miller FH, </a:t>
            </a:r>
            <a:r>
              <a:rPr lang="cs-CZ" sz="1000" dirty="0" err="1" smtClean="0">
                <a:solidFill>
                  <a:schemeClr val="tx1"/>
                </a:solidFill>
                <a:latin typeface="Calibri" pitchFamily="34" charset="0"/>
                <a:cs typeface="Calibri" pitchFamily="34" charset="0"/>
              </a:rPr>
              <a:t>Kulik</a:t>
            </a:r>
            <a:r>
              <a:rPr lang="cs-CZ" sz="1000" dirty="0" smtClean="0">
                <a:solidFill>
                  <a:schemeClr val="tx1"/>
                </a:solidFill>
                <a:latin typeface="Calibri" pitchFamily="34" charset="0"/>
                <a:cs typeface="Calibri" pitchFamily="34" charset="0"/>
              </a:rPr>
              <a:t> LM, </a:t>
            </a:r>
            <a:r>
              <a:rPr lang="cs-CZ" sz="1000" dirty="0" err="1" smtClean="0">
                <a:solidFill>
                  <a:schemeClr val="tx1"/>
                </a:solidFill>
                <a:latin typeface="Calibri" pitchFamily="34" charset="0"/>
                <a:cs typeface="Calibri" pitchFamily="34" charset="0"/>
              </a:rPr>
              <a:t>et</a:t>
            </a:r>
            <a:r>
              <a:rPr lang="cs-CZ" sz="1000" dirty="0" smtClean="0">
                <a:solidFill>
                  <a:schemeClr val="tx1"/>
                </a:solidFill>
                <a:latin typeface="Calibri" pitchFamily="34" charset="0"/>
                <a:cs typeface="Calibri" pitchFamily="34" charset="0"/>
              </a:rPr>
              <a:t> </a:t>
            </a:r>
            <a:r>
              <a:rPr lang="cs-CZ" sz="1000" dirty="0" err="1" smtClean="0">
                <a:solidFill>
                  <a:schemeClr val="tx1"/>
                </a:solidFill>
                <a:latin typeface="Calibri" pitchFamily="34" charset="0"/>
                <a:cs typeface="Calibri" pitchFamily="34" charset="0"/>
              </a:rPr>
              <a:t>al</a:t>
            </a:r>
            <a:r>
              <a:rPr lang="cs-CZ" sz="1000" dirty="0" smtClean="0">
                <a:solidFill>
                  <a:schemeClr val="tx1"/>
                </a:solidFill>
                <a:latin typeface="Calibri" pitchFamily="34" charset="0"/>
                <a:cs typeface="Calibri" pitchFamily="34" charset="0"/>
              </a:rPr>
              <a:t>. </a:t>
            </a:r>
            <a:r>
              <a:rPr lang="cs-CZ" sz="1000" dirty="0" err="1" smtClean="0">
                <a:solidFill>
                  <a:schemeClr val="tx1"/>
                </a:solidFill>
                <a:latin typeface="Calibri" pitchFamily="34" charset="0"/>
                <a:cs typeface="Calibri" pitchFamily="34" charset="0"/>
              </a:rPr>
              <a:t>Imaging</a:t>
            </a:r>
            <a:r>
              <a:rPr lang="cs-CZ" sz="1000" dirty="0" smtClean="0">
                <a:solidFill>
                  <a:schemeClr val="tx1"/>
                </a:solidFill>
                <a:latin typeface="Calibri" pitchFamily="34" charset="0"/>
                <a:cs typeface="Calibri" pitchFamily="34" charset="0"/>
              </a:rPr>
              <a:t> response in the </a:t>
            </a:r>
            <a:r>
              <a:rPr lang="cs-CZ" sz="1000" dirty="0" err="1" smtClean="0">
                <a:solidFill>
                  <a:schemeClr val="tx1"/>
                </a:solidFill>
                <a:latin typeface="Calibri" pitchFamily="34" charset="0"/>
                <a:cs typeface="Calibri" pitchFamily="34" charset="0"/>
              </a:rPr>
              <a:t>primary</a:t>
            </a:r>
            <a:r>
              <a:rPr lang="cs-CZ" sz="1000" dirty="0" smtClean="0">
                <a:solidFill>
                  <a:schemeClr val="tx1"/>
                </a:solidFill>
                <a:latin typeface="Calibri" pitchFamily="34" charset="0"/>
                <a:cs typeface="Calibri" pitchFamily="34" charset="0"/>
              </a:rPr>
              <a:t> index </a:t>
            </a:r>
            <a:r>
              <a:rPr lang="cs-CZ" sz="1000" dirty="0" err="1" smtClean="0">
                <a:solidFill>
                  <a:schemeClr val="tx1"/>
                </a:solidFill>
                <a:latin typeface="Calibri" pitchFamily="34" charset="0"/>
                <a:cs typeface="Calibri" pitchFamily="34" charset="0"/>
              </a:rPr>
              <a:t>lesion</a:t>
            </a:r>
            <a:r>
              <a:rPr lang="cs-CZ" sz="1000" dirty="0" smtClean="0">
                <a:solidFill>
                  <a:schemeClr val="tx1"/>
                </a:solidFill>
                <a:latin typeface="Calibri" pitchFamily="34" charset="0"/>
                <a:cs typeface="Calibri" pitchFamily="34" charset="0"/>
              </a:rPr>
              <a:t> and </a:t>
            </a:r>
            <a:r>
              <a:rPr lang="cs-CZ" sz="1000" dirty="0" err="1" smtClean="0">
                <a:solidFill>
                  <a:schemeClr val="tx1"/>
                </a:solidFill>
                <a:latin typeface="Calibri" pitchFamily="34" charset="0"/>
                <a:cs typeface="Calibri" pitchFamily="34" charset="0"/>
              </a:rPr>
              <a:t>clinical</a:t>
            </a:r>
            <a:r>
              <a:rPr lang="cs-CZ" sz="1000" dirty="0" smtClean="0">
                <a:solidFill>
                  <a:schemeClr val="tx1"/>
                </a:solidFill>
                <a:latin typeface="Calibri" pitchFamily="34" charset="0"/>
                <a:cs typeface="Calibri" pitchFamily="34" charset="0"/>
              </a:rPr>
              <a:t> </a:t>
            </a:r>
            <a:r>
              <a:rPr lang="cs-CZ" sz="1000" dirty="0" err="1" smtClean="0">
                <a:solidFill>
                  <a:schemeClr val="tx1"/>
                </a:solidFill>
                <a:latin typeface="Calibri" pitchFamily="34" charset="0"/>
                <a:cs typeface="Calibri" pitchFamily="34" charset="0"/>
              </a:rPr>
              <a:t>outcomes</a:t>
            </a:r>
            <a:r>
              <a:rPr lang="cs-CZ" sz="1000" dirty="0" smtClean="0">
                <a:solidFill>
                  <a:schemeClr val="tx1"/>
                </a:solidFill>
                <a:latin typeface="Calibri" pitchFamily="34" charset="0"/>
                <a:cs typeface="Calibri" pitchFamily="34" charset="0"/>
              </a:rPr>
              <a:t> </a:t>
            </a:r>
            <a:r>
              <a:rPr lang="cs-CZ" sz="1000" dirty="0" err="1" smtClean="0">
                <a:solidFill>
                  <a:schemeClr val="tx1"/>
                </a:solidFill>
                <a:latin typeface="Calibri" pitchFamily="34" charset="0"/>
                <a:cs typeface="Calibri" pitchFamily="34" charset="0"/>
              </a:rPr>
              <a:t>following</a:t>
            </a:r>
            <a:r>
              <a:rPr lang="cs-CZ" sz="1000" dirty="0" smtClean="0">
                <a:solidFill>
                  <a:schemeClr val="tx1"/>
                </a:solidFill>
                <a:latin typeface="Calibri" pitchFamily="34" charset="0"/>
                <a:cs typeface="Calibri" pitchFamily="34" charset="0"/>
              </a:rPr>
              <a:t> </a:t>
            </a:r>
            <a:r>
              <a:rPr lang="cs-CZ" sz="1000" dirty="0" err="1" smtClean="0">
                <a:solidFill>
                  <a:schemeClr val="tx1"/>
                </a:solidFill>
                <a:latin typeface="Calibri" pitchFamily="34" charset="0"/>
                <a:cs typeface="Calibri" pitchFamily="34" charset="0"/>
              </a:rPr>
              <a:t>transarterial</a:t>
            </a:r>
            <a:r>
              <a:rPr lang="cs-CZ" sz="1000" dirty="0" smtClean="0">
                <a:solidFill>
                  <a:schemeClr val="tx1"/>
                </a:solidFill>
                <a:latin typeface="Calibri" pitchFamily="34" charset="0"/>
                <a:cs typeface="Calibri" pitchFamily="34" charset="0"/>
              </a:rPr>
              <a:t> </a:t>
            </a:r>
            <a:r>
              <a:rPr lang="cs-CZ" sz="1000" dirty="0" err="1" smtClean="0">
                <a:solidFill>
                  <a:schemeClr val="tx1"/>
                </a:solidFill>
                <a:latin typeface="Calibri" pitchFamily="34" charset="0"/>
                <a:cs typeface="Calibri" pitchFamily="34" charset="0"/>
              </a:rPr>
              <a:t>locoregional</a:t>
            </a:r>
            <a:r>
              <a:rPr lang="cs-CZ" sz="1000" dirty="0" smtClean="0">
                <a:solidFill>
                  <a:schemeClr val="tx1"/>
                </a:solidFill>
                <a:latin typeface="Calibri" pitchFamily="34" charset="0"/>
                <a:cs typeface="Calibri" pitchFamily="34" charset="0"/>
              </a:rPr>
              <a:t> </a:t>
            </a:r>
            <a:r>
              <a:rPr lang="cs-CZ" sz="1000" dirty="0" err="1" smtClean="0">
                <a:solidFill>
                  <a:schemeClr val="tx1"/>
                </a:solidFill>
                <a:latin typeface="Calibri" pitchFamily="34" charset="0"/>
                <a:cs typeface="Calibri" pitchFamily="34" charset="0"/>
              </a:rPr>
              <a:t>therapy</a:t>
            </a:r>
            <a:r>
              <a:rPr lang="cs-CZ" sz="1000" dirty="0" smtClean="0">
                <a:solidFill>
                  <a:schemeClr val="tx1"/>
                </a:solidFill>
                <a:latin typeface="Calibri" pitchFamily="34" charset="0"/>
                <a:cs typeface="Calibri" pitchFamily="34" charset="0"/>
              </a:rPr>
              <a:t> </a:t>
            </a:r>
            <a:r>
              <a:rPr lang="cs-CZ" sz="1000" dirty="0" err="1" smtClean="0">
                <a:solidFill>
                  <a:schemeClr val="tx1"/>
                </a:solidFill>
                <a:latin typeface="Calibri" pitchFamily="34" charset="0"/>
                <a:cs typeface="Calibri" pitchFamily="34" charset="0"/>
              </a:rPr>
              <a:t>for</a:t>
            </a:r>
            <a:r>
              <a:rPr lang="cs-CZ" sz="1000" dirty="0" smtClean="0">
                <a:solidFill>
                  <a:schemeClr val="tx1"/>
                </a:solidFill>
                <a:latin typeface="Calibri" pitchFamily="34" charset="0"/>
                <a:cs typeface="Calibri" pitchFamily="34" charset="0"/>
              </a:rPr>
              <a:t> </a:t>
            </a:r>
            <a:r>
              <a:rPr lang="cs-CZ" sz="1000" dirty="0" err="1" smtClean="0">
                <a:solidFill>
                  <a:schemeClr val="tx1"/>
                </a:solidFill>
                <a:latin typeface="Calibri" pitchFamily="34" charset="0"/>
                <a:cs typeface="Calibri" pitchFamily="34" charset="0"/>
              </a:rPr>
              <a:t>hepatocellular</a:t>
            </a:r>
            <a:r>
              <a:rPr lang="cs-CZ" sz="1000" dirty="0" smtClean="0">
                <a:solidFill>
                  <a:schemeClr val="tx1"/>
                </a:solidFill>
                <a:latin typeface="Calibri" pitchFamily="34" charset="0"/>
                <a:cs typeface="Calibri" pitchFamily="34" charset="0"/>
              </a:rPr>
              <a:t> </a:t>
            </a:r>
            <a:r>
              <a:rPr lang="cs-CZ" sz="1000" dirty="0" err="1" smtClean="0">
                <a:solidFill>
                  <a:schemeClr val="tx1"/>
                </a:solidFill>
                <a:latin typeface="Calibri" pitchFamily="34" charset="0"/>
                <a:cs typeface="Calibri" pitchFamily="34" charset="0"/>
              </a:rPr>
              <a:t>carcinoma</a:t>
            </a:r>
            <a:r>
              <a:rPr lang="cs-CZ" sz="1000" dirty="0" smtClean="0">
                <a:solidFill>
                  <a:schemeClr val="tx1"/>
                </a:solidFill>
                <a:latin typeface="Calibri" pitchFamily="34" charset="0"/>
                <a:cs typeface="Calibri" pitchFamily="34" charset="0"/>
              </a:rPr>
              <a:t>. JAMA 2010; </a:t>
            </a:r>
            <a:r>
              <a:rPr lang="cs-CZ" sz="1000" dirty="0" smtClean="0">
                <a:solidFill>
                  <a:schemeClr val="tx1"/>
                </a:solidFill>
                <a:latin typeface="Calibri" pitchFamily="34" charset="0"/>
                <a:cs typeface="Calibri" pitchFamily="34" charset="0"/>
              </a:rPr>
              <a:t>303:1062-9</a:t>
            </a:r>
          </a:p>
          <a:p>
            <a:pPr marL="342900" indent="-342900"/>
            <a:r>
              <a:rPr lang="cs-CZ" sz="1000" b="0" dirty="0" err="1" smtClean="0">
                <a:latin typeface="Calibri" pitchFamily="34" charset="0"/>
                <a:cs typeface="Calibri" pitchFamily="34" charset="0"/>
              </a:rPr>
              <a:t>ShimJH</a:t>
            </a:r>
            <a:r>
              <a:rPr lang="cs-CZ" sz="1000" b="0" dirty="0" smtClean="0">
                <a:latin typeface="Calibri" pitchFamily="34" charset="0"/>
                <a:cs typeface="Calibri" pitchFamily="34" charset="0"/>
              </a:rPr>
              <a:t> </a:t>
            </a:r>
            <a:r>
              <a:rPr lang="cs-CZ" sz="1000" b="0" dirty="0" err="1" smtClean="0">
                <a:latin typeface="Calibri" pitchFamily="34" charset="0"/>
                <a:cs typeface="Calibri" pitchFamily="34" charset="0"/>
              </a:rPr>
              <a:t>et</a:t>
            </a:r>
            <a:r>
              <a:rPr lang="cs-CZ" sz="1000" b="0" dirty="0" smtClean="0">
                <a:latin typeface="Calibri" pitchFamily="34" charset="0"/>
                <a:cs typeface="Calibri" pitchFamily="34" charset="0"/>
              </a:rPr>
              <a:t> </a:t>
            </a:r>
            <a:r>
              <a:rPr lang="cs-CZ" sz="1000" b="0" dirty="0" err="1" smtClean="0">
                <a:latin typeface="Calibri" pitchFamily="34" charset="0"/>
                <a:cs typeface="Calibri" pitchFamily="34" charset="0"/>
              </a:rPr>
              <a:t>al</a:t>
            </a:r>
            <a:r>
              <a:rPr lang="cs-CZ" sz="1000" b="0" dirty="0" smtClean="0">
                <a:latin typeface="Calibri" pitchFamily="34" charset="0"/>
                <a:cs typeface="Calibri" pitchFamily="34" charset="0"/>
              </a:rPr>
              <a:t> Radiology 2012;262:2</a:t>
            </a:r>
            <a:endParaRPr lang="cs-CZ" sz="1000" b="0" dirty="0">
              <a:solidFill>
                <a:schemeClr val="tx1"/>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cs-CZ" sz="2800" dirty="0" smtClean="0"/>
              <a:t>Úskalí   </a:t>
            </a:r>
            <a:br>
              <a:rPr lang="cs-CZ" sz="2800" dirty="0" smtClean="0"/>
            </a:br>
            <a:r>
              <a:rPr lang="cs-CZ" sz="2800" dirty="0" err="1" smtClean="0"/>
              <a:t>suboptimalní</a:t>
            </a:r>
            <a:r>
              <a:rPr lang="cs-CZ" sz="2800" dirty="0" smtClean="0"/>
              <a:t> fázování k.l., HCC, AFP </a:t>
            </a:r>
            <a:r>
              <a:rPr lang="cs-CZ" sz="2800" dirty="0"/>
              <a:t>1000, </a:t>
            </a:r>
          </a:p>
        </p:txBody>
      </p:sp>
      <p:sp>
        <p:nvSpPr>
          <p:cNvPr id="11267" name="Rectangle 3"/>
          <p:cNvSpPr>
            <a:spLocks noGrp="1" noChangeArrowheads="1"/>
          </p:cNvSpPr>
          <p:nvPr>
            <p:ph type="body" idx="1"/>
          </p:nvPr>
        </p:nvSpPr>
        <p:spPr/>
        <p:txBody>
          <a:bodyPr/>
          <a:lstStyle/>
          <a:p>
            <a:endParaRPr lang="cs-CZ"/>
          </a:p>
        </p:txBody>
      </p:sp>
      <p:pic>
        <p:nvPicPr>
          <p:cNvPr id="11268" name="Picture 4"/>
          <p:cNvPicPr>
            <a:picLocks noChangeAspect="1" noChangeArrowheads="1"/>
          </p:cNvPicPr>
          <p:nvPr/>
        </p:nvPicPr>
        <p:blipFill>
          <a:blip r:embed="rId2" cstate="screen"/>
          <a:srcRect/>
          <a:stretch>
            <a:fillRect/>
          </a:stretch>
        </p:blipFill>
        <p:spPr bwMode="auto">
          <a:xfrm>
            <a:off x="137840" y="2004394"/>
            <a:ext cx="4056460" cy="4044806"/>
          </a:xfrm>
          <a:prstGeom prst="rect">
            <a:avLst/>
          </a:prstGeom>
          <a:noFill/>
          <a:ln w="9525">
            <a:noFill/>
            <a:miter lim="800000"/>
            <a:headEnd/>
            <a:tailEnd/>
          </a:ln>
          <a:effectLst/>
        </p:spPr>
      </p:pic>
      <p:pic>
        <p:nvPicPr>
          <p:cNvPr id="11269" name="Picture 5"/>
          <p:cNvPicPr>
            <a:picLocks noChangeAspect="1" noChangeArrowheads="1"/>
          </p:cNvPicPr>
          <p:nvPr/>
        </p:nvPicPr>
        <p:blipFill>
          <a:blip r:embed="rId3" cstate="screen"/>
          <a:srcRect/>
          <a:stretch>
            <a:fillRect/>
          </a:stretch>
        </p:blipFill>
        <p:spPr bwMode="auto">
          <a:xfrm>
            <a:off x="3777309" y="2007482"/>
            <a:ext cx="3366407" cy="4103078"/>
          </a:xfrm>
          <a:prstGeom prst="rect">
            <a:avLst/>
          </a:prstGeom>
          <a:noFill/>
          <a:ln w="9525">
            <a:noFill/>
            <a:miter lim="800000"/>
            <a:headEnd/>
            <a:tailEnd/>
          </a:ln>
          <a:effectLst/>
        </p:spPr>
      </p:pic>
      <p:pic>
        <p:nvPicPr>
          <p:cNvPr id="11271" name="Picture 7"/>
          <p:cNvPicPr>
            <a:picLocks noChangeAspect="1" noChangeArrowheads="1"/>
          </p:cNvPicPr>
          <p:nvPr/>
        </p:nvPicPr>
        <p:blipFill>
          <a:blip r:embed="rId4" cstate="screen"/>
          <a:srcRect/>
          <a:stretch>
            <a:fillRect/>
          </a:stretch>
        </p:blipFill>
        <p:spPr bwMode="auto">
          <a:xfrm>
            <a:off x="6654056" y="2006104"/>
            <a:ext cx="2325078" cy="40770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cs-CZ" sz="2800" dirty="0" smtClean="0"/>
              <a:t>Úskalí   </a:t>
            </a:r>
            <a:br>
              <a:rPr lang="cs-CZ" sz="2800" dirty="0" smtClean="0"/>
            </a:br>
            <a:r>
              <a:rPr lang="cs-CZ" sz="2800" dirty="0" smtClean="0"/>
              <a:t>HCC, 6x TACE </a:t>
            </a:r>
            <a:endParaRPr lang="cs-CZ" sz="2800" dirty="0"/>
          </a:p>
        </p:txBody>
      </p:sp>
      <p:sp>
        <p:nvSpPr>
          <p:cNvPr id="12291" name="Rectangle 3"/>
          <p:cNvSpPr>
            <a:spLocks noGrp="1" noChangeArrowheads="1"/>
          </p:cNvSpPr>
          <p:nvPr>
            <p:ph type="body" idx="1"/>
          </p:nvPr>
        </p:nvSpPr>
        <p:spPr/>
        <p:txBody>
          <a:bodyPr/>
          <a:lstStyle/>
          <a:p>
            <a:endParaRPr lang="cs-CZ"/>
          </a:p>
        </p:txBody>
      </p:sp>
      <p:pic>
        <p:nvPicPr>
          <p:cNvPr id="12292" name="Picture 4"/>
          <p:cNvPicPr>
            <a:picLocks noChangeAspect="1" noChangeArrowheads="1"/>
          </p:cNvPicPr>
          <p:nvPr/>
        </p:nvPicPr>
        <p:blipFill>
          <a:blip r:embed="rId2" cstate="screen"/>
          <a:srcRect/>
          <a:stretch>
            <a:fillRect/>
          </a:stretch>
        </p:blipFill>
        <p:spPr bwMode="auto">
          <a:xfrm>
            <a:off x="971600" y="1628800"/>
            <a:ext cx="3557673" cy="4882133"/>
          </a:xfrm>
          <a:prstGeom prst="rect">
            <a:avLst/>
          </a:prstGeom>
          <a:noFill/>
          <a:ln w="9525">
            <a:noFill/>
            <a:miter lim="800000"/>
            <a:headEnd/>
            <a:tailEnd/>
          </a:ln>
          <a:effectLst/>
        </p:spPr>
      </p:pic>
      <p:pic>
        <p:nvPicPr>
          <p:cNvPr id="12295" name="Picture 7"/>
          <p:cNvPicPr>
            <a:picLocks noChangeAspect="1" noChangeArrowheads="1"/>
          </p:cNvPicPr>
          <p:nvPr/>
        </p:nvPicPr>
        <p:blipFill>
          <a:blip r:embed="rId3" cstate="screen"/>
          <a:srcRect/>
          <a:stretch>
            <a:fillRect/>
          </a:stretch>
        </p:blipFill>
        <p:spPr bwMode="auto">
          <a:xfrm>
            <a:off x="4644008" y="1628800"/>
            <a:ext cx="3662919" cy="48965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Hodnocení odpovědi na léčbu </a:t>
            </a:r>
            <a:endParaRPr lang="en-US" dirty="0"/>
          </a:p>
        </p:txBody>
      </p:sp>
      <p:sp>
        <p:nvSpPr>
          <p:cNvPr id="3" name="Zástupný symbol obsahu 2"/>
          <p:cNvSpPr>
            <a:spLocks noGrp="1"/>
          </p:cNvSpPr>
          <p:nvPr>
            <p:ph sz="quarter" idx="1"/>
          </p:nvPr>
        </p:nvSpPr>
        <p:spPr/>
        <p:txBody>
          <a:bodyPr/>
          <a:lstStyle/>
          <a:p>
            <a:r>
              <a:rPr lang="cs-CZ" dirty="0" smtClean="0"/>
              <a:t>1979 – WHO –</a:t>
            </a:r>
          </a:p>
          <a:p>
            <a:pPr lvl="1"/>
            <a:r>
              <a:rPr lang="cs-CZ" dirty="0" smtClean="0">
                <a:solidFill>
                  <a:schemeClr val="tx1"/>
                </a:solidFill>
              </a:rPr>
              <a:t>1. pokus o standardizaci </a:t>
            </a:r>
          </a:p>
          <a:p>
            <a:pPr lvl="1">
              <a:buNone/>
            </a:pPr>
            <a:r>
              <a:rPr lang="cs-CZ" dirty="0" smtClean="0">
                <a:solidFill>
                  <a:schemeClr val="tx1"/>
                </a:solidFill>
              </a:rPr>
              <a:t>hodnocení odpovědi na léčbu</a:t>
            </a:r>
          </a:p>
          <a:p>
            <a:endParaRPr lang="cs-CZ" dirty="0" smtClean="0"/>
          </a:p>
          <a:p>
            <a:r>
              <a:rPr lang="cs-CZ" dirty="0" smtClean="0"/>
              <a:t>1999 – RECIST 1.0</a:t>
            </a:r>
          </a:p>
          <a:p>
            <a:r>
              <a:rPr lang="cs-CZ" dirty="0" smtClean="0"/>
              <a:t>2009 – RECIST 1.1 </a:t>
            </a:r>
            <a:endParaRPr lang="en-US" dirty="0"/>
          </a:p>
        </p:txBody>
      </p:sp>
      <p:pic>
        <p:nvPicPr>
          <p:cNvPr id="105475" name="Picture 3"/>
          <p:cNvPicPr>
            <a:picLocks noChangeAspect="1" noChangeArrowheads="1"/>
          </p:cNvPicPr>
          <p:nvPr/>
        </p:nvPicPr>
        <p:blipFill>
          <a:blip r:embed="rId3" cstate="print"/>
          <a:srcRect/>
          <a:stretch>
            <a:fillRect/>
          </a:stretch>
        </p:blipFill>
        <p:spPr bwMode="auto">
          <a:xfrm>
            <a:off x="4788024" y="1268760"/>
            <a:ext cx="4093493" cy="5455888"/>
          </a:xfrm>
          <a:prstGeom prst="rect">
            <a:avLst/>
          </a:prstGeom>
          <a:noFill/>
          <a:ln w="9525">
            <a:noFill/>
            <a:miter lim="800000"/>
            <a:headEnd/>
            <a:tailEnd/>
          </a:ln>
        </p:spPr>
      </p:pic>
      <p:sp>
        <p:nvSpPr>
          <p:cNvPr id="8" name="BlokTextu 7"/>
          <p:cNvSpPr txBox="1"/>
          <p:nvPr/>
        </p:nvSpPr>
        <p:spPr>
          <a:xfrm>
            <a:off x="179512" y="6027003"/>
            <a:ext cx="4536504" cy="830997"/>
          </a:xfrm>
          <a:prstGeom prst="rect">
            <a:avLst/>
          </a:prstGeom>
          <a:noFill/>
        </p:spPr>
        <p:txBody>
          <a:bodyPr wrap="square" rtlCol="0">
            <a:spAutoFit/>
          </a:bodyPr>
          <a:lstStyle/>
          <a:p>
            <a:r>
              <a:rPr lang="cs-CZ" sz="1600" dirty="0" smtClean="0">
                <a:latin typeface="+mn-lt"/>
              </a:rPr>
              <a:t>P. </a:t>
            </a:r>
            <a:r>
              <a:rPr lang="cs-CZ" sz="1600" dirty="0" err="1" smtClean="0">
                <a:latin typeface="+mn-lt"/>
              </a:rPr>
              <a:t>Therasse</a:t>
            </a:r>
            <a:r>
              <a:rPr lang="cs-CZ" sz="1600" dirty="0" smtClean="0">
                <a:latin typeface="+mn-lt"/>
              </a:rPr>
              <a:t> </a:t>
            </a:r>
            <a:r>
              <a:rPr lang="cs-CZ" sz="1600" dirty="0" err="1" smtClean="0">
                <a:latin typeface="+mn-lt"/>
              </a:rPr>
              <a:t>et</a:t>
            </a:r>
            <a:r>
              <a:rPr lang="cs-CZ" sz="1600" dirty="0" smtClean="0">
                <a:latin typeface="+mn-lt"/>
              </a:rPr>
              <a:t>. </a:t>
            </a:r>
            <a:r>
              <a:rPr lang="cs-CZ" sz="1600" dirty="0" err="1" smtClean="0">
                <a:latin typeface="+mn-lt"/>
              </a:rPr>
              <a:t>al</a:t>
            </a:r>
            <a:r>
              <a:rPr lang="cs-CZ" sz="1600" dirty="0" smtClean="0">
                <a:latin typeface="+mn-lt"/>
              </a:rPr>
              <a:t>. New </a:t>
            </a:r>
            <a:r>
              <a:rPr lang="cs-CZ" sz="1600" dirty="0" err="1" smtClean="0">
                <a:latin typeface="+mn-lt"/>
              </a:rPr>
              <a:t>Guidelines</a:t>
            </a:r>
            <a:r>
              <a:rPr lang="cs-CZ" sz="1600" dirty="0" smtClean="0">
                <a:latin typeface="+mn-lt"/>
              </a:rPr>
              <a:t> to </a:t>
            </a:r>
            <a:r>
              <a:rPr lang="cs-CZ" sz="1600" dirty="0" err="1" smtClean="0">
                <a:latin typeface="+mn-lt"/>
              </a:rPr>
              <a:t>Evaluate</a:t>
            </a:r>
            <a:r>
              <a:rPr lang="cs-CZ" sz="1600" dirty="0" smtClean="0">
                <a:latin typeface="+mn-lt"/>
              </a:rPr>
              <a:t> </a:t>
            </a:r>
            <a:r>
              <a:rPr lang="cs-CZ" sz="1600" dirty="0" err="1" smtClean="0">
                <a:latin typeface="+mn-lt"/>
              </a:rPr>
              <a:t>the</a:t>
            </a:r>
            <a:r>
              <a:rPr lang="cs-CZ" sz="1600" dirty="0" smtClean="0">
                <a:latin typeface="+mn-lt"/>
              </a:rPr>
              <a:t> Response to </a:t>
            </a:r>
            <a:r>
              <a:rPr lang="cs-CZ" sz="1600" dirty="0" err="1" smtClean="0">
                <a:latin typeface="+mn-lt"/>
              </a:rPr>
              <a:t>Treatment</a:t>
            </a:r>
            <a:r>
              <a:rPr lang="cs-CZ" sz="1600" dirty="0" smtClean="0">
                <a:latin typeface="+mn-lt"/>
              </a:rPr>
              <a:t> in Solid Tumors </a:t>
            </a:r>
            <a:r>
              <a:rPr lang="cs-CZ" sz="1600" i="1" dirty="0" smtClean="0">
                <a:latin typeface="+mn-lt"/>
              </a:rPr>
              <a:t>JNCI J </a:t>
            </a:r>
            <a:r>
              <a:rPr lang="cs-CZ" sz="1600" i="1" dirty="0" err="1" smtClean="0">
                <a:latin typeface="+mn-lt"/>
              </a:rPr>
              <a:t>Natl</a:t>
            </a:r>
            <a:r>
              <a:rPr lang="cs-CZ" sz="1600" i="1" dirty="0" smtClean="0">
                <a:latin typeface="+mn-lt"/>
              </a:rPr>
              <a:t> Cancer </a:t>
            </a:r>
            <a:r>
              <a:rPr lang="cs-CZ" sz="1600" i="1" dirty="0" err="1" smtClean="0">
                <a:latin typeface="+mn-lt"/>
              </a:rPr>
              <a:t>Inst</a:t>
            </a:r>
            <a:r>
              <a:rPr lang="cs-CZ" sz="1600" i="1" dirty="0" smtClean="0">
                <a:latin typeface="+mn-lt"/>
              </a:rPr>
              <a:t> (2000) 92(3): 205-216</a:t>
            </a:r>
            <a:endParaRPr lang="en-US" sz="1600" dirty="0">
              <a:latin typeface="+mn-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Výhody a nevýhody EASL, </a:t>
            </a:r>
            <a:r>
              <a:rPr lang="cs-CZ" dirty="0" err="1" smtClean="0"/>
              <a:t>mRECIST</a:t>
            </a:r>
            <a:endParaRPr lang="en-GB" dirty="0"/>
          </a:p>
        </p:txBody>
      </p:sp>
      <p:sp>
        <p:nvSpPr>
          <p:cNvPr id="3" name="Zástupný symbol obsahu 2"/>
          <p:cNvSpPr>
            <a:spLocks noGrp="1"/>
          </p:cNvSpPr>
          <p:nvPr>
            <p:ph sz="quarter" idx="1"/>
          </p:nvPr>
        </p:nvSpPr>
        <p:spPr/>
        <p:txBody>
          <a:bodyPr/>
          <a:lstStyle/>
          <a:p>
            <a:pPr>
              <a:buNone/>
            </a:pPr>
            <a:endParaRPr lang="cs-CZ" dirty="0" smtClean="0"/>
          </a:p>
          <a:p>
            <a:pPr>
              <a:buNone/>
            </a:pPr>
            <a:r>
              <a:rPr lang="cs-CZ" dirty="0" smtClean="0"/>
              <a:t>+ hodnocení biologické léčby HCC</a:t>
            </a:r>
          </a:p>
          <a:p>
            <a:pPr>
              <a:buNone/>
            </a:pPr>
            <a:r>
              <a:rPr lang="cs-CZ" dirty="0" smtClean="0"/>
              <a:t>+ hodnocení lokoregionální terapie (RFA, TACE)</a:t>
            </a:r>
          </a:p>
          <a:p>
            <a:pPr>
              <a:buNone/>
            </a:pPr>
            <a:r>
              <a:rPr lang="cs-CZ" dirty="0" smtClean="0"/>
              <a:t>+ možnost hodnocení prognózy pacienta (</a:t>
            </a:r>
            <a:r>
              <a:rPr lang="cs-CZ" dirty="0" err="1" smtClean="0"/>
              <a:t>vs</a:t>
            </a:r>
            <a:r>
              <a:rPr lang="cs-CZ" dirty="0" smtClean="0"/>
              <a:t> RECIST)</a:t>
            </a:r>
          </a:p>
          <a:p>
            <a:pPr>
              <a:buNone/>
            </a:pPr>
            <a:endParaRPr lang="cs-CZ" dirty="0" smtClean="0"/>
          </a:p>
          <a:p>
            <a:pPr>
              <a:buFontTx/>
              <a:buChar char="-"/>
            </a:pPr>
            <a:r>
              <a:rPr lang="cs-CZ" dirty="0" smtClean="0"/>
              <a:t>obtížné hodnocení komplexních lézí 1 parametrem</a:t>
            </a:r>
          </a:p>
          <a:p>
            <a:pPr>
              <a:buFontTx/>
              <a:buChar char="-"/>
            </a:pPr>
            <a:r>
              <a:rPr lang="cs-CZ" dirty="0" smtClean="0"/>
              <a:t>RECIST 1.0 </a:t>
            </a:r>
            <a:r>
              <a:rPr lang="cs-CZ" dirty="0" err="1" smtClean="0"/>
              <a:t>vs</a:t>
            </a:r>
            <a:r>
              <a:rPr lang="cs-CZ" dirty="0" smtClean="0"/>
              <a:t> 1.1 </a:t>
            </a:r>
          </a:p>
          <a:p>
            <a:pPr>
              <a:buFontTx/>
              <a:buChar char="-"/>
            </a:pPr>
            <a:endParaRPr lang="cs-CZ" dirty="0" smtClean="0"/>
          </a:p>
          <a:p>
            <a:pPr>
              <a:buNone/>
            </a:pPr>
            <a:r>
              <a:rPr lang="cs-CZ" dirty="0" smtClean="0"/>
              <a:t>!  nutno </a:t>
            </a:r>
            <a:r>
              <a:rPr lang="cs-CZ" dirty="0" smtClean="0"/>
              <a:t>dodržet standardní </a:t>
            </a:r>
            <a:r>
              <a:rPr lang="cs-CZ" dirty="0" smtClean="0"/>
              <a:t>protokol vyšetření  !</a:t>
            </a:r>
            <a:endParaRPr lang="cs-CZ" dirty="0" smtClean="0"/>
          </a:p>
          <a:p>
            <a:pPr>
              <a:buFontTx/>
              <a:buChar char="-"/>
            </a:pPr>
            <a:endParaRPr lang="cs-CZ" dirty="0" smtClean="0"/>
          </a:p>
          <a:p>
            <a:pPr>
              <a:buNone/>
            </a:pPr>
            <a:r>
              <a:rPr lang="cs-CZ" dirty="0" smtClean="0"/>
              <a:t>  </a:t>
            </a:r>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Závěr</a:t>
            </a:r>
            <a:endParaRPr lang="en-US" dirty="0"/>
          </a:p>
        </p:txBody>
      </p:sp>
      <p:sp>
        <p:nvSpPr>
          <p:cNvPr id="3" name="Zástupný symbol obsahu 2"/>
          <p:cNvSpPr>
            <a:spLocks noGrp="1"/>
          </p:cNvSpPr>
          <p:nvPr>
            <p:ph sz="quarter" idx="1"/>
          </p:nvPr>
        </p:nvSpPr>
        <p:spPr>
          <a:xfrm>
            <a:off x="179512" y="1268760"/>
            <a:ext cx="8964488" cy="4937760"/>
          </a:xfrm>
        </p:spPr>
        <p:txBody>
          <a:bodyPr/>
          <a:lstStyle/>
          <a:p>
            <a:r>
              <a:rPr lang="cs-CZ" dirty="0" smtClean="0"/>
              <a:t>WHO, RECIST </a:t>
            </a:r>
            <a:r>
              <a:rPr lang="cs-CZ" dirty="0" smtClean="0"/>
              <a:t>– u biologické léčby </a:t>
            </a:r>
            <a:r>
              <a:rPr lang="cs-CZ" dirty="0" smtClean="0"/>
              <a:t>jsou schopny </a:t>
            </a:r>
            <a:r>
              <a:rPr lang="cs-CZ" dirty="0" smtClean="0"/>
              <a:t>zaznamenat selhání terapie ( PD </a:t>
            </a:r>
            <a:r>
              <a:rPr lang="cs-CZ" dirty="0" smtClean="0"/>
              <a:t>)</a:t>
            </a:r>
          </a:p>
          <a:p>
            <a:pPr>
              <a:buNone/>
            </a:pPr>
            <a:r>
              <a:rPr lang="cs-CZ" dirty="0" smtClean="0"/>
              <a:t>	</a:t>
            </a:r>
            <a:r>
              <a:rPr lang="cs-CZ" dirty="0" smtClean="0"/>
              <a:t>		h</a:t>
            </a:r>
            <a:r>
              <a:rPr lang="cs-CZ" dirty="0" smtClean="0"/>
              <a:t>ůře pak dobrou odpověď  na léčbu (TTP,PFS)</a:t>
            </a:r>
            <a:endParaRPr lang="cs-CZ" dirty="0" smtClean="0"/>
          </a:p>
          <a:p>
            <a:pPr>
              <a:buNone/>
            </a:pPr>
            <a:endParaRPr lang="cs-CZ" dirty="0" smtClean="0"/>
          </a:p>
          <a:p>
            <a:r>
              <a:rPr lang="cs-CZ" dirty="0" smtClean="0"/>
              <a:t>Neschopny hodnotit</a:t>
            </a:r>
            <a:endParaRPr lang="cs-CZ" dirty="0" smtClean="0"/>
          </a:p>
          <a:p>
            <a:pPr>
              <a:buNone/>
            </a:pPr>
            <a:r>
              <a:rPr lang="cs-CZ" dirty="0" smtClean="0"/>
              <a:t>				</a:t>
            </a:r>
            <a:r>
              <a:rPr lang="cs-CZ" dirty="0" smtClean="0"/>
              <a:t>         lokoregionální terapie (RFA, TACE</a:t>
            </a:r>
            <a:r>
              <a:rPr lang="cs-CZ" dirty="0" smtClean="0"/>
              <a:t>)</a:t>
            </a:r>
          </a:p>
          <a:p>
            <a:pPr>
              <a:buNone/>
            </a:pPr>
            <a:r>
              <a:rPr lang="cs-CZ" dirty="0" smtClean="0"/>
              <a:t>	</a:t>
            </a:r>
            <a:r>
              <a:rPr lang="cs-CZ" dirty="0" smtClean="0"/>
              <a:t>			         predikovat </a:t>
            </a:r>
            <a:r>
              <a:rPr lang="cs-CZ" dirty="0" smtClean="0"/>
              <a:t>přežití u </a:t>
            </a:r>
            <a:r>
              <a:rPr lang="cs-CZ" dirty="0" smtClean="0"/>
              <a:t>SD</a:t>
            </a:r>
          </a:p>
          <a:p>
            <a:pPr>
              <a:buNone/>
            </a:pPr>
            <a:r>
              <a:rPr lang="cs-CZ" dirty="0" smtClean="0"/>
              <a:t>				</a:t>
            </a:r>
            <a:endParaRPr lang="cs-CZ" dirty="0" smtClean="0"/>
          </a:p>
          <a:p>
            <a:pPr>
              <a:buNone/>
            </a:pPr>
            <a:endParaRPr lang="cs-CZ" dirty="0" smtClean="0"/>
          </a:p>
          <a:p>
            <a:r>
              <a:rPr lang="cs-CZ" dirty="0" smtClean="0"/>
              <a:t>Morfologická </a:t>
            </a:r>
            <a:r>
              <a:rPr lang="cs-CZ" dirty="0" smtClean="0"/>
              <a:t>kritéria  	</a:t>
            </a:r>
            <a:r>
              <a:rPr lang="cs-CZ" dirty="0" smtClean="0">
                <a:solidFill>
                  <a:srgbClr val="FF0000"/>
                </a:solidFill>
              </a:rPr>
              <a:t>HCC – </a:t>
            </a:r>
            <a:r>
              <a:rPr lang="cs-CZ" dirty="0" smtClean="0">
                <a:solidFill>
                  <a:srgbClr val="FF0000"/>
                </a:solidFill>
              </a:rPr>
              <a:t>EASL, </a:t>
            </a:r>
            <a:r>
              <a:rPr lang="cs-CZ" dirty="0" err="1" smtClean="0">
                <a:solidFill>
                  <a:srgbClr val="FF0000"/>
                </a:solidFill>
              </a:rPr>
              <a:t>mRECIST</a:t>
            </a:r>
            <a:endParaRPr lang="cs-CZ" dirty="0" smtClean="0">
              <a:solidFill>
                <a:srgbClr val="FF0000"/>
              </a:solidFill>
            </a:endParaRPr>
          </a:p>
          <a:p>
            <a:pPr>
              <a:buNone/>
            </a:pPr>
            <a:r>
              <a:rPr lang="cs-CZ" dirty="0" smtClean="0"/>
              <a:t>					</a:t>
            </a:r>
            <a:r>
              <a:rPr lang="cs-CZ" sz="2000" dirty="0" smtClean="0"/>
              <a:t>GIST – </a:t>
            </a:r>
            <a:r>
              <a:rPr lang="cs-CZ" sz="2000" dirty="0" err="1" smtClean="0"/>
              <a:t>Choi</a:t>
            </a:r>
            <a:r>
              <a:rPr lang="cs-CZ" sz="2000" dirty="0" smtClean="0"/>
              <a:t> </a:t>
            </a:r>
            <a:r>
              <a:rPr lang="cs-CZ" sz="2000" dirty="0" err="1" smtClean="0"/>
              <a:t>modified</a:t>
            </a:r>
            <a:r>
              <a:rPr lang="cs-CZ" sz="2000" dirty="0" smtClean="0"/>
              <a:t> RECIST</a:t>
            </a:r>
          </a:p>
          <a:p>
            <a:pPr>
              <a:buNone/>
            </a:pPr>
            <a:r>
              <a:rPr lang="cs-CZ" sz="2000" dirty="0" smtClean="0"/>
              <a:t>					</a:t>
            </a:r>
            <a:r>
              <a:rPr lang="cs-CZ" sz="2000" dirty="0" err="1" smtClean="0"/>
              <a:t>mCRC</a:t>
            </a:r>
            <a:r>
              <a:rPr lang="cs-CZ" sz="2000" dirty="0" smtClean="0"/>
              <a:t> – morfologické hodnocení</a:t>
            </a:r>
          </a:p>
          <a:p>
            <a:pPr>
              <a:buNone/>
            </a:pPr>
            <a:r>
              <a:rPr lang="cs-CZ" dirty="0" smtClean="0"/>
              <a:t>				</a:t>
            </a:r>
          </a:p>
          <a:p>
            <a:pPr lvl="1">
              <a:buNone/>
            </a:pPr>
            <a:r>
              <a:rPr lang="cs-CZ" dirty="0" smtClean="0"/>
              <a:t>   </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251520" y="1052736"/>
            <a:ext cx="8229600" cy="990600"/>
          </a:xfrm>
        </p:spPr>
        <p:txBody>
          <a:bodyPr>
            <a:normAutofit/>
          </a:bodyPr>
          <a:lstStyle/>
          <a:p>
            <a:pPr algn="l"/>
            <a:r>
              <a:rPr lang="sk-SK" b="0" noProof="0" dirty="0" err="1" smtClean="0">
                <a:solidFill>
                  <a:schemeClr val="tx1"/>
                </a:solidFill>
                <a:effectLst/>
              </a:rPr>
              <a:t>tandrasina@fnbrno.cz</a:t>
            </a:r>
            <a:endParaRPr lang="sk-SK" b="0" noProof="0" dirty="0">
              <a:solidFill>
                <a:schemeClr val="tx1"/>
              </a:solidFill>
              <a:effectLst/>
            </a:endParaRPr>
          </a:p>
        </p:txBody>
      </p:sp>
      <p:sp>
        <p:nvSpPr>
          <p:cNvPr id="11" name="Rectangle 2"/>
          <p:cNvSpPr txBox="1">
            <a:spLocks noChangeArrowheads="1"/>
          </p:cNvSpPr>
          <p:nvPr/>
        </p:nvSpPr>
        <p:spPr bwMode="auto">
          <a:xfrm>
            <a:off x="323528" y="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k-SK" sz="3200" b="1" i="0" u="none" strike="noStrike" kern="1200" cap="none" spc="0" normalizeH="0" baseline="0" noProof="0" dirty="0" err="1" smtClean="0">
                <a:ln>
                  <a:noFill/>
                </a:ln>
                <a:solidFill>
                  <a:srgbClr val="C00000"/>
                </a:solidFill>
                <a:effectLst>
                  <a:outerShdw blurRad="38100" dist="38100" dir="2700000" algn="tl">
                    <a:srgbClr val="000000">
                      <a:alpha val="43137"/>
                    </a:srgbClr>
                  </a:outerShdw>
                </a:effectLst>
                <a:uLnTx/>
                <a:uFillTx/>
                <a:latin typeface="+mn-lt"/>
                <a:ea typeface="+mj-ea"/>
                <a:cs typeface="+mj-cs"/>
              </a:rPr>
              <a:t>Děkuji</a:t>
            </a:r>
            <a:r>
              <a:rPr kumimoji="0" lang="sk-SK" sz="32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n-lt"/>
                <a:ea typeface="+mj-ea"/>
                <a:cs typeface="+mj-cs"/>
              </a:rPr>
              <a:t> za</a:t>
            </a:r>
            <a:r>
              <a:rPr kumimoji="0" lang="sk-SK" sz="3200" b="1" i="0" u="none" strike="noStrike" kern="1200" cap="none" spc="0" normalizeH="0" noProof="0" dirty="0" smtClean="0">
                <a:ln>
                  <a:noFill/>
                </a:ln>
                <a:solidFill>
                  <a:srgbClr val="C00000"/>
                </a:solidFill>
                <a:effectLst>
                  <a:outerShdw blurRad="38100" dist="38100" dir="2700000" algn="tl">
                    <a:srgbClr val="000000">
                      <a:alpha val="43137"/>
                    </a:srgbClr>
                  </a:outerShdw>
                </a:effectLst>
                <a:uLnTx/>
                <a:uFillTx/>
                <a:latin typeface="+mn-lt"/>
                <a:ea typeface="+mj-ea"/>
                <a:cs typeface="+mj-cs"/>
              </a:rPr>
              <a:t> </a:t>
            </a:r>
            <a:r>
              <a:rPr kumimoji="0" lang="sk-SK" sz="3200" b="1" i="0" u="none" strike="noStrike" kern="1200" cap="none" spc="0" normalizeH="0" noProof="0" dirty="0" err="1" smtClean="0">
                <a:ln>
                  <a:noFill/>
                </a:ln>
                <a:solidFill>
                  <a:srgbClr val="C00000"/>
                </a:solidFill>
                <a:effectLst>
                  <a:outerShdw blurRad="38100" dist="38100" dir="2700000" algn="tl">
                    <a:srgbClr val="000000">
                      <a:alpha val="43137"/>
                    </a:srgbClr>
                  </a:outerShdw>
                </a:effectLst>
                <a:uLnTx/>
                <a:uFillTx/>
                <a:latin typeface="+mn-lt"/>
                <a:ea typeface="+mj-ea"/>
                <a:cs typeface="+mj-cs"/>
              </a:rPr>
              <a:t>pozornost</a:t>
            </a:r>
            <a:endParaRPr kumimoji="0" lang="sk-SK" sz="32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n-lt"/>
              <a:ea typeface="+mj-ea"/>
              <a:cs typeface="+mj-cs"/>
            </a:endParaRPr>
          </a:p>
        </p:txBody>
      </p:sp>
      <p:sp>
        <p:nvSpPr>
          <p:cNvPr id="4" name="BlokTextu 3"/>
          <p:cNvSpPr txBox="1"/>
          <p:nvPr/>
        </p:nvSpPr>
        <p:spPr>
          <a:xfrm>
            <a:off x="395536" y="2276872"/>
            <a:ext cx="8136904" cy="6001643"/>
          </a:xfrm>
          <a:prstGeom prst="rect">
            <a:avLst/>
          </a:prstGeom>
          <a:noFill/>
        </p:spPr>
        <p:txBody>
          <a:bodyPr wrap="square" rtlCol="0">
            <a:spAutoFit/>
          </a:bodyPr>
          <a:lstStyle/>
          <a:p>
            <a:pPr marL="342900" indent="-342900"/>
            <a:r>
              <a:rPr lang="cs-CZ" sz="1600" dirty="0" err="1" smtClean="0">
                <a:latin typeface="+mn-lt"/>
                <a:cs typeface="Calibri" pitchFamily="34" charset="0"/>
              </a:rPr>
              <a:t>Riaz</a:t>
            </a:r>
            <a:r>
              <a:rPr lang="cs-CZ" sz="1600" dirty="0" smtClean="0">
                <a:latin typeface="+mn-lt"/>
                <a:cs typeface="Calibri" pitchFamily="34" charset="0"/>
              </a:rPr>
              <a:t> A, Miller FH, </a:t>
            </a:r>
            <a:r>
              <a:rPr lang="cs-CZ" sz="1600" dirty="0" err="1" smtClean="0">
                <a:latin typeface="+mn-lt"/>
                <a:cs typeface="Calibri" pitchFamily="34" charset="0"/>
              </a:rPr>
              <a:t>Kulik</a:t>
            </a:r>
            <a:r>
              <a:rPr lang="cs-CZ" sz="1600" dirty="0" smtClean="0">
                <a:latin typeface="+mn-lt"/>
                <a:cs typeface="Calibri" pitchFamily="34" charset="0"/>
              </a:rPr>
              <a:t> LM, </a:t>
            </a:r>
            <a:r>
              <a:rPr lang="cs-CZ" sz="1600" dirty="0" err="1" smtClean="0">
                <a:latin typeface="+mn-lt"/>
                <a:cs typeface="Calibri" pitchFamily="34" charset="0"/>
              </a:rPr>
              <a:t>et</a:t>
            </a:r>
            <a:r>
              <a:rPr lang="cs-CZ" sz="1600" dirty="0" smtClean="0">
                <a:latin typeface="+mn-lt"/>
                <a:cs typeface="Calibri" pitchFamily="34" charset="0"/>
              </a:rPr>
              <a:t> </a:t>
            </a:r>
            <a:r>
              <a:rPr lang="cs-CZ" sz="1600" dirty="0" err="1" smtClean="0">
                <a:latin typeface="+mn-lt"/>
                <a:cs typeface="Calibri" pitchFamily="34" charset="0"/>
              </a:rPr>
              <a:t>al</a:t>
            </a:r>
            <a:r>
              <a:rPr lang="cs-CZ" sz="1600" dirty="0" smtClean="0">
                <a:latin typeface="+mn-lt"/>
                <a:cs typeface="Calibri" pitchFamily="34" charset="0"/>
              </a:rPr>
              <a:t>. </a:t>
            </a:r>
            <a:r>
              <a:rPr lang="cs-CZ" sz="1600" dirty="0" err="1" smtClean="0">
                <a:latin typeface="+mn-lt"/>
                <a:cs typeface="Calibri" pitchFamily="34" charset="0"/>
              </a:rPr>
              <a:t>Imaging</a:t>
            </a:r>
            <a:r>
              <a:rPr lang="cs-CZ" sz="1600" dirty="0" smtClean="0">
                <a:latin typeface="+mn-lt"/>
                <a:cs typeface="Calibri" pitchFamily="34" charset="0"/>
              </a:rPr>
              <a:t> response in the </a:t>
            </a:r>
            <a:r>
              <a:rPr lang="cs-CZ" sz="1600" dirty="0" err="1" smtClean="0">
                <a:latin typeface="+mn-lt"/>
                <a:cs typeface="Calibri" pitchFamily="34" charset="0"/>
              </a:rPr>
              <a:t>primary</a:t>
            </a:r>
            <a:r>
              <a:rPr lang="cs-CZ" sz="1600" dirty="0" smtClean="0">
                <a:latin typeface="+mn-lt"/>
                <a:cs typeface="Calibri" pitchFamily="34" charset="0"/>
              </a:rPr>
              <a:t> index </a:t>
            </a:r>
            <a:r>
              <a:rPr lang="cs-CZ" sz="1600" dirty="0" err="1" smtClean="0">
                <a:latin typeface="+mn-lt"/>
                <a:cs typeface="Calibri" pitchFamily="34" charset="0"/>
              </a:rPr>
              <a:t>lesion</a:t>
            </a:r>
            <a:r>
              <a:rPr lang="cs-CZ" sz="1600" dirty="0" smtClean="0">
                <a:latin typeface="+mn-lt"/>
                <a:cs typeface="Calibri" pitchFamily="34" charset="0"/>
              </a:rPr>
              <a:t> and </a:t>
            </a:r>
            <a:r>
              <a:rPr lang="cs-CZ" sz="1600" dirty="0" err="1" smtClean="0">
                <a:latin typeface="+mn-lt"/>
                <a:cs typeface="Calibri" pitchFamily="34" charset="0"/>
              </a:rPr>
              <a:t>clinical</a:t>
            </a:r>
            <a:r>
              <a:rPr lang="cs-CZ" sz="1600" dirty="0" smtClean="0">
                <a:latin typeface="+mn-lt"/>
                <a:cs typeface="Calibri" pitchFamily="34" charset="0"/>
              </a:rPr>
              <a:t> </a:t>
            </a:r>
            <a:r>
              <a:rPr lang="cs-CZ" sz="1600" dirty="0" err="1" smtClean="0">
                <a:latin typeface="+mn-lt"/>
                <a:cs typeface="Calibri" pitchFamily="34" charset="0"/>
              </a:rPr>
              <a:t>outcomes</a:t>
            </a:r>
            <a:r>
              <a:rPr lang="cs-CZ" sz="1600" dirty="0" smtClean="0">
                <a:latin typeface="+mn-lt"/>
                <a:cs typeface="Calibri" pitchFamily="34" charset="0"/>
              </a:rPr>
              <a:t> </a:t>
            </a:r>
            <a:r>
              <a:rPr lang="cs-CZ" sz="1600" dirty="0" err="1" smtClean="0">
                <a:latin typeface="+mn-lt"/>
                <a:cs typeface="Calibri" pitchFamily="34" charset="0"/>
              </a:rPr>
              <a:t>following</a:t>
            </a:r>
            <a:r>
              <a:rPr lang="cs-CZ" sz="1600" dirty="0" smtClean="0">
                <a:latin typeface="+mn-lt"/>
                <a:cs typeface="Calibri" pitchFamily="34" charset="0"/>
              </a:rPr>
              <a:t> </a:t>
            </a:r>
            <a:r>
              <a:rPr lang="cs-CZ" sz="1600" dirty="0" err="1" smtClean="0">
                <a:latin typeface="+mn-lt"/>
                <a:cs typeface="Calibri" pitchFamily="34" charset="0"/>
              </a:rPr>
              <a:t>transarterial</a:t>
            </a:r>
            <a:r>
              <a:rPr lang="cs-CZ" sz="1600" dirty="0" smtClean="0">
                <a:latin typeface="+mn-lt"/>
                <a:cs typeface="Calibri" pitchFamily="34" charset="0"/>
              </a:rPr>
              <a:t> </a:t>
            </a:r>
            <a:r>
              <a:rPr lang="cs-CZ" sz="1600" dirty="0" err="1" smtClean="0">
                <a:latin typeface="+mn-lt"/>
                <a:cs typeface="Calibri" pitchFamily="34" charset="0"/>
              </a:rPr>
              <a:t>locoregional</a:t>
            </a:r>
            <a:r>
              <a:rPr lang="cs-CZ" sz="1600" dirty="0" smtClean="0">
                <a:latin typeface="+mn-lt"/>
                <a:cs typeface="Calibri" pitchFamily="34" charset="0"/>
              </a:rPr>
              <a:t> </a:t>
            </a:r>
            <a:r>
              <a:rPr lang="cs-CZ" sz="1600" dirty="0" err="1" smtClean="0">
                <a:latin typeface="+mn-lt"/>
                <a:cs typeface="Calibri" pitchFamily="34" charset="0"/>
              </a:rPr>
              <a:t>therapy</a:t>
            </a:r>
            <a:r>
              <a:rPr lang="cs-CZ" sz="1600" dirty="0" smtClean="0">
                <a:latin typeface="+mn-lt"/>
                <a:cs typeface="Calibri" pitchFamily="34" charset="0"/>
              </a:rPr>
              <a:t> </a:t>
            </a:r>
            <a:r>
              <a:rPr lang="cs-CZ" sz="1600" dirty="0" err="1" smtClean="0">
                <a:latin typeface="+mn-lt"/>
                <a:cs typeface="Calibri" pitchFamily="34" charset="0"/>
              </a:rPr>
              <a:t>for</a:t>
            </a:r>
            <a:r>
              <a:rPr lang="cs-CZ" sz="1600" dirty="0" smtClean="0">
                <a:latin typeface="+mn-lt"/>
                <a:cs typeface="Calibri" pitchFamily="34" charset="0"/>
              </a:rPr>
              <a:t> </a:t>
            </a:r>
            <a:r>
              <a:rPr lang="cs-CZ" sz="1600" dirty="0" err="1" smtClean="0">
                <a:latin typeface="+mn-lt"/>
                <a:cs typeface="Calibri" pitchFamily="34" charset="0"/>
              </a:rPr>
              <a:t>hepatocellular</a:t>
            </a:r>
            <a:r>
              <a:rPr lang="cs-CZ" sz="1600" dirty="0" smtClean="0">
                <a:latin typeface="+mn-lt"/>
                <a:cs typeface="Calibri" pitchFamily="34" charset="0"/>
              </a:rPr>
              <a:t> </a:t>
            </a:r>
            <a:r>
              <a:rPr lang="cs-CZ" sz="1600" dirty="0" err="1" smtClean="0">
                <a:latin typeface="+mn-lt"/>
                <a:cs typeface="Calibri" pitchFamily="34" charset="0"/>
              </a:rPr>
              <a:t>carcinoma</a:t>
            </a:r>
            <a:r>
              <a:rPr lang="cs-CZ" sz="1600" dirty="0" smtClean="0">
                <a:latin typeface="+mn-lt"/>
                <a:cs typeface="Calibri" pitchFamily="34" charset="0"/>
              </a:rPr>
              <a:t>. JAMA 2010; 303:1062-9</a:t>
            </a:r>
          </a:p>
          <a:p>
            <a:pPr marL="342900" indent="-342900"/>
            <a:r>
              <a:rPr lang="cs-CZ" sz="1600" dirty="0" smtClean="0">
                <a:latin typeface="+mn-lt"/>
                <a:cs typeface="Calibri" pitchFamily="34" charset="0"/>
              </a:rPr>
              <a:t> </a:t>
            </a:r>
            <a:r>
              <a:rPr lang="cs-CZ" sz="1600" dirty="0" err="1" smtClean="0">
                <a:latin typeface="+mn-lt"/>
                <a:cs typeface="Calibri" pitchFamily="34" charset="0"/>
              </a:rPr>
              <a:t>Shim</a:t>
            </a:r>
            <a:r>
              <a:rPr lang="cs-CZ" sz="1600" dirty="0" smtClean="0">
                <a:latin typeface="+mn-lt"/>
                <a:cs typeface="Calibri" pitchFamily="34" charset="0"/>
              </a:rPr>
              <a:t> JH, </a:t>
            </a:r>
            <a:r>
              <a:rPr lang="cs-CZ" sz="1600" dirty="0" err="1" smtClean="0">
                <a:latin typeface="+mn-lt"/>
                <a:cs typeface="Calibri" pitchFamily="34" charset="0"/>
              </a:rPr>
              <a:t>Lee</a:t>
            </a:r>
            <a:r>
              <a:rPr lang="cs-CZ" sz="1600" dirty="0" smtClean="0">
                <a:latin typeface="+mn-lt"/>
                <a:cs typeface="Calibri" pitchFamily="34" charset="0"/>
              </a:rPr>
              <a:t> HC, </a:t>
            </a:r>
            <a:r>
              <a:rPr lang="cs-CZ" sz="1600" dirty="0" err="1" smtClean="0">
                <a:latin typeface="+mn-lt"/>
                <a:cs typeface="Calibri" pitchFamily="34" charset="0"/>
              </a:rPr>
              <a:t>Kim</a:t>
            </a:r>
            <a:r>
              <a:rPr lang="cs-CZ" sz="1600" dirty="0" smtClean="0">
                <a:latin typeface="+mn-lt"/>
                <a:cs typeface="Calibri" pitchFamily="34" charset="0"/>
              </a:rPr>
              <a:t> SO, </a:t>
            </a:r>
            <a:r>
              <a:rPr lang="cs-CZ" sz="1600" dirty="0" err="1" smtClean="0">
                <a:latin typeface="+mn-lt"/>
                <a:cs typeface="Calibri" pitchFamily="34" charset="0"/>
              </a:rPr>
              <a:t>et</a:t>
            </a:r>
            <a:r>
              <a:rPr lang="cs-CZ" sz="1600" dirty="0" smtClean="0">
                <a:latin typeface="+mn-lt"/>
                <a:cs typeface="Calibri" pitchFamily="34" charset="0"/>
              </a:rPr>
              <a:t> </a:t>
            </a:r>
            <a:r>
              <a:rPr lang="cs-CZ" sz="1600" dirty="0" err="1" smtClean="0">
                <a:latin typeface="+mn-lt"/>
                <a:cs typeface="Calibri" pitchFamily="34" charset="0"/>
              </a:rPr>
              <a:t>al</a:t>
            </a:r>
            <a:r>
              <a:rPr lang="cs-CZ" sz="1600" dirty="0" smtClean="0">
                <a:latin typeface="+mn-lt"/>
                <a:cs typeface="Calibri" pitchFamily="34" charset="0"/>
              </a:rPr>
              <a:t>. </a:t>
            </a:r>
            <a:r>
              <a:rPr lang="cs-CZ" sz="1600" dirty="0" err="1" smtClean="0">
                <a:latin typeface="+mn-lt"/>
                <a:cs typeface="Calibri" pitchFamily="34" charset="0"/>
              </a:rPr>
              <a:t>Which</a:t>
            </a:r>
            <a:r>
              <a:rPr lang="cs-CZ" sz="1600" dirty="0" smtClean="0">
                <a:latin typeface="+mn-lt"/>
                <a:cs typeface="Calibri" pitchFamily="34" charset="0"/>
              </a:rPr>
              <a:t> response </a:t>
            </a:r>
            <a:r>
              <a:rPr lang="cs-CZ" sz="1600" dirty="0" err="1" smtClean="0">
                <a:latin typeface="+mn-lt"/>
                <a:cs typeface="Calibri" pitchFamily="34" charset="0"/>
              </a:rPr>
              <a:t>criteria</a:t>
            </a:r>
            <a:r>
              <a:rPr lang="cs-CZ" sz="1600" dirty="0" smtClean="0">
                <a:latin typeface="+mn-lt"/>
                <a:cs typeface="Calibri" pitchFamily="34" charset="0"/>
              </a:rPr>
              <a:t> </a:t>
            </a:r>
            <a:r>
              <a:rPr lang="cs-CZ" sz="1600" dirty="0" err="1" smtClean="0">
                <a:latin typeface="+mn-lt"/>
                <a:cs typeface="Calibri" pitchFamily="34" charset="0"/>
              </a:rPr>
              <a:t>best</a:t>
            </a:r>
            <a:r>
              <a:rPr lang="cs-CZ" sz="1600" dirty="0" smtClean="0">
                <a:latin typeface="+mn-lt"/>
                <a:cs typeface="Calibri" pitchFamily="34" charset="0"/>
              </a:rPr>
              <a:t> help </a:t>
            </a:r>
            <a:r>
              <a:rPr lang="cs-CZ" sz="1600" dirty="0" err="1" smtClean="0">
                <a:latin typeface="+mn-lt"/>
                <a:cs typeface="Calibri" pitchFamily="34" charset="0"/>
              </a:rPr>
              <a:t>predict</a:t>
            </a:r>
            <a:r>
              <a:rPr lang="cs-CZ" sz="1600" dirty="0" smtClean="0">
                <a:latin typeface="+mn-lt"/>
                <a:cs typeface="Calibri" pitchFamily="34" charset="0"/>
              </a:rPr>
              <a:t> </a:t>
            </a:r>
            <a:r>
              <a:rPr lang="cs-CZ" sz="1600" dirty="0" err="1" smtClean="0">
                <a:latin typeface="+mn-lt"/>
                <a:cs typeface="Calibri" pitchFamily="34" charset="0"/>
              </a:rPr>
              <a:t>survival</a:t>
            </a:r>
            <a:r>
              <a:rPr lang="cs-CZ" sz="1600" dirty="0" smtClean="0">
                <a:latin typeface="+mn-lt"/>
                <a:cs typeface="Calibri" pitchFamily="34" charset="0"/>
              </a:rPr>
              <a:t> </a:t>
            </a:r>
            <a:r>
              <a:rPr lang="cs-CZ" sz="1600" dirty="0" smtClean="0">
                <a:latin typeface="+mn-lt"/>
                <a:cs typeface="Calibri" pitchFamily="34" charset="0"/>
              </a:rPr>
              <a:t>of </a:t>
            </a:r>
            <a:r>
              <a:rPr lang="cs-CZ" sz="1600" dirty="0" err="1" smtClean="0">
                <a:latin typeface="+mn-lt"/>
                <a:cs typeface="Calibri" pitchFamily="34" charset="0"/>
              </a:rPr>
              <a:t>patients</a:t>
            </a:r>
            <a:r>
              <a:rPr lang="cs-CZ" sz="1600" dirty="0" smtClean="0">
                <a:latin typeface="+mn-lt"/>
                <a:cs typeface="Calibri" pitchFamily="34" charset="0"/>
              </a:rPr>
              <a:t> </a:t>
            </a:r>
            <a:r>
              <a:rPr lang="cs-CZ" sz="1600" dirty="0" err="1" smtClean="0">
                <a:latin typeface="+mn-lt"/>
                <a:cs typeface="Calibri" pitchFamily="34" charset="0"/>
              </a:rPr>
              <a:t>with</a:t>
            </a:r>
            <a:r>
              <a:rPr lang="cs-CZ" sz="1600" dirty="0" smtClean="0">
                <a:latin typeface="+mn-lt"/>
                <a:cs typeface="Calibri" pitchFamily="34" charset="0"/>
              </a:rPr>
              <a:t> </a:t>
            </a:r>
            <a:r>
              <a:rPr lang="cs-CZ" sz="1600" dirty="0" err="1" smtClean="0">
                <a:latin typeface="+mn-lt"/>
                <a:cs typeface="Calibri" pitchFamily="34" charset="0"/>
              </a:rPr>
              <a:t>hepatocellular</a:t>
            </a:r>
            <a:r>
              <a:rPr lang="cs-CZ" sz="1600" dirty="0" smtClean="0">
                <a:latin typeface="+mn-lt"/>
                <a:cs typeface="Calibri" pitchFamily="34" charset="0"/>
              </a:rPr>
              <a:t> </a:t>
            </a:r>
            <a:r>
              <a:rPr lang="cs-CZ" sz="1600" dirty="0" err="1" smtClean="0">
                <a:latin typeface="+mn-lt"/>
                <a:cs typeface="Calibri" pitchFamily="34" charset="0"/>
              </a:rPr>
              <a:t>carcinoma</a:t>
            </a:r>
            <a:r>
              <a:rPr lang="cs-CZ" sz="1600" dirty="0" smtClean="0">
                <a:latin typeface="+mn-lt"/>
                <a:cs typeface="Calibri" pitchFamily="34" charset="0"/>
              </a:rPr>
              <a:t> </a:t>
            </a:r>
            <a:r>
              <a:rPr lang="cs-CZ" sz="1600" dirty="0" err="1" smtClean="0">
                <a:latin typeface="+mn-lt"/>
                <a:cs typeface="Calibri" pitchFamily="34" charset="0"/>
              </a:rPr>
              <a:t>following</a:t>
            </a:r>
            <a:r>
              <a:rPr lang="cs-CZ" sz="1600" dirty="0" smtClean="0">
                <a:latin typeface="+mn-lt"/>
                <a:cs typeface="Calibri" pitchFamily="34" charset="0"/>
              </a:rPr>
              <a:t> </a:t>
            </a:r>
            <a:r>
              <a:rPr lang="cs-CZ" sz="1600" dirty="0" err="1" smtClean="0">
                <a:latin typeface="+mn-lt"/>
                <a:cs typeface="Calibri" pitchFamily="34" charset="0"/>
              </a:rPr>
              <a:t>chemoembolization</a:t>
            </a:r>
            <a:r>
              <a:rPr lang="cs-CZ" sz="1600" dirty="0" smtClean="0">
                <a:latin typeface="+mn-lt"/>
                <a:cs typeface="Calibri" pitchFamily="34" charset="0"/>
              </a:rPr>
              <a:t>? A </a:t>
            </a:r>
            <a:r>
              <a:rPr lang="cs-CZ" sz="1600" dirty="0" err="1" smtClean="0">
                <a:latin typeface="+mn-lt"/>
                <a:cs typeface="Calibri" pitchFamily="34" charset="0"/>
              </a:rPr>
              <a:t>validation</a:t>
            </a:r>
            <a:r>
              <a:rPr lang="cs-CZ" sz="1600" dirty="0" smtClean="0">
                <a:latin typeface="+mn-lt"/>
                <a:cs typeface="Calibri" pitchFamily="34" charset="0"/>
              </a:rPr>
              <a:t> study of </a:t>
            </a:r>
            <a:r>
              <a:rPr lang="cs-CZ" sz="1600" dirty="0" err="1" smtClean="0">
                <a:latin typeface="+mn-lt"/>
                <a:cs typeface="Calibri" pitchFamily="34" charset="0"/>
              </a:rPr>
              <a:t>old</a:t>
            </a:r>
            <a:r>
              <a:rPr lang="cs-CZ" sz="1600" dirty="0" smtClean="0">
                <a:latin typeface="+mn-lt"/>
                <a:cs typeface="Calibri" pitchFamily="34" charset="0"/>
              </a:rPr>
              <a:t> and </a:t>
            </a:r>
            <a:r>
              <a:rPr lang="cs-CZ" sz="1600" dirty="0" err="1" smtClean="0">
                <a:latin typeface="+mn-lt"/>
                <a:cs typeface="Calibri" pitchFamily="34" charset="0"/>
              </a:rPr>
              <a:t>new</a:t>
            </a:r>
            <a:r>
              <a:rPr lang="cs-CZ" sz="1600" dirty="0" smtClean="0">
                <a:latin typeface="+mn-lt"/>
                <a:cs typeface="Calibri" pitchFamily="34" charset="0"/>
              </a:rPr>
              <a:t> </a:t>
            </a:r>
            <a:r>
              <a:rPr lang="cs-CZ" sz="1600" dirty="0" err="1" smtClean="0">
                <a:latin typeface="+mn-lt"/>
                <a:cs typeface="Calibri" pitchFamily="34" charset="0"/>
              </a:rPr>
              <a:t>models</a:t>
            </a:r>
            <a:r>
              <a:rPr lang="cs-CZ" sz="1600" dirty="0" smtClean="0">
                <a:latin typeface="+mn-lt"/>
                <a:cs typeface="Calibri" pitchFamily="34" charset="0"/>
              </a:rPr>
              <a:t>. Radiology. 2012;262:708–18</a:t>
            </a:r>
            <a:r>
              <a:rPr lang="cs-CZ" sz="1600" dirty="0" smtClean="0">
                <a:latin typeface="+mn-lt"/>
                <a:cs typeface="Calibri" pitchFamily="34" charset="0"/>
              </a:rPr>
              <a:t>.</a:t>
            </a:r>
          </a:p>
          <a:p>
            <a:pPr marL="342900" indent="-342900"/>
            <a:r>
              <a:rPr lang="sk-SK" sz="1600" dirty="0" err="1" smtClean="0">
                <a:latin typeface="+mn-lt"/>
                <a:cs typeface="Calibri" pitchFamily="34" charset="0"/>
              </a:rPr>
              <a:t>Malagari</a:t>
            </a:r>
            <a:r>
              <a:rPr lang="sk-SK" sz="1600" dirty="0" smtClean="0">
                <a:latin typeface="+mn-lt"/>
                <a:cs typeface="Calibri" pitchFamily="34" charset="0"/>
              </a:rPr>
              <a:t> </a:t>
            </a:r>
            <a:r>
              <a:rPr lang="sk-SK" sz="1600" dirty="0" smtClean="0">
                <a:latin typeface="+mn-lt"/>
                <a:cs typeface="Calibri" pitchFamily="34" charset="0"/>
              </a:rPr>
              <a:t>K. </a:t>
            </a:r>
            <a:r>
              <a:rPr lang="sk-SK" sz="1600" dirty="0" err="1" smtClean="0">
                <a:latin typeface="+mn-lt"/>
                <a:cs typeface="Calibri" pitchFamily="34" charset="0"/>
              </a:rPr>
              <a:t>et</a:t>
            </a:r>
            <a:r>
              <a:rPr lang="sk-SK" sz="1600" dirty="0" smtClean="0">
                <a:latin typeface="+mn-lt"/>
                <a:cs typeface="Calibri" pitchFamily="34" charset="0"/>
              </a:rPr>
              <a:t> </a:t>
            </a:r>
            <a:r>
              <a:rPr lang="sk-SK" sz="1600" dirty="0" smtClean="0">
                <a:latin typeface="+mn-lt"/>
                <a:cs typeface="Calibri" pitchFamily="34" charset="0"/>
              </a:rPr>
              <a:t>al. </a:t>
            </a:r>
            <a:r>
              <a:rPr lang="sk-SK" sz="1600" dirty="0" err="1" smtClean="0">
                <a:latin typeface="+mn-lt"/>
                <a:cs typeface="Calibri" pitchFamily="34" charset="0"/>
              </a:rPr>
              <a:t>Transarterial</a:t>
            </a:r>
            <a:r>
              <a:rPr lang="sk-SK" sz="1600" dirty="0" smtClean="0">
                <a:latin typeface="+mn-lt"/>
                <a:cs typeface="Calibri" pitchFamily="34" charset="0"/>
              </a:rPr>
              <a:t> </a:t>
            </a:r>
            <a:r>
              <a:rPr lang="sk-SK" sz="1600" dirty="0" err="1" smtClean="0">
                <a:latin typeface="+mn-lt"/>
                <a:cs typeface="Calibri" pitchFamily="34" charset="0"/>
              </a:rPr>
              <a:t>chemoembolization</a:t>
            </a:r>
            <a:r>
              <a:rPr lang="sk-SK" sz="1600" dirty="0" smtClean="0">
                <a:latin typeface="+mn-lt"/>
                <a:cs typeface="Calibri" pitchFamily="34" charset="0"/>
              </a:rPr>
              <a:t> </a:t>
            </a:r>
            <a:r>
              <a:rPr lang="sk-SK" sz="1600" dirty="0" err="1" smtClean="0">
                <a:latin typeface="+mn-lt"/>
                <a:cs typeface="Calibri" pitchFamily="34" charset="0"/>
              </a:rPr>
              <a:t>of</a:t>
            </a:r>
            <a:r>
              <a:rPr lang="sk-SK" sz="1600" dirty="0" smtClean="0">
                <a:latin typeface="+mn-lt"/>
                <a:cs typeface="Calibri" pitchFamily="34" charset="0"/>
              </a:rPr>
              <a:t> </a:t>
            </a:r>
            <a:r>
              <a:rPr lang="sk-SK" sz="1600" dirty="0" err="1" smtClean="0">
                <a:latin typeface="+mn-lt"/>
                <a:cs typeface="Calibri" pitchFamily="34" charset="0"/>
              </a:rPr>
              <a:t>unresectable</a:t>
            </a:r>
            <a:r>
              <a:rPr lang="sk-SK" sz="1600" dirty="0" smtClean="0">
                <a:latin typeface="+mn-lt"/>
                <a:cs typeface="Calibri" pitchFamily="34" charset="0"/>
              </a:rPr>
              <a:t> HCC </a:t>
            </a:r>
            <a:r>
              <a:rPr lang="sk-SK" sz="1600" dirty="0" err="1" smtClean="0">
                <a:latin typeface="+mn-lt"/>
                <a:cs typeface="Calibri" pitchFamily="34" charset="0"/>
              </a:rPr>
              <a:t>with</a:t>
            </a:r>
            <a:r>
              <a:rPr lang="sk-SK" sz="1600" dirty="0" smtClean="0">
                <a:latin typeface="+mn-lt"/>
                <a:cs typeface="Calibri" pitchFamily="34" charset="0"/>
              </a:rPr>
              <a:t> </a:t>
            </a:r>
            <a:r>
              <a:rPr lang="sk-SK" sz="1600" dirty="0" err="1" smtClean="0">
                <a:latin typeface="+mn-lt"/>
                <a:cs typeface="Calibri" pitchFamily="34" charset="0"/>
              </a:rPr>
              <a:t>drug</a:t>
            </a:r>
            <a:r>
              <a:rPr lang="sk-SK" sz="1600" dirty="0" smtClean="0">
                <a:latin typeface="+mn-lt"/>
                <a:cs typeface="Calibri" pitchFamily="34" charset="0"/>
              </a:rPr>
              <a:t> </a:t>
            </a:r>
            <a:r>
              <a:rPr lang="sk-SK" sz="1600" dirty="0" err="1" smtClean="0">
                <a:latin typeface="+mn-lt"/>
                <a:cs typeface="Calibri" pitchFamily="34" charset="0"/>
              </a:rPr>
              <a:t>eluting</a:t>
            </a:r>
            <a:r>
              <a:rPr lang="sk-SK" sz="1600" dirty="0" smtClean="0">
                <a:latin typeface="+mn-lt"/>
                <a:cs typeface="Calibri" pitchFamily="34" charset="0"/>
              </a:rPr>
              <a:t> </a:t>
            </a:r>
            <a:r>
              <a:rPr lang="sk-SK" sz="1600" dirty="0" err="1" smtClean="0">
                <a:latin typeface="+mn-lt"/>
                <a:cs typeface="Calibri" pitchFamily="34" charset="0"/>
              </a:rPr>
              <a:t>beads</a:t>
            </a:r>
            <a:r>
              <a:rPr lang="sk-SK" sz="1600" dirty="0" smtClean="0">
                <a:latin typeface="+mn-lt"/>
                <a:cs typeface="Calibri" pitchFamily="34" charset="0"/>
              </a:rPr>
              <a:t>: </a:t>
            </a:r>
            <a:r>
              <a:rPr lang="sk-SK" sz="1600" dirty="0" err="1" smtClean="0">
                <a:latin typeface="+mn-lt"/>
                <a:cs typeface="Calibri" pitchFamily="34" charset="0"/>
              </a:rPr>
              <a:t>results</a:t>
            </a:r>
            <a:r>
              <a:rPr lang="sk-SK" sz="1600" dirty="0" smtClean="0">
                <a:latin typeface="+mn-lt"/>
                <a:cs typeface="Calibri" pitchFamily="34" charset="0"/>
              </a:rPr>
              <a:t> </a:t>
            </a:r>
            <a:r>
              <a:rPr lang="sk-SK" sz="1600" dirty="0" err="1" smtClean="0">
                <a:latin typeface="+mn-lt"/>
                <a:cs typeface="Calibri" pitchFamily="34" charset="0"/>
              </a:rPr>
              <a:t>of</a:t>
            </a:r>
            <a:r>
              <a:rPr lang="sk-SK" sz="1600" dirty="0" smtClean="0">
                <a:latin typeface="+mn-lt"/>
                <a:cs typeface="Calibri" pitchFamily="34" charset="0"/>
              </a:rPr>
              <a:t> </a:t>
            </a:r>
            <a:r>
              <a:rPr lang="sk-SK" sz="1600" dirty="0" err="1" smtClean="0">
                <a:latin typeface="+mn-lt"/>
                <a:cs typeface="Calibri" pitchFamily="34" charset="0"/>
              </a:rPr>
              <a:t>an</a:t>
            </a:r>
            <a:r>
              <a:rPr lang="sk-SK" sz="1600" dirty="0" smtClean="0">
                <a:latin typeface="+mn-lt"/>
                <a:cs typeface="Calibri" pitchFamily="34" charset="0"/>
              </a:rPr>
              <a:t> </a:t>
            </a:r>
            <a:r>
              <a:rPr lang="sk-SK" sz="1600" dirty="0" err="1" smtClean="0">
                <a:latin typeface="+mn-lt"/>
                <a:cs typeface="Calibri" pitchFamily="34" charset="0"/>
              </a:rPr>
              <a:t>open-label</a:t>
            </a:r>
            <a:r>
              <a:rPr lang="sk-SK" sz="1600" dirty="0" smtClean="0">
                <a:latin typeface="+mn-lt"/>
                <a:cs typeface="Calibri" pitchFamily="34" charset="0"/>
              </a:rPr>
              <a:t> study </a:t>
            </a:r>
            <a:r>
              <a:rPr lang="sk-SK" sz="1600" dirty="0" err="1" smtClean="0">
                <a:latin typeface="+mn-lt"/>
                <a:cs typeface="Calibri" pitchFamily="34" charset="0"/>
              </a:rPr>
              <a:t>of</a:t>
            </a:r>
            <a:r>
              <a:rPr lang="sk-SK" sz="1600" dirty="0" smtClean="0">
                <a:latin typeface="+mn-lt"/>
                <a:cs typeface="Calibri" pitchFamily="34" charset="0"/>
              </a:rPr>
              <a:t> 62 </a:t>
            </a:r>
            <a:r>
              <a:rPr lang="sk-SK" sz="1600" dirty="0" err="1" smtClean="0">
                <a:latin typeface="+mn-lt"/>
                <a:cs typeface="Calibri" pitchFamily="34" charset="0"/>
              </a:rPr>
              <a:t>patients</a:t>
            </a:r>
            <a:r>
              <a:rPr lang="sk-SK" sz="1600" dirty="0" smtClean="0">
                <a:latin typeface="+mn-lt"/>
                <a:cs typeface="Calibri" pitchFamily="34" charset="0"/>
              </a:rPr>
              <a:t>. </a:t>
            </a:r>
            <a:r>
              <a:rPr lang="sk-SK" sz="1600" dirty="0" err="1" smtClean="0">
                <a:latin typeface="+mn-lt"/>
                <a:cs typeface="Calibri" pitchFamily="34" charset="0"/>
              </a:rPr>
              <a:t>Cardiovasc</a:t>
            </a:r>
            <a:r>
              <a:rPr lang="sk-SK" sz="1600" dirty="0" smtClean="0">
                <a:latin typeface="+mn-lt"/>
                <a:cs typeface="Calibri" pitchFamily="34" charset="0"/>
              </a:rPr>
              <a:t> </a:t>
            </a:r>
            <a:r>
              <a:rPr lang="sk-SK" sz="1600" dirty="0" err="1" smtClean="0">
                <a:latin typeface="+mn-lt"/>
                <a:cs typeface="Calibri" pitchFamily="34" charset="0"/>
              </a:rPr>
              <a:t>et</a:t>
            </a:r>
            <a:r>
              <a:rPr lang="sk-SK" sz="1600" dirty="0" smtClean="0">
                <a:latin typeface="+mn-lt"/>
                <a:cs typeface="Calibri" pitchFamily="34" charset="0"/>
              </a:rPr>
              <a:t> Intervent </a:t>
            </a:r>
            <a:r>
              <a:rPr lang="sk-SK" sz="1600" dirty="0" err="1" smtClean="0">
                <a:latin typeface="+mn-lt"/>
                <a:cs typeface="Calibri" pitchFamily="34" charset="0"/>
              </a:rPr>
              <a:t>Radiol</a:t>
            </a:r>
            <a:r>
              <a:rPr lang="sk-SK" sz="1600" dirty="0" smtClean="0">
                <a:latin typeface="+mn-lt"/>
                <a:cs typeface="Calibri" pitchFamily="34" charset="0"/>
              </a:rPr>
              <a:t>. 2008</a:t>
            </a:r>
            <a:r>
              <a:rPr lang="en-GB" sz="1600" dirty="0" smtClean="0">
                <a:latin typeface="+mn-lt"/>
                <a:cs typeface="Calibri" pitchFamily="34" charset="0"/>
              </a:rPr>
              <a:t>;31:269</a:t>
            </a:r>
            <a:r>
              <a:rPr lang="sk-SK" sz="1600" dirty="0" smtClean="0">
                <a:latin typeface="+mn-lt"/>
                <a:cs typeface="Calibri" pitchFamily="34" charset="0"/>
              </a:rPr>
              <a:t>-280 </a:t>
            </a:r>
            <a:endParaRPr lang="sk-SK" sz="1600" dirty="0" smtClean="0">
              <a:latin typeface="+mn-lt"/>
              <a:cs typeface="Calibri" pitchFamily="34" charset="0"/>
            </a:endParaRPr>
          </a:p>
          <a:p>
            <a:pPr marL="342900" indent="-342900"/>
            <a:r>
              <a:rPr lang="cs-CZ" sz="1600" dirty="0" err="1" smtClean="0">
                <a:latin typeface="+mn-lt"/>
              </a:rPr>
              <a:t>Edeline</a:t>
            </a:r>
            <a:r>
              <a:rPr lang="cs-CZ" sz="1600" dirty="0" smtClean="0">
                <a:latin typeface="+mn-lt"/>
              </a:rPr>
              <a:t> J </a:t>
            </a:r>
            <a:r>
              <a:rPr lang="cs-CZ" sz="1600" dirty="0" err="1" smtClean="0">
                <a:latin typeface="+mn-lt"/>
              </a:rPr>
              <a:t>et</a:t>
            </a:r>
            <a:r>
              <a:rPr lang="cs-CZ" sz="1600" dirty="0" smtClean="0">
                <a:latin typeface="+mn-lt"/>
              </a:rPr>
              <a:t> </a:t>
            </a:r>
            <a:r>
              <a:rPr lang="cs-CZ" sz="1600" dirty="0" err="1" smtClean="0">
                <a:latin typeface="+mn-lt"/>
              </a:rPr>
              <a:t>al</a:t>
            </a:r>
            <a:r>
              <a:rPr lang="cs-CZ" sz="1600" dirty="0" smtClean="0">
                <a:latin typeface="+mn-lt"/>
              </a:rPr>
              <a:t>. </a:t>
            </a:r>
            <a:r>
              <a:rPr lang="cs-CZ" sz="1600" dirty="0" err="1" smtClean="0">
                <a:latin typeface="+mn-lt"/>
              </a:rPr>
              <a:t>Cancer</a:t>
            </a:r>
            <a:r>
              <a:rPr lang="cs-CZ" sz="1600" dirty="0" smtClean="0">
                <a:latin typeface="+mn-lt"/>
              </a:rPr>
              <a:t> 2012. </a:t>
            </a:r>
            <a:r>
              <a:rPr lang="cs-CZ" sz="1600" dirty="0" smtClean="0">
                <a:latin typeface="+mn-lt"/>
              </a:rPr>
              <a:t>118:147-156</a:t>
            </a:r>
          </a:p>
          <a:p>
            <a:pPr marL="342900" indent="-342900"/>
            <a:r>
              <a:rPr lang="cs-CZ" sz="1600" dirty="0" err="1" smtClean="0">
                <a:latin typeface="+mn-lt"/>
              </a:rPr>
              <a:t>Llovet</a:t>
            </a:r>
            <a:r>
              <a:rPr lang="cs-CZ" sz="1600" dirty="0" smtClean="0">
                <a:latin typeface="+mn-lt"/>
              </a:rPr>
              <a:t>  </a:t>
            </a:r>
            <a:r>
              <a:rPr lang="cs-CZ" sz="1600" dirty="0" err="1" smtClean="0">
                <a:latin typeface="+mn-lt"/>
              </a:rPr>
              <a:t>et</a:t>
            </a:r>
            <a:r>
              <a:rPr lang="cs-CZ" sz="1600" dirty="0" smtClean="0">
                <a:latin typeface="+mn-lt"/>
              </a:rPr>
              <a:t> </a:t>
            </a:r>
            <a:r>
              <a:rPr lang="cs-CZ" sz="1600" dirty="0" err="1" smtClean="0">
                <a:latin typeface="+mn-lt"/>
              </a:rPr>
              <a:t>al</a:t>
            </a:r>
            <a:r>
              <a:rPr lang="cs-CZ" sz="1600" dirty="0" smtClean="0">
                <a:latin typeface="+mn-lt"/>
              </a:rPr>
              <a:t>. Design and </a:t>
            </a:r>
            <a:r>
              <a:rPr lang="cs-CZ" sz="1600" dirty="0" err="1" smtClean="0">
                <a:latin typeface="+mn-lt"/>
              </a:rPr>
              <a:t>endpoints</a:t>
            </a:r>
            <a:r>
              <a:rPr lang="cs-CZ" sz="1600" dirty="0" smtClean="0">
                <a:latin typeface="+mn-lt"/>
              </a:rPr>
              <a:t> of </a:t>
            </a:r>
            <a:r>
              <a:rPr lang="cs-CZ" sz="1600" dirty="0" err="1" smtClean="0">
                <a:latin typeface="+mn-lt"/>
              </a:rPr>
              <a:t>clinical</a:t>
            </a:r>
            <a:r>
              <a:rPr lang="cs-CZ" sz="1600" dirty="0" smtClean="0">
                <a:latin typeface="+mn-lt"/>
              </a:rPr>
              <a:t> </a:t>
            </a:r>
            <a:r>
              <a:rPr lang="cs-CZ" sz="1600" dirty="0" err="1" smtClean="0">
                <a:latin typeface="+mn-lt"/>
              </a:rPr>
              <a:t>trials</a:t>
            </a:r>
            <a:r>
              <a:rPr lang="cs-CZ" sz="1600" dirty="0" smtClean="0">
                <a:latin typeface="+mn-lt"/>
              </a:rPr>
              <a:t> in </a:t>
            </a:r>
            <a:r>
              <a:rPr lang="cs-CZ" sz="1600" dirty="0" err="1" smtClean="0">
                <a:latin typeface="+mn-lt"/>
              </a:rPr>
              <a:t>hepatocellular</a:t>
            </a:r>
            <a:r>
              <a:rPr lang="cs-CZ" sz="1600" dirty="0" smtClean="0">
                <a:latin typeface="+mn-lt"/>
              </a:rPr>
              <a:t> </a:t>
            </a:r>
            <a:r>
              <a:rPr lang="cs-CZ" sz="1600" dirty="0" err="1" smtClean="0">
                <a:latin typeface="+mn-lt"/>
              </a:rPr>
              <a:t>carcinoma.J</a:t>
            </a:r>
            <a:r>
              <a:rPr lang="cs-CZ" sz="1600" dirty="0" smtClean="0">
                <a:latin typeface="+mn-lt"/>
              </a:rPr>
              <a:t> </a:t>
            </a:r>
            <a:r>
              <a:rPr lang="cs-CZ" sz="1600" dirty="0" err="1" smtClean="0">
                <a:latin typeface="+mn-lt"/>
              </a:rPr>
              <a:t>Natl</a:t>
            </a:r>
            <a:r>
              <a:rPr lang="cs-CZ" sz="1600" dirty="0" smtClean="0">
                <a:latin typeface="+mn-lt"/>
              </a:rPr>
              <a:t> </a:t>
            </a:r>
            <a:r>
              <a:rPr lang="cs-CZ" sz="1600" dirty="0" err="1" smtClean="0">
                <a:latin typeface="+mn-lt"/>
              </a:rPr>
              <a:t>Cancer</a:t>
            </a:r>
            <a:r>
              <a:rPr lang="cs-CZ" sz="1600" dirty="0" smtClean="0">
                <a:latin typeface="+mn-lt"/>
              </a:rPr>
              <a:t> </a:t>
            </a:r>
            <a:r>
              <a:rPr lang="cs-CZ" sz="1600" dirty="0" err="1" smtClean="0">
                <a:latin typeface="+mn-lt"/>
              </a:rPr>
              <a:t>Inst</a:t>
            </a:r>
            <a:r>
              <a:rPr lang="cs-CZ" sz="1600" dirty="0" smtClean="0">
                <a:latin typeface="+mn-lt"/>
              </a:rPr>
              <a:t>. 2008 May 21;100(10):</a:t>
            </a:r>
            <a:r>
              <a:rPr lang="cs-CZ" sz="1600" dirty="0" smtClean="0">
                <a:latin typeface="+mn-lt"/>
              </a:rPr>
              <a:t>698-711</a:t>
            </a:r>
          </a:p>
          <a:p>
            <a:pPr marL="342900" indent="-342900"/>
            <a:r>
              <a:rPr lang="cs-CZ" sz="1600" dirty="0" err="1" smtClean="0">
                <a:latin typeface="+mn-lt"/>
              </a:rPr>
              <a:t>Bruix</a:t>
            </a:r>
            <a:r>
              <a:rPr lang="cs-CZ" sz="1600" dirty="0" smtClean="0">
                <a:latin typeface="+mn-lt"/>
              </a:rPr>
              <a:t> </a:t>
            </a:r>
            <a:r>
              <a:rPr lang="cs-CZ" sz="1600" dirty="0" smtClean="0">
                <a:latin typeface="+mn-lt"/>
              </a:rPr>
              <a:t>J, </a:t>
            </a:r>
            <a:r>
              <a:rPr lang="cs-CZ" sz="1600" dirty="0" err="1" smtClean="0">
                <a:latin typeface="+mn-lt"/>
              </a:rPr>
              <a:t>Sherman</a:t>
            </a:r>
            <a:r>
              <a:rPr lang="cs-CZ" sz="1600" dirty="0" smtClean="0">
                <a:latin typeface="+mn-lt"/>
              </a:rPr>
              <a:t> M, </a:t>
            </a:r>
            <a:r>
              <a:rPr lang="cs-CZ" sz="1600" dirty="0" err="1" smtClean="0">
                <a:latin typeface="+mn-lt"/>
              </a:rPr>
              <a:t>Llovet</a:t>
            </a:r>
            <a:r>
              <a:rPr lang="cs-CZ" sz="1600" dirty="0" smtClean="0">
                <a:latin typeface="+mn-lt"/>
              </a:rPr>
              <a:t> JM, </a:t>
            </a:r>
            <a:r>
              <a:rPr lang="cs-CZ" sz="1600" dirty="0" err="1" smtClean="0">
                <a:latin typeface="+mn-lt"/>
              </a:rPr>
              <a:t>Beaugrand</a:t>
            </a:r>
            <a:r>
              <a:rPr lang="cs-CZ" sz="1600" dirty="0" smtClean="0">
                <a:latin typeface="+mn-lt"/>
              </a:rPr>
              <a:t> M, </a:t>
            </a:r>
            <a:r>
              <a:rPr lang="cs-CZ" sz="1600" dirty="0" err="1" smtClean="0">
                <a:latin typeface="+mn-lt"/>
              </a:rPr>
              <a:t>Lencioni</a:t>
            </a:r>
            <a:r>
              <a:rPr lang="cs-CZ" sz="1600" dirty="0" smtClean="0">
                <a:latin typeface="+mn-lt"/>
              </a:rPr>
              <a:t> R, </a:t>
            </a:r>
            <a:r>
              <a:rPr lang="cs-CZ" sz="1600" dirty="0" err="1" smtClean="0">
                <a:latin typeface="+mn-lt"/>
              </a:rPr>
              <a:t>Burroughs</a:t>
            </a:r>
            <a:r>
              <a:rPr lang="cs-CZ" sz="1600" dirty="0" smtClean="0">
                <a:latin typeface="+mn-lt"/>
              </a:rPr>
              <a:t> AK, </a:t>
            </a:r>
            <a:r>
              <a:rPr lang="cs-CZ" sz="1600" dirty="0" err="1" smtClean="0">
                <a:latin typeface="+mn-lt"/>
              </a:rPr>
              <a:t>et</a:t>
            </a:r>
            <a:r>
              <a:rPr lang="cs-CZ" sz="1600" dirty="0" smtClean="0">
                <a:latin typeface="+mn-lt"/>
              </a:rPr>
              <a:t> </a:t>
            </a:r>
            <a:r>
              <a:rPr lang="cs-CZ" sz="1600" dirty="0" err="1" smtClean="0">
                <a:latin typeface="+mn-lt"/>
              </a:rPr>
              <a:t>al</a:t>
            </a:r>
            <a:r>
              <a:rPr lang="cs-CZ" sz="1600" dirty="0" smtClean="0">
                <a:latin typeface="+mn-lt"/>
              </a:rPr>
              <a:t>. </a:t>
            </a:r>
            <a:r>
              <a:rPr lang="cs-CZ" sz="1600" dirty="0" err="1" smtClean="0">
                <a:latin typeface="+mn-lt"/>
              </a:rPr>
              <a:t>Clinical</a:t>
            </a:r>
            <a:r>
              <a:rPr lang="cs-CZ" sz="1600" dirty="0" smtClean="0">
                <a:latin typeface="+mn-lt"/>
              </a:rPr>
              <a:t> management of </a:t>
            </a:r>
            <a:r>
              <a:rPr lang="cs-CZ" sz="1600" dirty="0" err="1" smtClean="0">
                <a:latin typeface="+mn-lt"/>
              </a:rPr>
              <a:t>hepatocellular</a:t>
            </a:r>
            <a:r>
              <a:rPr lang="cs-CZ" sz="1600" dirty="0" smtClean="0">
                <a:latin typeface="+mn-lt"/>
              </a:rPr>
              <a:t> </a:t>
            </a:r>
            <a:r>
              <a:rPr lang="cs-CZ" sz="1600" dirty="0" err="1" smtClean="0">
                <a:latin typeface="+mn-lt"/>
              </a:rPr>
              <a:t>carcinoma</a:t>
            </a:r>
            <a:r>
              <a:rPr lang="cs-CZ" sz="1600" dirty="0" smtClean="0">
                <a:latin typeface="+mn-lt"/>
              </a:rPr>
              <a:t>. </a:t>
            </a:r>
            <a:r>
              <a:rPr lang="cs-CZ" sz="1600" dirty="0" err="1" smtClean="0">
                <a:latin typeface="+mn-lt"/>
              </a:rPr>
              <a:t>Conclusions</a:t>
            </a:r>
            <a:r>
              <a:rPr lang="cs-CZ" sz="1600" dirty="0" smtClean="0">
                <a:latin typeface="+mn-lt"/>
              </a:rPr>
              <a:t> of the Barcelona-2000 EASL </a:t>
            </a:r>
            <a:r>
              <a:rPr lang="cs-CZ" sz="1600" dirty="0" err="1" smtClean="0">
                <a:latin typeface="+mn-lt"/>
              </a:rPr>
              <a:t>conference</a:t>
            </a:r>
            <a:r>
              <a:rPr lang="cs-CZ" sz="1600" dirty="0" smtClean="0">
                <a:latin typeface="+mn-lt"/>
              </a:rPr>
              <a:t>. </a:t>
            </a:r>
            <a:r>
              <a:rPr lang="cs-CZ" sz="1600" dirty="0" err="1" smtClean="0">
                <a:latin typeface="+mn-lt"/>
              </a:rPr>
              <a:t>European</a:t>
            </a:r>
            <a:r>
              <a:rPr lang="cs-CZ" sz="1600" dirty="0" smtClean="0">
                <a:latin typeface="+mn-lt"/>
              </a:rPr>
              <a:t> </a:t>
            </a:r>
            <a:r>
              <a:rPr lang="cs-CZ" sz="1600" dirty="0" err="1" smtClean="0">
                <a:latin typeface="+mn-lt"/>
              </a:rPr>
              <a:t>Association</a:t>
            </a:r>
            <a:r>
              <a:rPr lang="cs-CZ" sz="1600" dirty="0" smtClean="0">
                <a:latin typeface="+mn-lt"/>
              </a:rPr>
              <a:t> </a:t>
            </a:r>
            <a:r>
              <a:rPr lang="cs-CZ" sz="1600" dirty="0" err="1" smtClean="0">
                <a:latin typeface="+mn-lt"/>
              </a:rPr>
              <a:t>for</a:t>
            </a:r>
            <a:r>
              <a:rPr lang="cs-CZ" sz="1600" dirty="0" smtClean="0">
                <a:latin typeface="+mn-lt"/>
              </a:rPr>
              <a:t> the Study of the Liver. J </a:t>
            </a:r>
            <a:r>
              <a:rPr lang="cs-CZ" sz="1600" dirty="0" err="1" smtClean="0">
                <a:latin typeface="+mn-lt"/>
              </a:rPr>
              <a:t>Hepatol</a:t>
            </a:r>
            <a:r>
              <a:rPr lang="cs-CZ" sz="1600" dirty="0" smtClean="0">
                <a:latin typeface="+mn-lt"/>
              </a:rPr>
              <a:t>. </a:t>
            </a:r>
            <a:r>
              <a:rPr lang="cs-CZ" sz="1600" dirty="0" smtClean="0">
                <a:latin typeface="+mn-lt"/>
              </a:rPr>
              <a:t>2001;35:421–30</a:t>
            </a:r>
          </a:p>
          <a:p>
            <a:pPr marL="342900" indent="-342900"/>
            <a:r>
              <a:rPr lang="en-GB" sz="1600" dirty="0" err="1" smtClean="0">
                <a:latin typeface="+mn-lt"/>
              </a:rPr>
              <a:t>Lencioni</a:t>
            </a:r>
            <a:r>
              <a:rPr lang="en-GB" sz="1600" dirty="0" smtClean="0">
                <a:latin typeface="+mn-lt"/>
              </a:rPr>
              <a:t> </a:t>
            </a:r>
            <a:r>
              <a:rPr lang="en-GB" sz="1600" dirty="0" smtClean="0">
                <a:latin typeface="+mn-lt"/>
              </a:rPr>
              <a:t>R, </a:t>
            </a:r>
            <a:r>
              <a:rPr lang="en-GB" sz="1600" dirty="0" err="1" smtClean="0">
                <a:latin typeface="+mn-lt"/>
              </a:rPr>
              <a:t>Llovet</a:t>
            </a:r>
            <a:r>
              <a:rPr lang="en-GB" sz="1600" dirty="0" smtClean="0">
                <a:latin typeface="+mn-lt"/>
              </a:rPr>
              <a:t> JM. Modified RECIST (</a:t>
            </a:r>
            <a:r>
              <a:rPr lang="en-GB" sz="1600" dirty="0" err="1" smtClean="0">
                <a:latin typeface="+mn-lt"/>
              </a:rPr>
              <a:t>mRECIST</a:t>
            </a:r>
            <a:r>
              <a:rPr lang="en-GB" sz="1600" dirty="0" smtClean="0">
                <a:latin typeface="+mn-lt"/>
              </a:rPr>
              <a:t>) assessment for </a:t>
            </a:r>
            <a:r>
              <a:rPr lang="en-GB" sz="1600" dirty="0" err="1" smtClean="0">
                <a:latin typeface="+mn-lt"/>
              </a:rPr>
              <a:t>hepatocellular</a:t>
            </a:r>
            <a:r>
              <a:rPr lang="en-GB" sz="1600" dirty="0" smtClean="0">
                <a:latin typeface="+mn-lt"/>
              </a:rPr>
              <a:t> carcinoma. </a:t>
            </a:r>
            <a:r>
              <a:rPr lang="en-GB" sz="1600" dirty="0" err="1" smtClean="0">
                <a:latin typeface="+mn-lt"/>
              </a:rPr>
              <a:t>Semin</a:t>
            </a:r>
            <a:r>
              <a:rPr lang="en-GB" sz="1600" dirty="0" smtClean="0">
                <a:latin typeface="+mn-lt"/>
              </a:rPr>
              <a:t> Liver Dis. 2010;30:52–60.</a:t>
            </a:r>
            <a:endParaRPr lang="cs-CZ" sz="1600" dirty="0" smtClean="0">
              <a:latin typeface="+mn-lt"/>
            </a:endParaRPr>
          </a:p>
          <a:p>
            <a:pPr marL="342900" indent="-342900"/>
            <a:endParaRPr lang="en-US" b="1" dirty="0" smtClean="0"/>
          </a:p>
          <a:p>
            <a:pPr marL="342900" indent="-342900"/>
            <a:endParaRPr lang="cs-CZ" dirty="0" smtClean="0">
              <a:latin typeface="Calibri" pitchFamily="34" charset="0"/>
              <a:cs typeface="Calibri" pitchFamily="34" charset="0"/>
            </a:endParaRPr>
          </a:p>
          <a:p>
            <a:pPr marL="342900" indent="-342900"/>
            <a:endParaRPr lang="cs-CZ" dirty="0" smtClean="0">
              <a:latin typeface="Calibri" pitchFamily="34" charset="0"/>
              <a:cs typeface="Calibri" pitchFamily="34" charset="0"/>
            </a:endParaRPr>
          </a:p>
          <a:p>
            <a:endParaRPr lang="en-GB"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GB"/>
          </a:p>
        </p:txBody>
      </p:sp>
      <p:sp>
        <p:nvSpPr>
          <p:cNvPr id="3" name="Zástupný symbol obsahu 2"/>
          <p:cNvSpPr>
            <a:spLocks noGrp="1"/>
          </p:cNvSpPr>
          <p:nvPr>
            <p:ph sz="quarter" idx="1"/>
          </p:nvPr>
        </p:nvSpPr>
        <p:spPr/>
        <p:txBody>
          <a:bodyPr/>
          <a:lstStyle/>
          <a:p>
            <a:endParaRPr lang="en-GB"/>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RECIST 1.0 (1.1) </a:t>
            </a:r>
            <a:endParaRPr lang="en-US" dirty="0"/>
          </a:p>
        </p:txBody>
      </p:sp>
      <p:sp>
        <p:nvSpPr>
          <p:cNvPr id="3" name="Zástupný symbol obsahu 2"/>
          <p:cNvSpPr>
            <a:spLocks noGrp="1"/>
          </p:cNvSpPr>
          <p:nvPr>
            <p:ph sz="quarter" idx="1"/>
          </p:nvPr>
        </p:nvSpPr>
        <p:spPr/>
        <p:txBody>
          <a:bodyPr/>
          <a:lstStyle/>
          <a:p>
            <a:r>
              <a:rPr lang="cs-CZ" dirty="0" smtClean="0"/>
              <a:t>Response </a:t>
            </a:r>
            <a:r>
              <a:rPr lang="cs-CZ" dirty="0" err="1" smtClean="0"/>
              <a:t>Evaluation</a:t>
            </a:r>
            <a:r>
              <a:rPr lang="cs-CZ" dirty="0" smtClean="0"/>
              <a:t> </a:t>
            </a:r>
            <a:r>
              <a:rPr lang="cs-CZ" dirty="0" err="1" smtClean="0"/>
              <a:t>Criteria</a:t>
            </a:r>
            <a:r>
              <a:rPr lang="cs-CZ" dirty="0" smtClean="0"/>
              <a:t> In Solid </a:t>
            </a:r>
            <a:r>
              <a:rPr lang="cs-CZ" dirty="0" err="1" smtClean="0"/>
              <a:t>Tumours</a:t>
            </a:r>
            <a:endParaRPr lang="cs-CZ" dirty="0" smtClean="0"/>
          </a:p>
          <a:p>
            <a:endParaRPr lang="en-US" dirty="0"/>
          </a:p>
        </p:txBody>
      </p:sp>
      <p:pic>
        <p:nvPicPr>
          <p:cNvPr id="6" name="Picture 5"/>
          <p:cNvPicPr>
            <a:picLocks noChangeAspect="1" noChangeArrowheads="1"/>
          </p:cNvPicPr>
          <p:nvPr/>
        </p:nvPicPr>
        <p:blipFill>
          <a:blip r:embed="rId2" cstate="print"/>
          <a:srcRect/>
          <a:stretch>
            <a:fillRect/>
          </a:stretch>
        </p:blipFill>
        <p:spPr bwMode="auto">
          <a:xfrm>
            <a:off x="251520" y="1844825"/>
            <a:ext cx="4032448" cy="3090964"/>
          </a:xfrm>
          <a:prstGeom prst="rect">
            <a:avLst/>
          </a:prstGeom>
          <a:noFill/>
          <a:ln w="9525">
            <a:noFill/>
            <a:miter lim="800000"/>
            <a:headEnd/>
            <a:tailEnd/>
          </a:ln>
          <a:effectLst/>
        </p:spPr>
      </p:pic>
      <p:pic>
        <p:nvPicPr>
          <p:cNvPr id="5" name="Picture 4"/>
          <p:cNvPicPr>
            <a:picLocks noChangeAspect="1" noChangeArrowheads="1"/>
          </p:cNvPicPr>
          <p:nvPr/>
        </p:nvPicPr>
        <p:blipFill>
          <a:blip r:embed="rId3" cstate="print"/>
          <a:srcRect l="26905" t="25842" r="25248" b="36589"/>
          <a:stretch>
            <a:fillRect/>
          </a:stretch>
        </p:blipFill>
        <p:spPr bwMode="auto">
          <a:xfrm>
            <a:off x="3491880" y="1844824"/>
            <a:ext cx="3317511" cy="3096344"/>
          </a:xfrm>
          <a:prstGeom prst="rect">
            <a:avLst/>
          </a:prstGeom>
          <a:noFill/>
          <a:ln w="9525">
            <a:noFill/>
            <a:miter lim="800000"/>
            <a:headEnd/>
            <a:tailEnd/>
          </a:ln>
          <a:effectLst/>
        </p:spPr>
      </p:pic>
      <p:sp>
        <p:nvSpPr>
          <p:cNvPr id="8" name="BlokTextu 7"/>
          <p:cNvSpPr txBox="1"/>
          <p:nvPr/>
        </p:nvSpPr>
        <p:spPr>
          <a:xfrm>
            <a:off x="4139952" y="5013176"/>
            <a:ext cx="5004048" cy="1200329"/>
          </a:xfrm>
          <a:prstGeom prst="rect">
            <a:avLst/>
          </a:prstGeom>
          <a:noFill/>
        </p:spPr>
        <p:txBody>
          <a:bodyPr wrap="square" rtlCol="0">
            <a:spAutoFit/>
          </a:bodyPr>
          <a:lstStyle/>
          <a:p>
            <a:pPr>
              <a:buFont typeface="Wingdings" pitchFamily="2" charset="2"/>
              <a:buChar char="§"/>
            </a:pPr>
            <a:r>
              <a:rPr lang="cs-CZ" b="1" dirty="0" smtClean="0">
                <a:latin typeface="+mn-lt"/>
              </a:rPr>
              <a:t>   </a:t>
            </a:r>
            <a:r>
              <a:rPr lang="cs-CZ" b="1" dirty="0" err="1" smtClean="0">
                <a:latin typeface="+mn-lt"/>
              </a:rPr>
              <a:t>Meření</a:t>
            </a:r>
            <a:r>
              <a:rPr lang="cs-CZ" b="1" dirty="0" smtClean="0">
                <a:latin typeface="+mn-lt"/>
              </a:rPr>
              <a:t> v jednom rozměru</a:t>
            </a:r>
          </a:p>
          <a:p>
            <a:pPr>
              <a:buFont typeface="Wingdings" pitchFamily="2" charset="2"/>
              <a:buChar char="§"/>
            </a:pPr>
            <a:r>
              <a:rPr lang="cs-CZ" b="1" dirty="0" smtClean="0">
                <a:latin typeface="+mn-lt"/>
              </a:rPr>
              <a:t>   Maximálně 10 </a:t>
            </a:r>
            <a:r>
              <a:rPr lang="cs-CZ" b="1" dirty="0" smtClean="0">
                <a:solidFill>
                  <a:srgbClr val="FF0000"/>
                </a:solidFill>
                <a:latin typeface="+mn-lt"/>
              </a:rPr>
              <a:t>(5)</a:t>
            </a:r>
            <a:r>
              <a:rPr lang="cs-CZ" b="1" dirty="0" smtClean="0">
                <a:latin typeface="+mn-lt"/>
              </a:rPr>
              <a:t> </a:t>
            </a:r>
            <a:r>
              <a:rPr lang="cs-CZ" b="1" dirty="0" err="1" smtClean="0">
                <a:latin typeface="+mn-lt"/>
              </a:rPr>
              <a:t>target</a:t>
            </a:r>
            <a:r>
              <a:rPr lang="cs-CZ" b="1" dirty="0" smtClean="0">
                <a:latin typeface="+mn-lt"/>
              </a:rPr>
              <a:t> lézí</a:t>
            </a:r>
          </a:p>
          <a:p>
            <a:pPr>
              <a:buFont typeface="Wingdings" pitchFamily="2" charset="2"/>
              <a:buChar char="§"/>
            </a:pPr>
            <a:r>
              <a:rPr lang="cs-CZ" b="1" dirty="0" smtClean="0">
                <a:latin typeface="+mn-lt"/>
              </a:rPr>
              <a:t>   Maximálně 5 </a:t>
            </a:r>
            <a:r>
              <a:rPr lang="cs-CZ" b="1" dirty="0" smtClean="0">
                <a:solidFill>
                  <a:srgbClr val="FF0000"/>
                </a:solidFill>
                <a:latin typeface="+mn-lt"/>
              </a:rPr>
              <a:t>(2)</a:t>
            </a:r>
            <a:r>
              <a:rPr lang="cs-CZ" b="1" dirty="0" smtClean="0">
                <a:latin typeface="+mn-lt"/>
              </a:rPr>
              <a:t> lézí/orgán </a:t>
            </a:r>
            <a:endParaRPr lang="en-US" b="1" dirty="0">
              <a:latin typeface="+mn-lt"/>
            </a:endParaRPr>
          </a:p>
        </p:txBody>
      </p:sp>
      <p:sp>
        <p:nvSpPr>
          <p:cNvPr id="9" name="BlokTextu 8"/>
          <p:cNvSpPr txBox="1"/>
          <p:nvPr/>
        </p:nvSpPr>
        <p:spPr>
          <a:xfrm>
            <a:off x="179512" y="5949280"/>
            <a:ext cx="3205365" cy="646331"/>
          </a:xfrm>
          <a:prstGeom prst="rect">
            <a:avLst/>
          </a:prstGeom>
          <a:noFill/>
        </p:spPr>
        <p:txBody>
          <a:bodyPr wrap="none" rtlCol="0">
            <a:spAutoFit/>
          </a:bodyPr>
          <a:lstStyle/>
          <a:p>
            <a:r>
              <a:rPr lang="cs-CZ" sz="3600" dirty="0" err="1" smtClean="0">
                <a:solidFill>
                  <a:srgbClr val="FF0000"/>
                </a:solidFill>
              </a:rPr>
              <a:t>D</a:t>
            </a:r>
            <a:r>
              <a:rPr lang="cs-CZ" sz="3600" baseline="-25000" dirty="0" err="1" smtClean="0">
                <a:solidFill>
                  <a:srgbClr val="FF0000"/>
                </a:solidFill>
              </a:rPr>
              <a:t>sum</a:t>
            </a:r>
            <a:r>
              <a:rPr lang="cs-CZ" sz="3600" dirty="0" smtClean="0">
                <a:solidFill>
                  <a:srgbClr val="FF0000"/>
                </a:solidFill>
              </a:rPr>
              <a:t>  = D</a:t>
            </a:r>
            <a:r>
              <a:rPr lang="cs-CZ" sz="3600" baseline="-25000" dirty="0" smtClean="0">
                <a:solidFill>
                  <a:srgbClr val="FF0000"/>
                </a:solidFill>
              </a:rPr>
              <a:t>A</a:t>
            </a:r>
            <a:r>
              <a:rPr lang="cs-CZ" sz="3600" dirty="0" smtClean="0">
                <a:solidFill>
                  <a:srgbClr val="FF0000"/>
                </a:solidFill>
              </a:rPr>
              <a:t> + D</a:t>
            </a:r>
            <a:r>
              <a:rPr lang="cs-CZ" sz="3600" baseline="-25000" dirty="0" smtClean="0">
                <a:solidFill>
                  <a:srgbClr val="FF0000"/>
                </a:solidFill>
              </a:rPr>
              <a:t>B</a:t>
            </a:r>
            <a:endParaRPr lang="en-US" sz="3600" baseline="-25000" dirty="0">
              <a:solidFill>
                <a:srgbClr val="FF0000"/>
              </a:solidFill>
            </a:endParaRPr>
          </a:p>
        </p:txBody>
      </p:sp>
      <p:cxnSp>
        <p:nvCxnSpPr>
          <p:cNvPr id="11" name="Rovná spojovacia šípka 10"/>
          <p:cNvCxnSpPr/>
          <p:nvPr/>
        </p:nvCxnSpPr>
        <p:spPr>
          <a:xfrm flipH="1">
            <a:off x="683568" y="2708920"/>
            <a:ext cx="576064" cy="1008112"/>
          </a:xfrm>
          <a:prstGeom prst="straightConnector1">
            <a:avLst/>
          </a:prstGeom>
          <a:ln w="412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Rovná spojovacia šípka 13"/>
          <p:cNvCxnSpPr/>
          <p:nvPr/>
        </p:nvCxnSpPr>
        <p:spPr>
          <a:xfrm flipH="1">
            <a:off x="5349875" y="3260725"/>
            <a:ext cx="47625" cy="206375"/>
          </a:xfrm>
          <a:prstGeom prst="straightConnector1">
            <a:avLst/>
          </a:prstGeom>
          <a:ln w="22225">
            <a:solidFill>
              <a:srgbClr val="FF0000"/>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20" name="Rovná spojnica 19"/>
          <p:cNvCxnSpPr/>
          <p:nvPr/>
        </p:nvCxnSpPr>
        <p:spPr>
          <a:xfrm>
            <a:off x="5146304" y="3165599"/>
            <a:ext cx="244069" cy="8148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Rovná spojnica 20"/>
          <p:cNvCxnSpPr/>
          <p:nvPr/>
        </p:nvCxnSpPr>
        <p:spPr>
          <a:xfrm>
            <a:off x="5114802" y="3391917"/>
            <a:ext cx="244069" cy="8148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BlokTextu 30"/>
          <p:cNvSpPr txBox="1"/>
          <p:nvPr/>
        </p:nvSpPr>
        <p:spPr>
          <a:xfrm>
            <a:off x="1259632" y="2852936"/>
            <a:ext cx="740908" cy="646331"/>
          </a:xfrm>
          <a:prstGeom prst="rect">
            <a:avLst/>
          </a:prstGeom>
          <a:noFill/>
        </p:spPr>
        <p:txBody>
          <a:bodyPr wrap="none" rtlCol="0">
            <a:spAutoFit/>
          </a:bodyPr>
          <a:lstStyle/>
          <a:p>
            <a:r>
              <a:rPr lang="cs-CZ" sz="3600" b="1" dirty="0" smtClean="0">
                <a:solidFill>
                  <a:srgbClr val="FF0000"/>
                </a:solidFill>
                <a:latin typeface="+mn-lt"/>
              </a:rPr>
              <a:t>D</a:t>
            </a:r>
            <a:r>
              <a:rPr lang="cs-CZ" sz="3600" b="1" baseline="-25000" dirty="0" smtClean="0">
                <a:solidFill>
                  <a:srgbClr val="FF0000"/>
                </a:solidFill>
                <a:latin typeface="+mn-lt"/>
              </a:rPr>
              <a:t>A</a:t>
            </a:r>
            <a:endParaRPr lang="en-US" sz="3600" b="1" baseline="-25000" dirty="0">
              <a:solidFill>
                <a:srgbClr val="FF0000"/>
              </a:solidFill>
              <a:latin typeface="+mn-lt"/>
            </a:endParaRPr>
          </a:p>
        </p:txBody>
      </p:sp>
      <p:sp>
        <p:nvSpPr>
          <p:cNvPr id="32" name="BlokTextu 31"/>
          <p:cNvSpPr txBox="1"/>
          <p:nvPr/>
        </p:nvSpPr>
        <p:spPr>
          <a:xfrm>
            <a:off x="5508104" y="3140968"/>
            <a:ext cx="740908" cy="646331"/>
          </a:xfrm>
          <a:prstGeom prst="rect">
            <a:avLst/>
          </a:prstGeom>
          <a:noFill/>
        </p:spPr>
        <p:txBody>
          <a:bodyPr wrap="none" rtlCol="0">
            <a:spAutoFit/>
          </a:bodyPr>
          <a:lstStyle/>
          <a:p>
            <a:r>
              <a:rPr lang="cs-CZ" sz="3600" b="1" dirty="0" smtClean="0">
                <a:solidFill>
                  <a:srgbClr val="FF0000"/>
                </a:solidFill>
                <a:latin typeface="+mn-lt"/>
              </a:rPr>
              <a:t>D</a:t>
            </a:r>
            <a:r>
              <a:rPr lang="cs-CZ" sz="3600" b="1" baseline="-25000" dirty="0" smtClean="0">
                <a:solidFill>
                  <a:srgbClr val="FF0000"/>
                </a:solidFill>
                <a:latin typeface="+mn-lt"/>
              </a:rPr>
              <a:t>B</a:t>
            </a:r>
            <a:endParaRPr lang="en-US" sz="3600" b="1" baseline="-25000" dirty="0">
              <a:solidFill>
                <a:srgbClr val="FF00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linds(horizontal)">
                                      <p:cBhvr>
                                        <p:cTn id="10" dur="500"/>
                                        <p:tgtEl>
                                          <p:spTgt spid="31"/>
                                        </p:tgtEl>
                                      </p:cBhvr>
                                    </p:animEffect>
                                  </p:childTnLst>
                                </p:cTn>
                              </p:par>
                              <p:par>
                                <p:cTn id="11" presetID="3" presetClass="entr" presetSubtype="1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par>
                                <p:cTn id="14" presetID="3" presetClass="entr" presetSubtype="1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linds(horizontal)">
                                      <p:cBhvr>
                                        <p:cTn id="16" dur="500"/>
                                        <p:tgtEl>
                                          <p:spTgt spid="21"/>
                                        </p:tgtEl>
                                      </p:cBhvr>
                                    </p:animEffect>
                                  </p:childTnLst>
                                </p:cTn>
                              </p:par>
                              <p:par>
                                <p:cTn id="17" presetID="3" presetClass="entr" presetSubtype="1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linds(horizontal)">
                                      <p:cBhvr>
                                        <p:cTn id="19" dur="500"/>
                                        <p:tgtEl>
                                          <p:spTgt spid="20"/>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blinds(horizontal)">
                                      <p:cBhvr>
                                        <p:cTn id="22" dur="500"/>
                                        <p:tgtEl>
                                          <p:spTgt spid="32"/>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1"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RECIST 1.1</a:t>
            </a:r>
            <a:endParaRPr lang="en-US" dirty="0"/>
          </a:p>
        </p:txBody>
      </p:sp>
      <p:sp>
        <p:nvSpPr>
          <p:cNvPr id="3" name="Zástupný symbol obsahu 2"/>
          <p:cNvSpPr>
            <a:spLocks noGrp="1"/>
          </p:cNvSpPr>
          <p:nvPr>
            <p:ph sz="quarter" idx="1"/>
          </p:nvPr>
        </p:nvSpPr>
        <p:spPr/>
        <p:txBody>
          <a:bodyPr/>
          <a:lstStyle/>
          <a:p>
            <a:endParaRPr lang="cs-CZ" dirty="0" smtClean="0"/>
          </a:p>
          <a:p>
            <a:r>
              <a:rPr lang="cs-CZ" dirty="0" smtClean="0"/>
              <a:t>Hodnocení uzlin</a:t>
            </a:r>
          </a:p>
          <a:p>
            <a:endParaRPr lang="cs-CZ" dirty="0" smtClean="0"/>
          </a:p>
          <a:p>
            <a:r>
              <a:rPr lang="cs-CZ" dirty="0" smtClean="0"/>
              <a:t>Uzliny jsou hodnoceny jako normální </a:t>
            </a:r>
            <a:r>
              <a:rPr lang="en-US" dirty="0" smtClean="0"/>
              <a:t>&lt;</a:t>
            </a:r>
            <a:r>
              <a:rPr lang="sk-SK" dirty="0" smtClean="0"/>
              <a:t>10 mm</a:t>
            </a:r>
            <a:endParaRPr lang="cs-CZ" dirty="0" smtClean="0"/>
          </a:p>
          <a:p>
            <a:pPr lvl="1"/>
            <a:r>
              <a:rPr lang="cs-CZ" dirty="0" smtClean="0">
                <a:solidFill>
                  <a:schemeClr val="tx1"/>
                </a:solidFill>
              </a:rPr>
              <a:t>Umožněno dosažení CR i když SUMA </a:t>
            </a:r>
            <a:r>
              <a:rPr lang="en-US" dirty="0" smtClean="0">
                <a:solidFill>
                  <a:schemeClr val="tx1"/>
                </a:solidFill>
              </a:rPr>
              <a:t>&gt;</a:t>
            </a:r>
            <a:r>
              <a:rPr lang="sk-SK" dirty="0" smtClean="0">
                <a:solidFill>
                  <a:schemeClr val="tx1"/>
                </a:solidFill>
              </a:rPr>
              <a:t> 0</a:t>
            </a:r>
          </a:p>
          <a:p>
            <a:pPr lvl="1"/>
            <a:endParaRPr lang="cs-CZ" dirty="0" smtClean="0">
              <a:solidFill>
                <a:schemeClr val="tx1"/>
              </a:solidFill>
            </a:endParaRPr>
          </a:p>
          <a:p>
            <a:pPr lvl="0"/>
            <a:r>
              <a:rPr lang="cs-CZ" b="1" dirty="0" smtClean="0"/>
              <a:t>Lze do hodnocení zahrnou navíc i cystické a kostní léze jako léze měřitelné </a:t>
            </a:r>
            <a:endParaRPr lang="cs-CZ"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152400"/>
            <a:ext cx="8640960" cy="990600"/>
          </a:xfrm>
        </p:spPr>
        <p:txBody>
          <a:bodyPr/>
          <a:lstStyle/>
          <a:p>
            <a:r>
              <a:rPr lang="cs-CZ" dirty="0" smtClean="0"/>
              <a:t>WHO </a:t>
            </a:r>
            <a:r>
              <a:rPr lang="cs-CZ" dirty="0" smtClean="0"/>
              <a:t>               		RECIST </a:t>
            </a:r>
            <a:endParaRPr lang="en-GB" dirty="0"/>
          </a:p>
        </p:txBody>
      </p:sp>
      <p:sp>
        <p:nvSpPr>
          <p:cNvPr id="3" name="Zástupný symbol obsahu 2"/>
          <p:cNvSpPr>
            <a:spLocks noGrp="1"/>
          </p:cNvSpPr>
          <p:nvPr>
            <p:ph sz="quarter" idx="1"/>
          </p:nvPr>
        </p:nvSpPr>
        <p:spPr>
          <a:xfrm>
            <a:off x="0" y="4389120"/>
            <a:ext cx="5050904" cy="4937760"/>
          </a:xfrm>
        </p:spPr>
        <p:txBody>
          <a:bodyPr/>
          <a:lstStyle/>
          <a:p>
            <a:r>
              <a:rPr lang="cs-CZ" sz="2400" dirty="0" smtClean="0"/>
              <a:t>CR: </a:t>
            </a:r>
            <a:r>
              <a:rPr lang="cs-CZ" sz="2000" dirty="0" smtClean="0"/>
              <a:t>úplné zmizení léze </a:t>
            </a:r>
            <a:r>
              <a:rPr lang="cs-CZ" sz="2400" dirty="0" smtClean="0"/>
              <a:t>PR: </a:t>
            </a:r>
            <a:r>
              <a:rPr lang="cs-CZ" sz="2000" dirty="0" smtClean="0"/>
              <a:t>50% zmenšení</a:t>
            </a:r>
          </a:p>
          <a:p>
            <a:r>
              <a:rPr lang="cs-CZ" sz="2400" dirty="0" smtClean="0"/>
              <a:t>SD: </a:t>
            </a:r>
            <a:r>
              <a:rPr lang="cs-CZ" sz="2000" dirty="0" smtClean="0"/>
              <a:t>ne PR nebo PD</a:t>
            </a:r>
            <a:endParaRPr lang="cs-CZ" sz="2000" dirty="0" smtClean="0"/>
          </a:p>
          <a:p>
            <a:r>
              <a:rPr lang="cs-CZ" sz="2400" dirty="0" smtClean="0"/>
              <a:t>PD: </a:t>
            </a:r>
            <a:r>
              <a:rPr lang="cs-CZ" sz="2000" dirty="0" smtClean="0"/>
              <a:t>25% zvětšení nebo nová léze</a:t>
            </a:r>
            <a:endParaRPr lang="en-GB" sz="2000" dirty="0"/>
          </a:p>
        </p:txBody>
      </p:sp>
      <p:sp>
        <p:nvSpPr>
          <p:cNvPr id="6" name="Zástupný symbol obsahu 2"/>
          <p:cNvSpPr txBox="1">
            <a:spLocks/>
          </p:cNvSpPr>
          <p:nvPr/>
        </p:nvSpPr>
        <p:spPr bwMode="auto">
          <a:xfrm>
            <a:off x="4860032" y="4389120"/>
            <a:ext cx="5050904" cy="4937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1" fontAlgn="base" latinLnBrk="0" hangingPunct="1">
              <a:lnSpc>
                <a:spcPct val="100000"/>
              </a:lnSpc>
              <a:spcBef>
                <a:spcPts val="600"/>
              </a:spcBef>
              <a:spcAft>
                <a:spcPct val="0"/>
              </a:spcAft>
              <a:buClr>
                <a:schemeClr val="accent1"/>
              </a:buClr>
              <a:buSzPct val="76000"/>
              <a:buFont typeface="Wingdings 3" pitchFamily="18" charset="2"/>
              <a:buChar char=""/>
              <a:tabLst/>
              <a:defRPr/>
            </a:pPr>
            <a:r>
              <a:rPr kumimoji="0" lang="cs-CZ"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CR: </a:t>
            </a:r>
            <a:r>
              <a:rPr kumimoji="0" lang="cs-CZ"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úplné zmizení léze (+ sycení)</a:t>
            </a:r>
          </a:p>
          <a:p>
            <a:pPr marL="273050" marR="0" lvl="0" indent="-273050" algn="l" defTabSz="914400" rtl="0" eaLnBrk="1" fontAlgn="base" latinLnBrk="0" hangingPunct="1">
              <a:lnSpc>
                <a:spcPct val="100000"/>
              </a:lnSpc>
              <a:spcBef>
                <a:spcPts val="600"/>
              </a:spcBef>
              <a:spcAft>
                <a:spcPct val="0"/>
              </a:spcAft>
              <a:buClr>
                <a:schemeClr val="accent1"/>
              </a:buClr>
              <a:buSzPct val="76000"/>
              <a:buFont typeface="Wingdings 3" pitchFamily="18" charset="2"/>
              <a:buChar char=""/>
              <a:tabLst/>
              <a:defRPr/>
            </a:pPr>
            <a:r>
              <a:rPr kumimoji="0" lang="cs-CZ"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PR: </a:t>
            </a:r>
            <a:r>
              <a:rPr kumimoji="0" lang="cs-CZ"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30% zmenšení</a:t>
            </a:r>
          </a:p>
          <a:p>
            <a:pPr marL="273050" marR="0" lvl="0" indent="-273050" algn="l" defTabSz="914400" rtl="0" eaLnBrk="1" fontAlgn="base" latinLnBrk="0" hangingPunct="1">
              <a:lnSpc>
                <a:spcPct val="100000"/>
              </a:lnSpc>
              <a:spcBef>
                <a:spcPts val="600"/>
              </a:spcBef>
              <a:spcAft>
                <a:spcPct val="0"/>
              </a:spcAft>
              <a:buClr>
                <a:schemeClr val="accent1"/>
              </a:buClr>
              <a:buSzPct val="76000"/>
              <a:buFont typeface="Wingdings 3" pitchFamily="18" charset="2"/>
              <a:buChar char=""/>
              <a:tabLst/>
              <a:defRPr/>
            </a:pPr>
            <a:r>
              <a:rPr kumimoji="0" lang="cs-CZ"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SD: </a:t>
            </a:r>
            <a:r>
              <a:rPr lang="cs-CZ" sz="2000" dirty="0" smtClean="0">
                <a:effectLst>
                  <a:outerShdw blurRad="38100" dist="38100" dir="2700000" algn="tl">
                    <a:srgbClr val="000000">
                      <a:alpha val="43137"/>
                    </a:srgbClr>
                  </a:outerShdw>
                </a:effectLst>
                <a:latin typeface="+mn-lt"/>
              </a:rPr>
              <a:t>ne PR nebo PD</a:t>
            </a:r>
            <a:endParaRPr kumimoji="0" lang="cs-CZ"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a:p>
            <a:pPr marL="273050" marR="0" lvl="0" indent="-273050" algn="l" defTabSz="914400" rtl="0" eaLnBrk="1" fontAlgn="base" latinLnBrk="0" hangingPunct="1">
              <a:lnSpc>
                <a:spcPct val="100000"/>
              </a:lnSpc>
              <a:spcBef>
                <a:spcPts val="600"/>
              </a:spcBef>
              <a:spcAft>
                <a:spcPct val="0"/>
              </a:spcAft>
              <a:buClr>
                <a:schemeClr val="accent1"/>
              </a:buClr>
              <a:buSzPct val="76000"/>
              <a:buFont typeface="Wingdings 3" pitchFamily="18" charset="2"/>
              <a:buChar char=""/>
              <a:tabLst/>
              <a:defRPr/>
            </a:pPr>
            <a:r>
              <a:rPr kumimoji="0" lang="cs-CZ"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PD: </a:t>
            </a:r>
            <a:r>
              <a:rPr kumimoji="0" lang="cs-CZ" sz="20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20% zvětšení nebo nová léze</a:t>
            </a:r>
            <a:endParaRPr kumimoji="0" lang="en-GB" sz="20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
        <p:nvSpPr>
          <p:cNvPr id="7" name="Ovál 6"/>
          <p:cNvSpPr/>
          <p:nvPr/>
        </p:nvSpPr>
        <p:spPr>
          <a:xfrm>
            <a:off x="755576" y="1988840"/>
            <a:ext cx="2736304" cy="165618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ál 11"/>
          <p:cNvSpPr/>
          <p:nvPr/>
        </p:nvSpPr>
        <p:spPr>
          <a:xfrm>
            <a:off x="5436096" y="2204864"/>
            <a:ext cx="2520280" cy="151216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14" name="Rovná spojovacia šípka 13"/>
          <p:cNvCxnSpPr>
            <a:stCxn id="7" idx="2"/>
            <a:endCxn id="7" idx="6"/>
          </p:cNvCxnSpPr>
          <p:nvPr/>
        </p:nvCxnSpPr>
        <p:spPr>
          <a:xfrm>
            <a:off x="755576" y="2816932"/>
            <a:ext cx="2736304" cy="0"/>
          </a:xfrm>
          <a:prstGeom prst="straightConnector1">
            <a:avLst/>
          </a:prstGeom>
          <a:ln w="19050">
            <a:solidFill>
              <a:schemeClr val="tx1"/>
            </a:solidFill>
            <a:headEnd type="arrow"/>
            <a:tailEnd type="arrow"/>
          </a:ln>
        </p:spPr>
        <p:style>
          <a:lnRef idx="1">
            <a:schemeClr val="dk1"/>
          </a:lnRef>
          <a:fillRef idx="0">
            <a:schemeClr val="dk1"/>
          </a:fillRef>
          <a:effectRef idx="0">
            <a:schemeClr val="dk1"/>
          </a:effectRef>
          <a:fontRef idx="minor">
            <a:schemeClr val="tx1"/>
          </a:fontRef>
        </p:style>
      </p:cxnSp>
      <p:cxnSp>
        <p:nvCxnSpPr>
          <p:cNvPr id="17" name="Rovná spojovacia šípka 16"/>
          <p:cNvCxnSpPr>
            <a:stCxn id="7" idx="0"/>
            <a:endCxn id="7" idx="4"/>
          </p:cNvCxnSpPr>
          <p:nvPr/>
        </p:nvCxnSpPr>
        <p:spPr>
          <a:xfrm>
            <a:off x="2123728" y="1988840"/>
            <a:ext cx="0" cy="1656184"/>
          </a:xfrm>
          <a:prstGeom prst="straightConnector1">
            <a:avLst/>
          </a:prstGeom>
          <a:ln w="19050">
            <a:headEnd type="arrow"/>
            <a:tailEnd type="arrow"/>
          </a:ln>
        </p:spPr>
        <p:style>
          <a:lnRef idx="1">
            <a:schemeClr val="dk1"/>
          </a:lnRef>
          <a:fillRef idx="0">
            <a:schemeClr val="dk1"/>
          </a:fillRef>
          <a:effectRef idx="0">
            <a:schemeClr val="dk1"/>
          </a:effectRef>
          <a:fontRef idx="minor">
            <a:schemeClr val="tx1"/>
          </a:fontRef>
        </p:style>
      </p:cxnSp>
      <p:cxnSp>
        <p:nvCxnSpPr>
          <p:cNvPr id="22" name="Rovná spojovacia šípka 21"/>
          <p:cNvCxnSpPr/>
          <p:nvPr/>
        </p:nvCxnSpPr>
        <p:spPr>
          <a:xfrm>
            <a:off x="5436096" y="2996952"/>
            <a:ext cx="2520280" cy="0"/>
          </a:xfrm>
          <a:prstGeom prst="straightConnector1">
            <a:avLst/>
          </a:prstGeom>
          <a:ln w="19050">
            <a:solidFill>
              <a:schemeClr val="tx1"/>
            </a:solidFill>
            <a:headEnd type="arrow"/>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211" name="Picture 3"/>
          <p:cNvPicPr>
            <a:picLocks noChangeAspect="1" noChangeArrowheads="1"/>
          </p:cNvPicPr>
          <p:nvPr/>
        </p:nvPicPr>
        <p:blipFill>
          <a:blip r:embed="rId3" cstate="screen">
            <a:lum contrast="30000"/>
          </a:blip>
          <a:srcRect t="4478" b="7463"/>
          <a:stretch>
            <a:fillRect/>
          </a:stretch>
        </p:blipFill>
        <p:spPr bwMode="auto">
          <a:xfrm>
            <a:off x="251520" y="1700808"/>
            <a:ext cx="4546579" cy="4248472"/>
          </a:xfrm>
          <a:prstGeom prst="rect">
            <a:avLst/>
          </a:prstGeom>
          <a:noFill/>
          <a:ln w="9525">
            <a:noFill/>
            <a:miter lim="800000"/>
            <a:headEnd/>
            <a:tailEnd/>
          </a:ln>
        </p:spPr>
      </p:pic>
      <p:sp>
        <p:nvSpPr>
          <p:cNvPr id="2" name="Nadpis 1"/>
          <p:cNvSpPr>
            <a:spLocks noGrp="1"/>
          </p:cNvSpPr>
          <p:nvPr>
            <p:ph type="title"/>
          </p:nvPr>
        </p:nvSpPr>
        <p:spPr>
          <a:xfrm>
            <a:off x="323528" y="152400"/>
            <a:ext cx="8568952" cy="990600"/>
          </a:xfrm>
        </p:spPr>
        <p:txBody>
          <a:bodyPr/>
          <a:lstStyle/>
          <a:p>
            <a:r>
              <a:rPr lang="cs-CZ" dirty="0" err="1" smtClean="0"/>
              <a:t>mCRC</a:t>
            </a:r>
            <a:r>
              <a:rPr lang="cs-CZ" dirty="0" smtClean="0"/>
              <a:t> po biologické léčbě (</a:t>
            </a:r>
            <a:r>
              <a:rPr lang="cs-CZ" dirty="0" err="1" smtClean="0"/>
              <a:t>bevacizumab</a:t>
            </a:r>
            <a:r>
              <a:rPr lang="cs-CZ" dirty="0" smtClean="0"/>
              <a:t>)</a:t>
            </a:r>
            <a:endParaRPr lang="en-US" dirty="0"/>
          </a:p>
        </p:txBody>
      </p:sp>
      <p:sp>
        <p:nvSpPr>
          <p:cNvPr id="3" name="Zástupný symbol obsahu 2"/>
          <p:cNvSpPr>
            <a:spLocks noGrp="1"/>
          </p:cNvSpPr>
          <p:nvPr>
            <p:ph sz="quarter" idx="1"/>
          </p:nvPr>
        </p:nvSpPr>
        <p:spPr/>
        <p:txBody>
          <a:bodyPr/>
          <a:lstStyle/>
          <a:p>
            <a:endParaRPr lang="en-US" dirty="0"/>
          </a:p>
        </p:txBody>
      </p:sp>
      <p:pic>
        <p:nvPicPr>
          <p:cNvPr id="222210" name="Picture 2"/>
          <p:cNvPicPr>
            <a:picLocks noChangeAspect="1" noChangeArrowheads="1"/>
          </p:cNvPicPr>
          <p:nvPr/>
        </p:nvPicPr>
        <p:blipFill>
          <a:blip r:embed="rId4" cstate="screen">
            <a:lum contrast="30000"/>
          </a:blip>
          <a:srcRect t="7228"/>
          <a:stretch>
            <a:fillRect/>
          </a:stretch>
        </p:blipFill>
        <p:spPr bwMode="auto">
          <a:xfrm>
            <a:off x="4139952" y="1988840"/>
            <a:ext cx="4517859" cy="424847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2210"/>
                                        </p:tgtEl>
                                        <p:attrNameLst>
                                          <p:attrName>style.visibility</p:attrName>
                                        </p:attrNameLst>
                                      </p:cBhvr>
                                      <p:to>
                                        <p:strVal val="visible"/>
                                      </p:to>
                                    </p:set>
                                    <p:animEffect transition="in" filter="blinds(horizontal)">
                                      <p:cBhvr>
                                        <p:cTn id="7" dur="500"/>
                                        <p:tgtEl>
                                          <p:spTgt spid="222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188640"/>
            <a:ext cx="8784976" cy="990600"/>
          </a:xfrm>
        </p:spPr>
        <p:txBody>
          <a:bodyPr/>
          <a:lstStyle/>
          <a:p>
            <a:pPr eaLnBrk="1" hangingPunct="1">
              <a:defRPr/>
            </a:pPr>
            <a:r>
              <a:rPr lang="cs-CZ" dirty="0" smtClean="0"/>
              <a:t>   HCC po biologické léčbě (</a:t>
            </a:r>
            <a:r>
              <a:rPr lang="cs-CZ" dirty="0" err="1" smtClean="0"/>
              <a:t>linifanib</a:t>
            </a:r>
            <a:r>
              <a:rPr lang="cs-CZ" dirty="0" smtClean="0"/>
              <a:t>)</a:t>
            </a:r>
            <a:endParaRPr lang="cs-CZ" dirty="0"/>
          </a:p>
        </p:txBody>
      </p:sp>
      <p:sp>
        <p:nvSpPr>
          <p:cNvPr id="3" name="Zástupný symbol obsahu 2"/>
          <p:cNvSpPr>
            <a:spLocks noGrp="1"/>
          </p:cNvSpPr>
          <p:nvPr>
            <p:ph sz="quarter" idx="1"/>
          </p:nvPr>
        </p:nvSpPr>
        <p:spPr>
          <a:xfrm>
            <a:off x="395536" y="1268760"/>
            <a:ext cx="8229600" cy="4937125"/>
          </a:xfrm>
        </p:spPr>
        <p:txBody>
          <a:bodyPr/>
          <a:lstStyle/>
          <a:p>
            <a:pPr eaLnBrk="1" hangingPunct="1">
              <a:defRPr/>
            </a:pPr>
            <a:r>
              <a:rPr lang="cs-CZ" dirty="0" smtClean="0"/>
              <a:t>3/2011  		</a:t>
            </a:r>
            <a:endParaRPr lang="cs-CZ" dirty="0"/>
          </a:p>
        </p:txBody>
      </p:sp>
      <p:pic>
        <p:nvPicPr>
          <p:cNvPr id="23556" name="Picture 3"/>
          <p:cNvPicPr>
            <a:picLocks noChangeAspect="1" noChangeArrowheads="1"/>
          </p:cNvPicPr>
          <p:nvPr/>
        </p:nvPicPr>
        <p:blipFill>
          <a:blip r:embed="rId3" cstate="screen">
            <a:lum bright="10000" contrast="40000"/>
          </a:blip>
          <a:srcRect/>
          <a:stretch>
            <a:fillRect/>
          </a:stretch>
        </p:blipFill>
        <p:spPr bwMode="auto">
          <a:xfrm>
            <a:off x="323528" y="2060848"/>
            <a:ext cx="4824536" cy="2808312"/>
          </a:xfrm>
          <a:prstGeom prst="rect">
            <a:avLst/>
          </a:prstGeom>
          <a:noFill/>
          <a:ln w="9525">
            <a:noFill/>
            <a:miter lim="800000"/>
            <a:headEnd/>
            <a:tailEnd/>
          </a:ln>
        </p:spPr>
      </p:pic>
      <p:pic>
        <p:nvPicPr>
          <p:cNvPr id="6" name="Picture 2"/>
          <p:cNvPicPr>
            <a:picLocks noChangeAspect="1" noChangeArrowheads="1"/>
          </p:cNvPicPr>
          <p:nvPr/>
        </p:nvPicPr>
        <p:blipFill>
          <a:blip r:embed="rId4" cstate="screen">
            <a:lum bright="10000" contrast="40000"/>
          </a:blip>
          <a:srcRect/>
          <a:stretch>
            <a:fillRect/>
          </a:stretch>
        </p:blipFill>
        <p:spPr bwMode="auto">
          <a:xfrm>
            <a:off x="2555776" y="2852936"/>
            <a:ext cx="4989647" cy="2952328"/>
          </a:xfrm>
          <a:prstGeom prst="rect">
            <a:avLst/>
          </a:prstGeom>
          <a:noFill/>
          <a:ln w="9525">
            <a:noFill/>
            <a:miter lim="800000"/>
            <a:headEnd/>
            <a:tailEnd/>
          </a:ln>
        </p:spPr>
      </p:pic>
      <p:pic>
        <p:nvPicPr>
          <p:cNvPr id="7" name="Picture 2"/>
          <p:cNvPicPr>
            <a:picLocks noChangeAspect="1" noChangeArrowheads="1"/>
          </p:cNvPicPr>
          <p:nvPr/>
        </p:nvPicPr>
        <p:blipFill>
          <a:blip r:embed="rId5" cstate="screen">
            <a:lum bright="10000" contrast="40000"/>
          </a:blip>
          <a:srcRect/>
          <a:stretch>
            <a:fillRect/>
          </a:stretch>
        </p:blipFill>
        <p:spPr bwMode="auto">
          <a:xfrm>
            <a:off x="4788024" y="3933056"/>
            <a:ext cx="4180156" cy="2592288"/>
          </a:xfrm>
          <a:prstGeom prst="rect">
            <a:avLst/>
          </a:prstGeom>
          <a:noFill/>
          <a:ln w="9525">
            <a:noFill/>
            <a:miter lim="800000"/>
            <a:headEnd/>
            <a:tailEnd/>
          </a:ln>
        </p:spPr>
      </p:pic>
      <p:sp>
        <p:nvSpPr>
          <p:cNvPr id="10" name="Zástupný symbol obsahu 2"/>
          <p:cNvSpPr txBox="1">
            <a:spLocks/>
          </p:cNvSpPr>
          <p:nvPr/>
        </p:nvSpPr>
        <p:spPr bwMode="auto">
          <a:xfrm>
            <a:off x="-108520" y="1772816"/>
            <a:ext cx="9252520" cy="493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30250" lvl="1" indent="-273050">
              <a:spcBef>
                <a:spcPts val="600"/>
              </a:spcBef>
              <a:buClr>
                <a:schemeClr val="accent1"/>
              </a:buClr>
              <a:buSzPct val="76000"/>
              <a:defRPr/>
            </a:pPr>
            <a:r>
              <a:rPr lang="cs-CZ" sz="2600" dirty="0" smtClean="0">
                <a:effectLst>
                  <a:outerShdw blurRad="38100" dist="38100" dir="2700000" algn="tl">
                    <a:srgbClr val="000000">
                      <a:alpha val="43137"/>
                    </a:srgbClr>
                  </a:outerShdw>
                </a:effectLst>
                <a:latin typeface="+mn-lt"/>
              </a:rPr>
              <a:t>					</a:t>
            </a:r>
            <a:r>
              <a:rPr kumimoji="0" lang="cs-CZ" sz="26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a:t>
            </a:r>
            <a:r>
              <a:rPr lang="cs-CZ" sz="2600" dirty="0" smtClean="0">
                <a:effectLst>
                  <a:outerShdw blurRad="38100" dist="38100" dir="2700000" algn="tl">
                    <a:srgbClr val="000000">
                      <a:alpha val="43137"/>
                    </a:srgbClr>
                  </a:outerShdw>
                </a:effectLst>
                <a:latin typeface="Calibri"/>
              </a:rPr>
              <a:t> →  </a:t>
            </a:r>
            <a:r>
              <a:rPr kumimoji="0" lang="cs-CZ" sz="26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11/2011 PR </a:t>
            </a:r>
            <a:r>
              <a:rPr kumimoji="0" lang="cs-CZ"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RECIST</a:t>
            </a:r>
            <a:endParaRPr kumimoji="0" lang="cs-CZ"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
        <p:nvSpPr>
          <p:cNvPr id="11" name="Zástupný symbol obsahu 2"/>
          <p:cNvSpPr txBox="1">
            <a:spLocks/>
          </p:cNvSpPr>
          <p:nvPr/>
        </p:nvSpPr>
        <p:spPr bwMode="auto">
          <a:xfrm>
            <a:off x="914400" y="1268760"/>
            <a:ext cx="8229600" cy="493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30250" lvl="1" indent="-273050">
              <a:spcBef>
                <a:spcPts val="600"/>
              </a:spcBef>
              <a:buClr>
                <a:schemeClr val="accent1"/>
              </a:buClr>
              <a:buSzPct val="76000"/>
              <a:defRPr/>
            </a:pPr>
            <a:r>
              <a:rPr kumimoji="0" lang="cs-CZ" sz="26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a:t>
            </a:r>
            <a:r>
              <a:rPr kumimoji="0" lang="cs-CZ" sz="26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libri"/>
              </a:rPr>
              <a:t>→  </a:t>
            </a:r>
            <a:r>
              <a:rPr kumimoji="0" lang="cs-CZ" sz="26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6/2011 </a:t>
            </a:r>
            <a:r>
              <a:rPr kumimoji="0" lang="cs-CZ"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SD RECIST</a:t>
            </a:r>
            <a:endParaRPr kumimoji="0" lang="cs-CZ" sz="26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Biologická léčba </a:t>
            </a:r>
            <a:endParaRPr lang="en-US" dirty="0"/>
          </a:p>
        </p:txBody>
      </p:sp>
      <p:sp>
        <p:nvSpPr>
          <p:cNvPr id="3" name="Zástupný symbol obsahu 2"/>
          <p:cNvSpPr>
            <a:spLocks noGrp="1"/>
          </p:cNvSpPr>
          <p:nvPr>
            <p:ph sz="quarter" idx="1"/>
          </p:nvPr>
        </p:nvSpPr>
        <p:spPr/>
        <p:txBody>
          <a:bodyPr/>
          <a:lstStyle/>
          <a:p>
            <a:endParaRPr lang="en-US" dirty="0"/>
          </a:p>
        </p:txBody>
      </p:sp>
      <p:sp>
        <p:nvSpPr>
          <p:cNvPr id="4" name="BlokTextu 3"/>
          <p:cNvSpPr txBox="1"/>
          <p:nvPr/>
        </p:nvSpPr>
        <p:spPr>
          <a:xfrm>
            <a:off x="0" y="6237312"/>
            <a:ext cx="7960834" cy="954107"/>
          </a:xfrm>
          <a:prstGeom prst="rect">
            <a:avLst/>
          </a:prstGeom>
          <a:noFill/>
        </p:spPr>
        <p:txBody>
          <a:bodyPr wrap="none" rtlCol="0">
            <a:spAutoFit/>
          </a:bodyPr>
          <a:lstStyle/>
          <a:p>
            <a:r>
              <a:rPr lang="cs-CZ" sz="1600" b="1" dirty="0" err="1" smtClean="0">
                <a:latin typeface="+mn-lt"/>
              </a:rPr>
              <a:t>Llovet</a:t>
            </a:r>
            <a:r>
              <a:rPr lang="cs-CZ" sz="1600" b="1" dirty="0" smtClean="0">
                <a:latin typeface="+mn-lt"/>
              </a:rPr>
              <a:t>  </a:t>
            </a:r>
            <a:r>
              <a:rPr lang="cs-CZ" sz="1600" b="1" dirty="0" err="1" smtClean="0">
                <a:latin typeface="+mn-lt"/>
              </a:rPr>
              <a:t>et</a:t>
            </a:r>
            <a:r>
              <a:rPr lang="cs-CZ" sz="1600" b="1" dirty="0" smtClean="0">
                <a:latin typeface="+mn-lt"/>
              </a:rPr>
              <a:t> </a:t>
            </a:r>
            <a:r>
              <a:rPr lang="cs-CZ" sz="1600" b="1" dirty="0" err="1" smtClean="0">
                <a:latin typeface="+mn-lt"/>
              </a:rPr>
              <a:t>al</a:t>
            </a:r>
            <a:r>
              <a:rPr lang="cs-CZ" sz="1600" b="1" dirty="0" smtClean="0">
                <a:latin typeface="+mn-lt"/>
              </a:rPr>
              <a:t>. Design </a:t>
            </a:r>
            <a:r>
              <a:rPr lang="cs-CZ" sz="1600" b="1" dirty="0" err="1" smtClean="0">
                <a:latin typeface="+mn-lt"/>
              </a:rPr>
              <a:t>and</a:t>
            </a:r>
            <a:r>
              <a:rPr lang="cs-CZ" sz="1600" b="1" dirty="0" smtClean="0">
                <a:latin typeface="+mn-lt"/>
              </a:rPr>
              <a:t> </a:t>
            </a:r>
            <a:r>
              <a:rPr lang="cs-CZ" sz="1600" b="1" dirty="0" err="1" smtClean="0">
                <a:latin typeface="+mn-lt"/>
              </a:rPr>
              <a:t>endpoints</a:t>
            </a:r>
            <a:r>
              <a:rPr lang="cs-CZ" sz="1600" b="1" dirty="0" smtClean="0">
                <a:latin typeface="+mn-lt"/>
              </a:rPr>
              <a:t> </a:t>
            </a:r>
            <a:r>
              <a:rPr lang="cs-CZ" sz="1600" b="1" dirty="0" err="1" smtClean="0">
                <a:latin typeface="+mn-lt"/>
              </a:rPr>
              <a:t>of</a:t>
            </a:r>
            <a:r>
              <a:rPr lang="cs-CZ" sz="1600" b="1" dirty="0" smtClean="0">
                <a:latin typeface="+mn-lt"/>
              </a:rPr>
              <a:t> </a:t>
            </a:r>
            <a:r>
              <a:rPr lang="cs-CZ" sz="1600" b="1" dirty="0" err="1" smtClean="0">
                <a:latin typeface="+mn-lt"/>
              </a:rPr>
              <a:t>clinical</a:t>
            </a:r>
            <a:r>
              <a:rPr lang="cs-CZ" sz="1600" b="1" dirty="0" smtClean="0">
                <a:latin typeface="+mn-lt"/>
              </a:rPr>
              <a:t> </a:t>
            </a:r>
            <a:r>
              <a:rPr lang="cs-CZ" sz="1600" b="1" dirty="0" err="1" smtClean="0">
                <a:latin typeface="+mn-lt"/>
              </a:rPr>
              <a:t>trials</a:t>
            </a:r>
            <a:r>
              <a:rPr lang="cs-CZ" sz="1600" b="1" dirty="0" smtClean="0">
                <a:latin typeface="+mn-lt"/>
              </a:rPr>
              <a:t> in </a:t>
            </a:r>
            <a:r>
              <a:rPr lang="cs-CZ" sz="1600" b="1" dirty="0" err="1" smtClean="0">
                <a:latin typeface="+mn-lt"/>
              </a:rPr>
              <a:t>hepatocellular</a:t>
            </a:r>
            <a:r>
              <a:rPr lang="cs-CZ" sz="1600" b="1" dirty="0" smtClean="0">
                <a:latin typeface="+mn-lt"/>
              </a:rPr>
              <a:t> </a:t>
            </a:r>
            <a:r>
              <a:rPr lang="cs-CZ" sz="1600" b="1" dirty="0" err="1" smtClean="0">
                <a:latin typeface="+mn-lt"/>
              </a:rPr>
              <a:t>carcinoma</a:t>
            </a:r>
            <a:r>
              <a:rPr lang="cs-CZ" sz="1600" b="1" dirty="0" smtClean="0">
                <a:latin typeface="+mn-lt"/>
              </a:rPr>
              <a:t>.</a:t>
            </a:r>
          </a:p>
          <a:p>
            <a:r>
              <a:rPr lang="cs-CZ" sz="1600" b="1" dirty="0" smtClean="0">
                <a:latin typeface="+mn-lt"/>
              </a:rPr>
              <a:t>J </a:t>
            </a:r>
            <a:r>
              <a:rPr lang="cs-CZ" sz="1600" b="1" dirty="0" err="1" smtClean="0">
                <a:latin typeface="+mn-lt"/>
              </a:rPr>
              <a:t>Natl</a:t>
            </a:r>
            <a:r>
              <a:rPr lang="cs-CZ" sz="1600" b="1" dirty="0" smtClean="0">
                <a:latin typeface="+mn-lt"/>
              </a:rPr>
              <a:t> Cancer </a:t>
            </a:r>
            <a:r>
              <a:rPr lang="cs-CZ" sz="1600" b="1" dirty="0" err="1" smtClean="0">
                <a:latin typeface="+mn-lt"/>
              </a:rPr>
              <a:t>Inst</a:t>
            </a:r>
            <a:r>
              <a:rPr lang="cs-CZ" sz="1600" b="1" dirty="0" smtClean="0">
                <a:latin typeface="+mn-lt"/>
              </a:rPr>
              <a:t>. 2008 May 21;100(10):698-711</a:t>
            </a:r>
          </a:p>
          <a:p>
            <a:endParaRPr lang="cs-CZ" dirty="0" smtClean="0"/>
          </a:p>
        </p:txBody>
      </p:sp>
      <p:pic>
        <p:nvPicPr>
          <p:cNvPr id="122882" name="Picture 2"/>
          <p:cNvPicPr>
            <a:picLocks noChangeAspect="1" noChangeArrowheads="1"/>
          </p:cNvPicPr>
          <p:nvPr/>
        </p:nvPicPr>
        <p:blipFill>
          <a:blip r:embed="rId2" cstate="screen"/>
          <a:srcRect/>
          <a:stretch>
            <a:fillRect/>
          </a:stretch>
        </p:blipFill>
        <p:spPr bwMode="auto">
          <a:xfrm>
            <a:off x="179512" y="1916832"/>
            <a:ext cx="8736638" cy="2592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Nové </a:t>
            </a:r>
            <a:r>
              <a:rPr lang="cs-CZ" dirty="0" smtClean="0"/>
              <a:t>h</a:t>
            </a:r>
            <a:r>
              <a:rPr lang="cs-CZ" dirty="0" smtClean="0"/>
              <a:t>odnocení dle EASL a </a:t>
            </a:r>
            <a:r>
              <a:rPr lang="cs-CZ" dirty="0" err="1" smtClean="0"/>
              <a:t>mRECIST</a:t>
            </a:r>
            <a:endParaRPr lang="en-US" dirty="0"/>
          </a:p>
        </p:txBody>
      </p:sp>
      <p:sp>
        <p:nvSpPr>
          <p:cNvPr id="3" name="Zástupný symbol obsahu 2"/>
          <p:cNvSpPr>
            <a:spLocks noGrp="1"/>
          </p:cNvSpPr>
          <p:nvPr>
            <p:ph sz="quarter" idx="1"/>
          </p:nvPr>
        </p:nvSpPr>
        <p:spPr/>
        <p:txBody>
          <a:bodyPr/>
          <a:lstStyle/>
          <a:p>
            <a:endParaRPr lang="en-US"/>
          </a:p>
        </p:txBody>
      </p:sp>
      <p:pic>
        <p:nvPicPr>
          <p:cNvPr id="4" name="Picture 2"/>
          <p:cNvPicPr>
            <a:picLocks noChangeAspect="1" noChangeArrowheads="1"/>
          </p:cNvPicPr>
          <p:nvPr/>
        </p:nvPicPr>
        <p:blipFill>
          <a:blip r:embed="rId2" cstate="screen"/>
          <a:srcRect/>
          <a:stretch>
            <a:fillRect/>
          </a:stretch>
        </p:blipFill>
        <p:spPr bwMode="auto">
          <a:xfrm>
            <a:off x="179512" y="1268760"/>
            <a:ext cx="7488832" cy="2736304"/>
          </a:xfrm>
          <a:prstGeom prst="rect">
            <a:avLst/>
          </a:prstGeom>
          <a:noFill/>
          <a:ln w="9525">
            <a:noFill/>
            <a:miter lim="800000"/>
            <a:headEnd/>
            <a:tailEnd/>
          </a:ln>
        </p:spPr>
      </p:pic>
      <p:pic>
        <p:nvPicPr>
          <p:cNvPr id="5" name="Picture 2"/>
          <p:cNvPicPr>
            <a:picLocks noChangeAspect="1" noChangeArrowheads="1"/>
          </p:cNvPicPr>
          <p:nvPr/>
        </p:nvPicPr>
        <p:blipFill>
          <a:blip r:embed="rId3" cstate="screen"/>
          <a:srcRect/>
          <a:stretch>
            <a:fillRect/>
          </a:stretch>
        </p:blipFill>
        <p:spPr bwMode="auto">
          <a:xfrm>
            <a:off x="107504" y="4077072"/>
            <a:ext cx="6306385" cy="1152128"/>
          </a:xfrm>
          <a:prstGeom prst="rect">
            <a:avLst/>
          </a:prstGeom>
          <a:noFill/>
          <a:ln w="9525">
            <a:noFill/>
            <a:miter lim="800000"/>
            <a:headEnd/>
            <a:tailEnd/>
          </a:ln>
        </p:spPr>
      </p:pic>
      <p:pic>
        <p:nvPicPr>
          <p:cNvPr id="6" name="Picture 3"/>
          <p:cNvPicPr>
            <a:picLocks noChangeAspect="1" noChangeArrowheads="1"/>
          </p:cNvPicPr>
          <p:nvPr/>
        </p:nvPicPr>
        <p:blipFill>
          <a:blip r:embed="rId4" cstate="screen">
            <a:lum bright="10000" contrast="40000"/>
          </a:blip>
          <a:srcRect/>
          <a:stretch>
            <a:fillRect/>
          </a:stretch>
        </p:blipFill>
        <p:spPr bwMode="auto">
          <a:xfrm>
            <a:off x="6444208" y="4437112"/>
            <a:ext cx="2520280" cy="2304256"/>
          </a:xfrm>
          <a:prstGeom prst="rect">
            <a:avLst/>
          </a:prstGeom>
          <a:noFill/>
          <a:ln w="9525">
            <a:noFill/>
            <a:miter lim="800000"/>
            <a:headEnd/>
            <a:tailEnd/>
          </a:ln>
        </p:spPr>
      </p:pic>
      <p:pic>
        <p:nvPicPr>
          <p:cNvPr id="8" name="Picture 1"/>
          <p:cNvPicPr>
            <a:picLocks noChangeAspect="1" noChangeArrowheads="1"/>
          </p:cNvPicPr>
          <p:nvPr/>
        </p:nvPicPr>
        <p:blipFill>
          <a:blip r:embed="rId5" cstate="screen"/>
          <a:srcRect/>
          <a:stretch>
            <a:fillRect/>
          </a:stretch>
        </p:blipFill>
        <p:spPr bwMode="auto">
          <a:xfrm>
            <a:off x="251520" y="5301208"/>
            <a:ext cx="5292080" cy="141487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očiatok">
  <a:themeElements>
    <a:clrScheme name="Počiato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Počiatok">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očiatok">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očiato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Počiato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Origin</Template>
  <TotalTime>11183</TotalTime>
  <Words>1191</Words>
  <Application>Microsoft Office PowerPoint</Application>
  <PresentationFormat>Prezentácia na obrazovke (4:3)</PresentationFormat>
  <Paragraphs>164</Paragraphs>
  <Slides>23</Slides>
  <Notes>6</Notes>
  <HiddenSlides>0</HiddenSlides>
  <MMClips>0</MMClips>
  <ScaleCrop>false</ScaleCrop>
  <HeadingPairs>
    <vt:vector size="6" baseType="variant">
      <vt:variant>
        <vt:lpstr>Motív</vt:lpstr>
      </vt:variant>
      <vt:variant>
        <vt:i4>1</vt:i4>
      </vt:variant>
      <vt:variant>
        <vt:lpstr>Vložené servery OLE</vt:lpstr>
      </vt:variant>
      <vt:variant>
        <vt:i4>1</vt:i4>
      </vt:variant>
      <vt:variant>
        <vt:lpstr>Nadpisy snímok</vt:lpstr>
      </vt:variant>
      <vt:variant>
        <vt:i4>23</vt:i4>
      </vt:variant>
    </vt:vector>
  </HeadingPairs>
  <TitlesOfParts>
    <vt:vector size="25" baseType="lpstr">
      <vt:lpstr>Počiatok</vt:lpstr>
      <vt:lpstr>Rastrový obrázek</vt:lpstr>
      <vt:lpstr>Snímka 1</vt:lpstr>
      <vt:lpstr>Hodnocení odpovědi na léčbu </vt:lpstr>
      <vt:lpstr>RECIST 1.0 (1.1) </vt:lpstr>
      <vt:lpstr>RECIST 1.1</vt:lpstr>
      <vt:lpstr>WHO                  RECIST </vt:lpstr>
      <vt:lpstr>mCRC po biologické léčbě (bevacizumab)</vt:lpstr>
      <vt:lpstr>   HCC po biologické léčbě (linifanib)</vt:lpstr>
      <vt:lpstr>Biologická léčba </vt:lpstr>
      <vt:lpstr>Nové hodnocení dle EASL a mRECIST</vt:lpstr>
      <vt:lpstr>WHO → EASL               RECIST → mRECIST</vt:lpstr>
      <vt:lpstr>RECIST vs mRECIST v terapii HCC Sorafenibem</vt:lpstr>
      <vt:lpstr>Ablační metody (RFA, MW, IRE)</vt:lpstr>
      <vt:lpstr>Transarteriální chemoembolizace </vt:lpstr>
      <vt:lpstr>HCC po chemoembolizaci s DEB </vt:lpstr>
      <vt:lpstr>HCC po chemoembolizaci lipiodolem</vt:lpstr>
      <vt:lpstr>mRECIST vs histopatologie tumorů</vt:lpstr>
      <vt:lpstr>HCC po transarteriální chemoembolizaci</vt:lpstr>
      <vt:lpstr>Úskalí    suboptimalní fázování k.l., HCC, AFP 1000, </vt:lpstr>
      <vt:lpstr>Úskalí    HCC, 6x TACE </vt:lpstr>
      <vt:lpstr>Výhody a nevýhody EASL, mRECIST</vt:lpstr>
      <vt:lpstr>Závěr</vt:lpstr>
      <vt:lpstr>tandrasina@fnbrno.cz</vt:lpstr>
      <vt:lpstr>Snímka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Andrasina</dc:creator>
  <cp:lastModifiedBy>Andrasina</cp:lastModifiedBy>
  <cp:revision>82</cp:revision>
  <dcterms:created xsi:type="dcterms:W3CDTF">1601-01-01T00:00:00Z</dcterms:created>
  <dcterms:modified xsi:type="dcterms:W3CDTF">2014-09-05T06:39:57Z</dcterms:modified>
</cp:coreProperties>
</file>