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79" r:id="rId14"/>
    <p:sldId id="280" r:id="rId15"/>
    <p:sldId id="287" r:id="rId16"/>
    <p:sldId id="286" r:id="rId17"/>
    <p:sldId id="270" r:id="rId18"/>
    <p:sldId id="289" r:id="rId19"/>
    <p:sldId id="290" r:id="rId20"/>
    <p:sldId id="291" r:id="rId21"/>
    <p:sldId id="292" r:id="rId22"/>
    <p:sldId id="293" r:id="rId23"/>
    <p:sldId id="266" r:id="rId24"/>
    <p:sldId id="267" r:id="rId25"/>
    <p:sldId id="268" r:id="rId26"/>
    <p:sldId id="273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im Kočva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DA"/>
    <a:srgbClr val="1C1C1C"/>
    <a:srgbClr val="650B0B"/>
    <a:srgbClr val="870F0F"/>
    <a:srgbClr val="993300"/>
    <a:srgbClr val="CC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4118" autoAdjust="0"/>
  </p:normalViewPr>
  <p:slideViewPr>
    <p:cSldViewPr>
      <p:cViewPr varScale="1">
        <p:scale>
          <a:sx n="105" d="100"/>
          <a:sy n="105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BA5FD4-66B8-43A2-A108-77B0D8D454D2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D3F8C-E40B-4A8A-A761-8BFBBDD92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rkn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La%C5%A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b="1" smtClean="0"/>
              <a:t>Rozmítání</a:t>
            </a:r>
            <a:r>
              <a:rPr lang="cs-CZ" smtClean="0"/>
              <a:t> je pilařská výroba tenkých </a:t>
            </a:r>
            <a:r>
              <a:rPr lang="cs-CZ" smtClean="0">
                <a:hlinkClick r:id="rId3" action="ppaction://hlinkfile" tooltip="Prkno"/>
              </a:rPr>
              <a:t>prken</a:t>
            </a:r>
            <a:r>
              <a:rPr lang="cs-CZ" smtClean="0"/>
              <a:t> do tloušťky 20 mm, nebo i střešních </a:t>
            </a:r>
            <a:r>
              <a:rPr lang="cs-CZ" smtClean="0">
                <a:hlinkClick r:id="rId4" action="ppaction://hlinkfile" tooltip="Lať"/>
              </a:rPr>
              <a:t>latí</a:t>
            </a:r>
            <a:r>
              <a:rPr lang="cs-CZ" smtClean="0"/>
              <a:t>.</a:t>
            </a:r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B8463-09F7-45D1-AF49-839DEC49387F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Protokol polytrauma. Cizí těleso v dutině břišní o denzitách -317 HU, pneumoperitoneum, velká část cizího tělesa prochází nepřehledným konvolutem tenkých kliček- je tedy podezření na jejich perforaci, vzhledem k těsnému průběhu v blízkosti caeka. Druhé těleso - blízkost kanálu vstupu při descendens/sigmatu nelze vyloučit poranění zde.   Nejsou známky poranění parenchymatozních orgánů, bez průkazu aktivního krvácení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Cizí těleso (trubka) vstupující do pánve zleva a vystupující křížovou kostí vpravo - v úrovní S1-2, fraktura kosti kyčelní a přilehlé massae lat. křížové kosti. Cévní svazky pánevní intaktkní. V dutině břišní není patrná volná tekutina. Pneumoperitoneu, pneumoretroperitoneum. Vzduch v pateřním kanále- distální krční pateř + prox. Th pateř.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Kličky tenkého střeva nejsou dilatované, není známka ischemie.</a:t>
            </a:r>
          </a:p>
          <a:p>
            <a:r>
              <a:rPr lang="cs-CZ" smtClean="0"/>
              <a:t>V úrovni pupku je patrné zvýšení denzity mesnetriálního tuku a to v okolí drobných bublinek plynu, který je extraluminálně. Tyto bublinky navazují na pruhovitou denzitu, která jedním koncem je zanořená do lumen kličky tenkého střeva. V CD bez tekutiny.  Bez pneumoperitonea. Z.: V.s. perforace kličky tenkého střeva vizím tělesem s únikem vzduchu do okolí  a zánětlivou reakcí - edémem okolního tuku.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pericardium, right and left upper quadrants, and pelvis; its primary aim is to find abnormal pericardial fluid or intraperitoneal free fluid. An extended FAST (E-FAST) adds images of the chest aimed at detecting pneumothorax</a:t>
            </a: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Případně rovnou na sál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cs-CZ" sz="1000" smtClean="0"/>
              <a:t>(falešná pozitivita – PNO)</a:t>
            </a:r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Contusions: vague ill-defined hypodense areas that are less well perfused</a:t>
            </a:r>
          </a:p>
          <a:p>
            <a:r>
              <a:rPr lang="cs-CZ" smtClean="0"/>
              <a:t>Prokrvácení radixu mezenteria, ruptura jejuna, vícečetně mezenterium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8C7B-676F-4E7E-94AB-5118A8A4E2EB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941C-C677-475C-8CF1-8DC9E3C06C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82C4-A717-41D2-A8C9-7F74D07C0F59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E5DD-78F7-4237-8DC7-4F339F8FB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6FC9-CEDD-427F-8921-D974DD77F82E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B684-4A48-43A8-BC07-63C2FB038E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6F67-6248-4FFA-A15C-DE89AD01EE0E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C105-29C2-493C-97B5-2CAC4A431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2E26-FC89-4252-80A5-081DFFBDD6C2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1AB-D6A1-4C1C-AE48-2EEBF48B5B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D3A8-7D05-4744-9FFA-3AB859A25A2A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5640-C1B4-4E88-BF8C-1139A0B28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1960-B439-4CB6-A220-04DC4FEB51A9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BDB2-24A2-4C81-BE8B-F2ABBCD35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814B-C615-4DF5-8B9E-0363D153F426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F931-4C61-4E25-BB40-60B6F2BB99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4121-8EF2-493F-8863-F8EAB5F220AE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AB01-98A6-4918-95E9-71E9A08C9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6BEF-7F4A-4BDD-A222-CFAE1C443B1B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0E77-D85C-4650-9196-23A0398C2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08BB-5726-4569-96FB-62F7868D4156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6F3C-6083-4F85-B00E-B93DC556B8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80AE-0BA9-41F7-9C7C-32474A977BE9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9B9-2CB2-4F13-B8E8-D2C1B71262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5DA49-0B1C-46E9-90E1-A61DA152B3B1}" type="datetimeFigureOut">
              <a:rPr lang="cs-CZ"/>
              <a:pPr>
                <a:defRPr/>
              </a:pPr>
              <a:t>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E0D2B-1F4D-4AD1-A9BE-5801905497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frm=1&amp;source=images&amp;cd=&amp;cad=rja&amp;uact=8&amp;docid=b9hpclQaGHRLxM&amp;tbnid=r0jUC3t3CDgJDM:&amp;ved=0CAUQjRw&amp;url=http://receptytop.webnode.cz/recepty/kureci-maso/&amp;ei=u24FVP6CF4GFONqagRA&amp;bvm=bv.74115972,d.ZWU&amp;psig=AFQjCNHm5poLu4f4KJAO_fmlxS39gqDS9w&amp;ust=14097285496530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manuals.com/professional/multimedia/v8517409.html?Ref=t&amp;ItemId=v8517409&amp;RefId=injuries_poisoning/abdominal_trauma/overview_of_abdominal_trauma&amp;Speed=256&amp;Plugin=WMP&amp;Error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1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 idx="4294967295"/>
          </p:nvPr>
        </p:nvSpPr>
        <p:spPr>
          <a:xfrm>
            <a:off x="539750" y="1125538"/>
            <a:ext cx="7991475" cy="2160587"/>
          </a:xfrm>
        </p:spPr>
        <p:txBody>
          <a:bodyPr/>
          <a:lstStyle/>
          <a:p>
            <a:pPr eaLnBrk="1" hangingPunct="1"/>
            <a:r>
              <a:rPr lang="cs-CZ" sz="4800" smtClean="0">
                <a:solidFill>
                  <a:schemeClr val="tx2"/>
                </a:solidFill>
              </a:rPr>
              <a:t>KAZUISTIKY</a:t>
            </a:r>
            <a:endParaRPr lang="cs-CZ" smtClean="0">
              <a:solidFill>
                <a:schemeClr val="tx2"/>
              </a:solidFill>
            </a:endParaRPr>
          </a:p>
        </p:txBody>
      </p:sp>
      <p:sp>
        <p:nvSpPr>
          <p:cNvPr id="15362" name="Podnadpis 2"/>
          <p:cNvSpPr>
            <a:spLocks noGrp="1"/>
          </p:cNvSpPr>
          <p:nvPr>
            <p:ph type="subTitle" idx="4294967295"/>
          </p:nvPr>
        </p:nvSpPr>
        <p:spPr>
          <a:xfrm>
            <a:off x="1258888" y="3860800"/>
            <a:ext cx="6481762" cy="19446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600" smtClean="0">
                <a:solidFill>
                  <a:schemeClr val="tx2"/>
                </a:solidFill>
              </a:rPr>
              <a:t>Jiřina Little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Radiologická klinika FN Brno a LF MU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přednosta: prof. MUDr. Vlastimil Válek, CSc., MBA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1052513" cy="1052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</p:pic>
      <p:pic>
        <p:nvPicPr>
          <p:cNvPr id="5" name="Picture 1033" descr="logo_lf_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5805488"/>
            <a:ext cx="10525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24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Kazuistika 3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0645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89 letá pacientka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Přivezena RZP pro den trvající bolesti v hypogastriu, bez nausey, zvracení,  bez zimnice a třesavky, dietní chybu neguje.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Břicho výrazně palpačně bolestivé, naznačeno peritoneální dráždění.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V osobní anam. operace ileus, CHCE, APPE.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RTG srdce+plíce a břicha,                                             UZ břicha nevysvětlují klinický obraz 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Laboratoř - Leu  16.44, CRP 15.5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</p:txBody>
      </p:sp>
      <p:sp>
        <p:nvSpPr>
          <p:cNvPr id="27651" name="AutoShape 2" descr="data:image/jpeg;base64,/9j/4AAQSkZJRgABAQAAAQABAAD/2wCEAAkGBhMSEBMTExQWFRQWGBYYGBcVFRoaFxcXGhgXGBgaFhkaHCYfFxkjGxcXHy8gIycpLCwsGB4xNTAqNSYrLCkBCQoKDgwOGg8PGiklHyQtLCw1Ly8sLCwtKSwsLCwsLCkqLCwsLSwsLC8sLCksLC8sLCwsLCksLCwsLCwpLCwsLP/AABEIAMQBAQMBIgACEQEDEQH/xAAcAAEAAgMBAQEAAAAAAAAAAAAABAUDBgcCAQj/xAA9EAABAwIEBAQDBQcEAgMAAAABAAIRAyEEEjFBBVFhcQYiMoETkaEHQlKxwRQjYqLR4fAVM3LxgpJDU8L/xAAaAQEAAwEBAQAAAAAAAAAAAAAAAQMEAgUG/8QALxEAAgIBBAADBwMFAQAAAAAAAAECEQMEEiExE0FRBSIyYXGB8JGh0SNCUrHBFP/aAAwDAQACEQMRAD8A7WiIqikIiIAiIgCIotHidJ9R9JtRjqjPU0OBc3uNlBNNkpF8X1SQEREAREQBERAEREAREQBERAEREAREQBERAEREAREQBERAEREAREQHxzoEnRQOI8doUGB1So0B3pEyXnkwDXvoN1D8Y12DCVGOdlLxDBu5wvA+W9lwviIFJxL6rnPBAOU2Bm+oMwTKoyZtstqNuDTLJHczoniL7RpaQx/wwycxYZL7gBoeB5Rr5gtRwPilzmPqUXCi+mcwy3L6j33c9zruhoi+ubkqPBV6dR4pt85qFrABsCQ05htrqsvH/AuKwLywjM0k5S0+puu3bdZJJtXJs9GChBpRS+nqdC4T9oGKe5ozMqOeQ0McwCXExDchB+a6fC/M3COM/COR1O4Pvfkt1weFr1CHZvhgjQvcHR0AIukdRLFxPn7leXSRy8xpfY7E54GpA7qPV4nSbrUYN/UJ+QXLa9PI5rZc5206R1yiy+Oo4h4ygClrd0v/AKfVcvX+kf1Kl7Pj/lZ0p/iPDj/5P5Xf0WI+K8P+Mns0rSP2UwJBcRE/dn2mNljOGbsCzoCJM8yRN1V/75/L9/5LVoMfq/2OgM8R4c//ACgdwR9SIU3D4tjxLHNd/wASCuaspu+5AO4c78iAV8rVarIOWRzaZA/VWR10/OK+xxLQQ6i39zqKLnnDvGVRtsxIE2eJ9hNz81t3CfEFOuAPS/8AC7f/AI81rxarHkdLhmPNpMmJW+UWqIi1GQIiIAiIgCIiAIiIAiIgCIiAIiIAiIgCIiAq/EfDPjYd7QJe0FzIMS4Cw7HT3XAfFQc9woUxJF3AT5qh9RvoBttC/SS5z4h8J0aGJqVGE5sQ1zoIBFKC3MWb+Zzt9NFk1Edv9ReX4j0dHkv+m/P8Zy/hfAn0AXn1wCI1bFyCe1/kuzcRbQxnD6WJqvFN5pj94BJzH1MgXcC9psOS1N/C/LLQLZjp/da/j+K1GCnhzHwqb31G93gSP/GHRH41ijqFOMlJXaPQnp+Y7XVMt+H+G6YcKp8zwbEjTq0a6c9FcvrhoPkmAdrlesLiw9gDH+Uj0Mb6QLAOI1Op+vJQ+IuqOblphrWmzpkuIv6QI+crzG5X2aW77JNDibXCTTeztr3IBU1hDpyuBvo6x6KmpYhrAGl4kQ3YmToI2/oFkY+m0kgtJcfNI9psLoptEOKfRZVcWWEBwgnQHfsdFjOJpusbcw4b9P7Lw3iJAu4Fu8zHzOndY6+QhpaHXI8oGYCd5GgH+BWKaZxVdmOjXY7NlkEWBM37TdSaVcixMjnv2J1HuoOIwjmnlPWM3Yrw3PE6EDnf359k2+h32uSxdhWVLul0mQZGZvuBcd5WGnharHZqd22M5ocPYxeVFw9UtPmBE3tp7RYKwpY64DQXAzMHTvJ3S+eSHcejeOB8R+NSk+ttnbX2MdR+qsVorah+6XNNrtMH5jVWWC8TOYYq+Zv4gPMO40d+fdevi1kWkp/qePl0crcofobQiw4bFMqNzMcHDmDPz5Hosy3p3yjz2muGERFICIiAIiIAiIgCIiAIiIAiIgCIiALVfFDg6sB+FkT1ccxHfyt+as+M+IWUAQPNU/DsP+R/TVa5Ue+oJMlzvOREmbQANAIhYtTli04Ls9HR4ZKXiPoq21NrX91ScVwbKstOpBItvt2Ot1cVapERJO425AGyr6zn5iSc1oDBAM883I3heHHg9r6Gu8OxtbDVjT2mzhfM2dCN9pELbsRUNSiXMAvSLoOafiF7QGmwIMeaCLSVV8R4WX0wcuVwuJiQbawTytfdeOE8SDmvpVDFjOYGCIg8hfork1K+Dib80eGsEXNz0u4jSOgFud1a4CnkY0ZjEfeABPY66qJi8SWsAp0pa0ekRMTEyTrpz1914wtR+WxPMyLj3OkfJVuPAVNlnUxpBa3ITJgkvIbAFz6SJ6GJUljBHpIHcfmFUurh2oFo9UzOsaXUqjjSBZw7WJ+Q0XLSJpk19fI0yMzQDPYeywMpCplcw+UiYcCRcCCHbfLdKmIe4en3ix7ysbXlz2zDcpkebKHCCII0ROiGmfcRh3CZkTbS3sdCvtO2m24U4VRp9AZCj1a1JsOfDJLWh0wCSYA5XJVil5C+DLRxDpbBbE+aQZj+EjfurBrgbz/nRV76IiRBGs/12hR8HUbIe0zIIBBkQNYGk2hTwVteha065pOL2ks3JH/6GhC2HhniIOH73K2fS9p8jhtP4D0JI6rXhWn2kW6fovOeJ0HO2w58ldizzxddFGTDHL8XZvsr6tR4Pxf4Ry3NM7a5Dzb06fJbXSqBwDgZBEg8wV6+HPHKrieTmwSxOn0e0RFeUBERAEREAREQBERAEREAVR4h4x8Cn5fWdP4RpPz0VutL4zWFStUB1BI1iGtt/W/UqjPNxh7vZp0uNTn73SKBtYvqQSRJuTc3N56q8p4MvpupNe9oc2A5kEgXMgkHppz2VDw7BuFUFwIiS63pnTvqJ7FbRgH3OW/lEXibgntzXk4YU/ePZzNNcGr8RwT6DWMe4l1yajryJN+rj+Srw4uMlwB0nLqOQnT6rY/GGEBptLRNQOhjJzEky5xI2AWkVsbs2BGpd5iettFnyQam0acMt0LL7DYsH6zvP05KJxDDNhrm68tLHTbuqr/UAILH3OpymD2GwHsptHiTXkAOy6a6LlJo7cSXha7HHLMS5oLhrkEmADuTF+iPqy5zg1rGjK0TciG7D7zoiT1UGqcriYgX9zvvpvpujca06G55xH01Vj+RXRKxUwSIJHMXJ3mLc7rAHHpP5pUrE6knToLCFHdiiJj2Gw6BUb+aOkidTfF7Dq0mfloFJFQkC7jfRxBHtp8lVsryLn6LM2uLDMZ2Gx9tCm5Pg6cWi1p4sCwEEf5odF7q5X+VzAZ25+xIVOxrviEl5NoANusiDspjSYh0n3/L5KXx0V1ZaYZgaTaAdWzuZvBmPbVSmNaQBoRpEfUKrpV+c+7ZA68wpbKm4nuL3UpnDifK1N9OMtxJMb7THMQPaFJOK+LSmnkzmTBiLyQJtqLX3Wak0El982kzBGuoO+qgYiiKM1LAOaWubpqRDmDudBotESt89krD0SA3y5Z6zHQkTf8AupNLiVaiD8N41PkdoYtPQmDcclAbxZuUAkknQHcOAi4tIJkHkDzXqjiPMXTmgQ0ugAAR/WLolt96LphxtVJWZ6P2l1A/K+i22sOII7gzB6LZ+BeKKWKs0FronKdxzBXNPE3DIeK7b5gA4Hb8JHXY+ykeAOJB2MpZjB8zQJtLmmY94+XRbMOfI5K3wU5tJieNyiqaR1xF8X1eoeEEREAREQBERAEREAXO/EtM0sa7k+HtMEwI1j/lmHv1W6cc4j8Cg5++jTEgOIMF38IOq5DifFtStjHfHc0jL5cohgDfN5RqRqdSfosWpyRXu+fZq0k1HJT8zdDgySCPM2oA1xd90NHljuR9fnEZjCA4t1a4jMDrNv01WPA8b/dtaIIgRM7aR/myj46rlY4AmS6TOuo+QGwWPJJNWj14Rd0yJxjG5nataXyHOvIa0AxG09FqNamXTlBIaAXECzeZcdByH0Vpi6pvOhBFj/nVVVeocvw5hnqjSTESeZj9eayw7tm2tqpEGvibzaTuduwXvDYnKRe6i12nZR6NQZiJnstagmipzplxUeXkjPAk3dc/RZ8G4GQYzCQCLTyVQ7EG1ua90K5FQGzZFzyP/Sjw+BKRsJpQHFxd5QLRBJJAi+lpKhYDEfEzEBxMzEQANI6rLna4AO/mknpbT/AvrXtHOI9IEdo53Pus/FVRNO7szOaWg6XuDqDbnpzWAYmH+YyIiAbAyZP6L1VxbQHZLTlgASbSTBPpvCiOfmBMXJzElw5XB32XMYlnD7LOli2OcRy0JIvIvcGyljEZeg7zr2WuUsS5pjMTMzlI9tVlwfEHgQXG9hYRvyISeFM5So2GvxhtMCQTJDYbc35xoFLwHEw6oWA+YXv0jfY331WuVeIZYJzG+wn6WACn06oM3FwQSCQeUTqqXHYrZO3d0zdcNR3mS6Qd4O2/O3yWWtTECQNo0Ikd1ScGpEMs+o8fxPDgNbBzQC03+9ayt2VXQZaeu5HdXRargyyTvkpcfTGSnmLWOl2WJALgC1oynn1jmORkPw7qbH1HenLmIBm1oGXSdjH4Rcqv4xgn1CA06VGvsToAYg6SCJv/AA6K3HFQ0h0tIdaMpG0kWuDbQ2srbVWQ210V2OqipRNrNkAzYg8jv37Kn+z0Uf2g18Q6oGUj5A1ji11QXlzhe0A5QLkibCDsT8O0NcPLEEWAAAMkEDbb6rTOBuZ+zkkF0vdpMiXWIvBO2l9FMZ+GnJL0Muszyx4kl5ndMVx2jTpsqOeMr4yxcnnA1tvyU5jwQCDINwRoey4bRxNV0eWqQCGtsXAE3PKNpIEWCl8N43iMNi2Oz1A17gTSc4lrmgkFpJEMbJMReVrhrXu99Uvyzxd3qjtKKLw3HCtRZVALQ8TDokfJSl6KaatHQREUgIiIAiIgNe8dY008E+NHEMcYmGume2ke64Nx6sGVpGQAXm4/9idTHJfoTxVXazCVcwaZAaA4SCSRaPmfZclxGCoyHvygs0DgIqECwM3JaTImZjYLy9VNQzK+eCL2tNFPwjjhsZkEzrPWAN+Suq/FQbEmI+Y7bKHRNJziSxtQ2cWgRVgWlpsSb7T1VZj8K+k6ZGUgmCZg8p579FjtSddHsYfaUHKpKvn8ywxIDiIM9QVEqP2Oq94DBYqo2RQcAdDUIpj+Ygn2BWat4bxZvFImNG1L/UAfVdeHXZ6TyJlPiY0I7xuojMOG+lsT+Sl4/h2JpXqUntA+9llvu5shQKePHQ/qtEYuuCptXZ9qHrH9Fic/zD6LDisYCV4pPmCrlCkVyki9pYjym+3+drL6HCx0vfU2+ah4WpyKn06QOn0KolBI7jk9SNUzHnPcC55rAMRr00307KbVwpGvm7lRnkz5oHYe1gpVFikfX1pEg3sIHaL/AKrGSBzLR/FdfHU7yLWiSY7LyTNyB7lTS8jrcydhqp0M8gCQVOw0zYt9xr3P0VK2nA1HzP0Kl4OsIjQjr7kgyqZw9DtSNn4dxQCBna106RDgDO7RcbZTbkthFc3BdlO332ns7X2WiMo5nB7jIuCQASJH3rTlj36hXuArgAQQCDlIBgHkRmNzfl8lmlFLo5abfJY8SBym8tOpEgluoLSIINhB6Lw/Fgk6ea7naSbQTJubkLHjnF1Iiw1nbTWAf8uqurifhsBuZsAL3tHsoTtUcNFlXxMs+GHZWgFrjqYtAE7yT81HwjG0GZWCAN9XR1P9P0X2hSjKJkW1Oh5nuSD7rxiR5Iix2J6AObOxBB7gq5R4o4qN3RJdxAxOYmb6ntYA6TZZG8WtvFrTbkLb8oKpHU5qZi10xAsRl7W0/wA3U/C5S0nUAODQDqXWa0HePVyEDcpsXmdtm4eEfEga4McSKbtAfS1xOom4B5aXmLFb6CuP0mZTY85MfeEB2W8Hz/EK6twutmosPSPdvl/RejpJOnD0PI1mKMalHzJaIi3HnhERAEREBrPjyiP2cVJdma4NY0eklxEyP+IN9lzVlWC8Nu7I43jIy/rgxBHp1581uf2lcbewNotIZLc2c8yXMsfukAHn6rXC5rXyz8DK8vs0uDy5sz6QGjzWAJ1uV4uqUZZm12iqfZJoNp0mOqscXOcIFQune4DRZvLcqx8OcLJ+FXfMOLvhzoGh7Wl8cy4uAOwYfxKtx3BHmi4CxaJABF3HmeQH17LoHFcG1mGoFg8lOl8MwPN8PK12dvPK5rXHncalVY3GSbu2a9FBOdvyKuq65JvAPPY3+QkrHiMZlsNJIi9+Xt+iiYnHGZ13tf1DUc2uBkcwY1VfUrmJzWGjoMdA/cEbH/pRR9AiY3ilV7pYGt5ls2MnV0wBA35LxjuA4fEz8RgD5AFalDX3i7o8r7mPNPdRcGRIEtk3sZ5nTbvO6sKWJFjmFibHLkEG5I6dTqu+ncSH6M534l8P1cG4ZofSf6KoEAxq1wPpeOXyJVF+0cl2qv8ACrMdRqgPZUBzDMJ5y07OBuCFzPH+FDQrVKRIOSC0m3xGO9Lh+oG4I2W7DlUl73ZlnCSfBSM4g5t4PzWejxcgiXEXkSPp1Ctqvhohs5X+rKZAFzpvbcmdLc1FqeHTIG+8DTmDO43Vjnj8yfCmy3wnHhAlo7gx9NFJdXDtB/RaxU4RUZOWT2FvkvlDHOZrI5XsVneJPmDLLa+JF7Ww0/3UV7O31lehjc0c1lb/ANFVq12WX6EF9TUHXsvtOtP6E7KTiGzbQ/RYv2YWk3VlqiNzss+HYvKdSORAkg/QwrFtR8Pyva5xy2Nm7QbC2g1j81r2EqZTpfrp79Fc8KwVWoS7K3IfvmQ0bWIu65iGg+yzyh2WOZa4+uRSIJuI0Mj2O4uFTVsWAA4k5czDHICCT+vsrp+BpBuXzV3aRORukTAMge59l7pcCYR+8p0w0fdIGU9y4k/VURSj2HyjxUeQCLciQdSNJJsDcQTYiNwoQxIDiCfNyNjE7cxEX6aLaKXDqENGVukDJmb5QNAc3m9wQomO4IMuajDwPuE5TF/T5S06aQFfGSZX12VljBMD3EzHaSVj+NlMg5ifcwb2vLRHIDusQpNcZDInk+mI9wyVNpkANByjlHm+RdAH/qupOMVyyueSMFcmTuGn0lwkHRoN3WiGxoItI8rQXXJNuneHMYx1LI17XPpkioBqHOJcSRsCSSFyY8ScAW0ADUdaXuuepcTtOluiuvs/4yyniLt/3P3Ze0AZnFzYfUaYtOaCOZsu8GWMZ9/I87VZ4TSjF2dVREXrGEIiIAiIgKTxfgKFXCvFeANGOIktefTHcrjvEOHs+GHNpiWBjnVKbi5weD5okgEzDp6EaBdf8b12U8DVfU0ZlIvHmzANE8pPyXFq3EC5uZjsrTmMGGiTadBLYtGkkwvM1be9HEydV4hJDWHNAGZxbMGJEyYv0W1cG4zmoMGaS1sX0ta430XN/wDVWvDZblcXAEG73Fo9TQ3lMTytdXfC8aabodpaZEGcxEEHQxlOgs4brH4bgaNHNRnT8yy4jgyx37sEtguItLJMkCSMzTqW7E+Xkqx+IDvMCO+x/hcefR0HqrevxFroMxmJ16GPz/RRMXwlr3TcGIlpIPvGo6FdKmezDMpdMr6eLDHTlN+W3LLOva69ftAdYvbE2BJYRvoeqwVeB1QYpnOOTrW9vL/KpOE8O4iZy2tobfLM2F1XzLdyRYcNwwaP3cv3JkxeNaj4a1vzJ21Vb4yqfv8ACjMGuhzXOgwAHscCRyaXExEwbraMDwuvEusNoIBF/wAXmdF9Zlc08XY81sYTSY40aTRSY5rXQ6CS53UF5dfcAK3FC5WUzyqNWb9wuarGPDhnexwgQbiz82a7TlMgg+3PzjaTQMzsOXa+ZrgLbSWN9QvIB5aaLUeHcScw5SC1zdQRBadP/GQR9FsTeI1cgzFxaQHNJ8wIGgBuBGkWWXI5J0zVBR4aaIAY17JaHSCQWvyiwjQEybyPkoPEOB03MIIaHyDIvYxHTdXVbibXxLQNjl3tYk89uwXphbHlcQ4SR07fNcLJtfHBdt45NIxnCa1EkEBwF7TbvyUN2LdFv+uy3LE1iDlN5IFrkkrDiuA0qjcwaWneAZ7wFrhqK+NFE8N/CyioVB/dZKruR99l4rcGqtJyAkD/ADuPdV2LfUY0yI19lekpPhlUlKK5RuvhrgbKjP2isPLJyM2dlN3O5skEAbkGbC99j6jtGxIgARbXkIFtANFNpcM+FRp023FNop9Q4dN5EG1zmJGhUOscoJIkHWDodLOAj/BICyyds6i+LMOIGS4LnGdyYFwNG66/RQ8JxF2Yy4Ag3dAIdMadRfflZfa+PBPMTvlJ6XD+W6gftoB8ov0An5jMfyVaXyLbNio1y4nzQBBJcBDBOp0knYdFa4JhMEWGYkA+oWGvUgieRqs5rTsNiC4zM9AfLPtMn/2d0C3Dw234oi4aZDn84kwNSPUREmM7nEudZvcYq6ZTkbStGl+L6Ro45waWhrhTqZXTo8ZiDHuY6qqrYt4IdVeAHAhrQJJb/DAtEE78tFbeKeKivjsRVDQ5mZtKDazBkOUz0lU9ai+nVrepseakXwYD3MbIB5AwNrNmwVrpzPnc2SWSXL6JfDa+Z4Al7oBDwNABq5oJDbC6svDVA08XSrx8Qh4qfCJLXOboC2xFjBDTew7rW64LjVzh2VwD2mRo0N8jw0N/eNALXfMjddK+yXgxqPOIc2GU2htONHPuTbm0RPUjkpjie5KJUlydVREXrFoREQBERAealMOBDgCDqCJBXB/Gv2dvwTqld9Zr6T3kUxJBJdLvh5bwQAbzEC0Fd6WDHYJlam6nUaHMeCCCJ177riUVIhqz8v4eoBldGVzRmzNygudJs4ESbhwkXhWQ4u/IMzXCifI5zgNPS820AmL3Vl488JfsTvgf7manma7LlJaHAGY0cCJMbLU8ThGtcwVDlYHXuZcBl2F4EFYJY1J1JFfTNipPILPhkFgDWiXN8xJAGaYgn9Oil4vH1WPacosQ1xzTlzQS7IDduUiCf+vGEw5GZ4DXeXNOUeUAGCLTu0A6qto4x9PO6mCC4EHOC1paP/rm4Nz2ge2ZJN8HSm0qT+Ze/wCtvFYAAObfOBGZoEwbG4OnO45q4p+Iw0lokkHQAm/touZ4XDOe9zAxzXazmM5TzMzJ05ELZMNg2taMwOZvmZcwSIMED1HWNirXHw13f59S+GpnFU+fqWXEfFFaoCwmzgYa0wIAkg2mIEG/5rHhaz3Nc1rwRTg+QZpkC7QMoDAZ56qvweIP71zmFv8AG7YOs6AROl+Rj54uGVXB1SS4sBa4ZfVybpA2v+SocG+/5Mzk5dstvjUgHmoPK71ZMvmPJwMOdaI1gdYVs7FinQAP+21oBEmIizdjplM313Wk16rBiMlQSHOH83vvP06L3iOJMpl37nPmIBEQSG2Ga5Dv7XUPBdLki3VFxVqU6jnGnOZzjLCbEk6AgeW823sLL7VZTpOio7K4NeQyCTIjK0uFpJdPIAa3URmKANWpmDJlhLmsBY8gHLIjYHn/AF+4aqKkkuc74O+xm9ydCOwkLnbtVvo9TTe0ZQW3JyvXz+h4xVKtSmoQzLY5cxN7BoP07SslHjhYCCBI+8HESNdzPa6+uxz2Oc+owvNxldvMAZhoROykcOxuZoc9gBBDAWsAAaQTl7W+SlyqNuJ3D2pxc48kFuJfWziix8jKDkaDrpMG+hVH4gL6cU6rHBxbIDtSDbbcEEHsts4Zg20WRmGd9SRBMZHENY2SLETy3KuMdhBVo5hkdUaCGloFjBtmIkbTopWojCXXAye0W21FcHvwrxs4nDUxU8ldjGsfI9bQIaXA6ggAzqDN164hg6s+UMPUOcCe8g/mtLwOBxDqhqMcKbmEMcakyZu4EbwMpi2ohbRT4hVFTJlLgA3zmADaTAmQAbX+asnOF899kYdYtvvdoiVsHWP3f5if6LB/olQkE5R3l3yBVseJOnYg2Ggv3PVY2cXaSQTEHK48iuFlg1ZdHWRknK+j3g+AhtzLyNjpre2/1VlxbxAMNh3lt3EQ0D8Rs0CLkyoL+JtYG5nOzOkS0EiRcaAweypnY5j6jjEBhAaXDzCRLi4OP7uRMGJuBuU8T+5IpyayG3jllLwvhtZzYcxwNKXSQG5jEOF7m35r7jeNVDVqCo81Gto2Drsu7KWkNECbSYmy2WhldUDGOIe0tEk+Qh0HzZvuBvZb9wb7MMCwiqR8YkWJPkgmdBZ1+au06edttI8uKs5z4H8HuxlUBwJokA1KrTNMBpIFJjjJLid5sJXcsBgKdGm2lSaGMaIa0aAfqeqyYfDtptDGNDWiwa0AADoAsi9OEFDo7SoIiKwkIiIAiIgCIiAwYrA06kfEY18TGZoMTrHJaNx37GsHXJdTLqT5J1LmyTN2k6aiARYroCKGkwcno/Zli6bpLmva3RrHuAcZBGYDaR6fmte4jgH5iatI/EAe6MzhdhEA/eiALTEQu8qFxHg9Ku0iowGQRIs4SIkHY9VkyaSMvhdHO1H5y4ljHh4fTILHtgsaJAeDdptIMmLXVZXrVK1N5rOdlYA1hB8jXSXR/E70j6rv7Psxwgic5A0Bd9Z1J6rDjPsmwVVoa/4pAOb/AHDM9SLlIYJRrr/v+iFFnHMBSqFpfBbZxcCZzwIM3v7blSMFgajBUcWEMhsPyu56zOXnHWOa7Ph/s4wbY8jnAWALzAFrR7LYaeDY1gYGNDAIDYEAdlC0zd7mTtPzNX8MVC11RragAILXZXb3MwLf3UGoKrw0Z4DTd03mNwbixFl+qxTERAjsFBxHh7DVDL6FNxmbsGvPvYK7wfRjafmvFtDmh5YbkGJOUu0kgaDW86WU0cTLQH/7gaS0ZCWtDoIcQB5dI+Z9u/8AF/CWFxNI06lJsEWLRBbyII0IWqYH7HKTHuzV3OpnRgaAfczG2wVM9O+lyQ4ehyqhxPy+a7ozQSTlAu7NA9IBF+qm0MYS1j9nDytBsLS4jqf7LqvFPsqwz6YFEupVWmRU9U2IIcDYggrn1fw7Wp4n4L6RaRIZl0d5jlLefWeRVObA4pcHLiVGB41nqTljKL5vunSRIkGTbuthoYtj6RB3HK17FxFyCbhYMF4SxAc9ppuqa3IGZuouZvrYCdbLxUoPot/23Oe8AAFjoibSY8rZI6kkLJkwvikyFFkpmVrXCpUzENsGk2Noyl2tuQ0VS10wZnUQSY8trxe8gzN1ZjgmJfUeDQqBsNI/dk3IvJmCbz7LX8a2qzNTJJeCZJgkAGw6nRR4DXxINepkxWMHlZTBJzDaGsmIknW4cey+1cR8Sk9geyZzSHF0HcZYzHUTAjS5CjS5zXNc5zrmCLxa4PKLHRR6FBjWkGSYJa9w0AJgciYGh6c1YoIgy1sUBZpfUfMDN5gGNESIJyuEEmLGwnULE6qyq4SZpiPMDDnXsLCXRyPdS/D/AIbq4qo4YX4hDYIYDlyzyk3bM7rY+DfZ7jX1nyHU8pnzCGkn8PfeFf4b7iiafkUXAKDnva0lzyYaMplwmzYBsYX6C4XgxSo06YEZWgR13mN51Wt8H+zulRqUaxcTUZdwF2F14idACZHZbcteDC4W32yyKoIiLSdBERAEREAREQBERAEREAREQBERAEREAREQBERAFjdQaXBxaC4TDiBInWDqFkRAfEhfUQBa1xL7PsHXrGs9hzO1AMAnn0PZbKihpPsFVg/C2FpMLG0WQTJzDMSeZJuotbwPg3Ok0vYEhs845q/RQ4p8NArOCeHKGEa5tBmUOMkkkk9JO3RWaIpSroBERSAiIgCIiAIiIAiIgCIiAIiIAiIgCIiAIiIAiIgCIiAIiIAiIgCIiAIiIAiIgCIiAIiIAiIgCIi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890588"/>
            <a:ext cx="2447925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Tm="55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928111"/>
          <p:cNvPicPr>
            <a:picLocks noChangeAspect="1" noChangeArrowheads="1"/>
          </p:cNvPicPr>
          <p:nvPr/>
        </p:nvPicPr>
        <p:blipFill>
          <a:blip r:embed="rId3"/>
          <a:srcRect l="18425" t="15657" r="13640" b="13445"/>
          <a:stretch>
            <a:fillRect/>
          </a:stretch>
        </p:blipFill>
        <p:spPr bwMode="auto">
          <a:xfrm>
            <a:off x="323850" y="1268413"/>
            <a:ext cx="4071938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927974"/>
          <p:cNvPicPr>
            <a:picLocks noChangeAspect="1" noChangeArrowheads="1"/>
          </p:cNvPicPr>
          <p:nvPr/>
        </p:nvPicPr>
        <p:blipFill>
          <a:blip r:embed="rId4"/>
          <a:srcRect l="18457" t="27507" r="19531" b="31152"/>
          <a:stretch>
            <a:fillRect/>
          </a:stretch>
        </p:blipFill>
        <p:spPr bwMode="auto">
          <a:xfrm>
            <a:off x="4859338" y="258763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928052"/>
          <p:cNvPicPr>
            <a:picLocks noChangeAspect="1" noChangeArrowheads="1"/>
          </p:cNvPicPr>
          <p:nvPr/>
        </p:nvPicPr>
        <p:blipFill>
          <a:blip r:embed="rId5"/>
          <a:srcRect l="25847" t="34895" r="23958" b="6055"/>
          <a:stretch>
            <a:fillRect/>
          </a:stretch>
        </p:blipFill>
        <p:spPr bwMode="auto">
          <a:xfrm>
            <a:off x="5451475" y="3141663"/>
            <a:ext cx="28114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11"/>
          <p:cNvSpPr>
            <a:spLocks noChangeArrowheads="1"/>
          </p:cNvSpPr>
          <p:nvPr/>
        </p:nvSpPr>
        <p:spPr bwMode="auto">
          <a:xfrm>
            <a:off x="6372225" y="188913"/>
            <a:ext cx="1368425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7" name="Oval 12"/>
          <p:cNvSpPr>
            <a:spLocks noChangeArrowheads="1"/>
          </p:cNvSpPr>
          <p:nvPr/>
        </p:nvSpPr>
        <p:spPr bwMode="auto">
          <a:xfrm>
            <a:off x="5364163" y="4149725"/>
            <a:ext cx="1655762" cy="1655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8" name="Oval 11"/>
          <p:cNvSpPr>
            <a:spLocks noChangeArrowheads="1"/>
          </p:cNvSpPr>
          <p:nvPr/>
        </p:nvSpPr>
        <p:spPr bwMode="auto">
          <a:xfrm>
            <a:off x="1403350" y="3590925"/>
            <a:ext cx="1368425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 advTm="408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>
                <a:solidFill>
                  <a:schemeClr val="tx2"/>
                </a:solidFill>
              </a:rPr>
              <a:t>Operační protokol:</a:t>
            </a:r>
          </a:p>
          <a:p>
            <a:pPr>
              <a:buFont typeface="Arial" charset="0"/>
              <a:buNone/>
            </a:pPr>
            <a:endParaRPr lang="cs-CZ" smtClean="0">
              <a:solidFill>
                <a:schemeClr val="tx2"/>
              </a:solidFill>
            </a:endParaRPr>
          </a:p>
          <a:p>
            <a:r>
              <a:rPr lang="cs-CZ" sz="2400" smtClean="0"/>
              <a:t>Resekce 30 cm konvolutu ilea, prosáklé mesenterium, fibrinové nálety, známky zánětu</a:t>
            </a:r>
          </a:p>
          <a:p>
            <a:pPr>
              <a:buFont typeface="Arial" charset="0"/>
              <a:buNone/>
            </a:pPr>
            <a:endParaRPr lang="cs-CZ" sz="2400" smtClean="0"/>
          </a:p>
          <a:p>
            <a:r>
              <a:rPr lang="cs-CZ" sz="2400" smtClean="0"/>
              <a:t>Po rozstřižení preparátu nalézáme kost z kuřete asi 25 mm velkou, která propíchla tenkou kličku a vytvářela absces mesenteria</a:t>
            </a:r>
          </a:p>
        </p:txBody>
      </p:sp>
      <p:pic>
        <p:nvPicPr>
          <p:cNvPr id="30722" name="Picture 5" descr="ANd9GcSNKH2B3Ml0pVIs7snQBy8oftI3Z9gjXVoEWAk_BsTNLmWwWj0V"/>
          <p:cNvPicPr>
            <a:picLocks noChangeAspect="1" noChangeArrowheads="1"/>
          </p:cNvPicPr>
          <p:nvPr/>
        </p:nvPicPr>
        <p:blipFill>
          <a:blip r:embed="rId2"/>
          <a:srcRect l="3445" t="44177" r="65912"/>
          <a:stretch>
            <a:fillRect/>
          </a:stretch>
        </p:blipFill>
        <p:spPr bwMode="auto">
          <a:xfrm>
            <a:off x="3563938" y="4640263"/>
            <a:ext cx="143986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4370388"/>
            <a:ext cx="1981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621213"/>
            <a:ext cx="23749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2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chemeClr val="tx2"/>
                </a:solidFill>
              </a:rPr>
              <a:t>Trauma dutiny břišní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Úraz hlavní příčinou smrti u lidí </a:t>
            </a:r>
            <a:r>
              <a:rPr lang="en-US" sz="2400" smtClean="0"/>
              <a:t>&lt;</a:t>
            </a:r>
            <a:r>
              <a:rPr lang="cs-CZ" sz="2400" smtClean="0"/>
              <a:t> 40 let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Abdominální trauma příčinou smrti cca z 10%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Por</a:t>
            </a:r>
            <a:r>
              <a:rPr lang="pt-BR" sz="2400" smtClean="0"/>
              <a:t>anění trávící trubice a mezenteria</a:t>
            </a:r>
            <a:r>
              <a:rPr lang="cs-CZ" sz="2400" smtClean="0"/>
              <a:t> tvoří 5% všech abdominálních poranění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Tupá poranění 80%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000" smtClean="0"/>
              <a:t>Parenchymové orgány, mezenterium, duté orgány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Ostrá poranění 20%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000" smtClean="0"/>
              <a:t>Parenchymové orgány, mesenterium, omentum, duté orgány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sz="2000" smtClean="0"/>
              <a:t>Iatrogenní  poranění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</p:txBody>
      </p:sp>
    </p:spTree>
  </p:cSld>
  <p:clrMapOvr>
    <a:masterClrMapping/>
  </p:clrMapOvr>
  <p:transition spd="slow" advTm="489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chemeClr val="tx2"/>
                </a:solidFill>
              </a:rPr>
              <a:t>Diagnostické metody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15900" y="1268413"/>
            <a:ext cx="89281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 smtClean="0"/>
              <a:t>Ultrazvuk/FAST </a:t>
            </a:r>
            <a:r>
              <a:rPr lang="cs-CZ" sz="1800" smtClean="0"/>
              <a:t>(Focused Assessment with Sonography in Trauma)</a:t>
            </a:r>
            <a:r>
              <a:rPr lang="cs-CZ" sz="16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Bez přesouvání pacienta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Detekce tekutiny X neodhalí prakticky všechna poranění gastrointestinálního traktu, mezenteria a pankreatu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200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cs-CZ" sz="2400" b="1" smtClean="0"/>
              <a:t>CT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Vysoká senzitivita detekce volné tekutiny a poranění orgánů, zhodnocení skeletu, přehlédnutí větší porce těla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Omezeně poranění dutých orgánů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Nevýhoda – radiace a transport pacienta</a:t>
            </a:r>
            <a:r>
              <a:rPr lang="cs-CZ" sz="1600" smtClean="0"/>
              <a:t> 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600" smtClean="0"/>
          </a:p>
          <a:p>
            <a:pPr>
              <a:lnSpc>
                <a:spcPct val="80000"/>
              </a:lnSpc>
            </a:pPr>
            <a:r>
              <a:rPr lang="cs-CZ" sz="2400" b="1" smtClean="0"/>
              <a:t>Výběr mezi UZ a CT vyšetřením</a:t>
            </a:r>
            <a:r>
              <a:rPr lang="cs-CZ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dle stavu pacienta, charakteru poranění.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UZ - stabilní, komunikující, klinicky vyšetřitelný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FAST - nestabilní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MDCT - nekomunikující, charakter traumatu, pozitivní UZ vyšetření</a:t>
            </a:r>
          </a:p>
        </p:txBody>
      </p:sp>
    </p:spTree>
  </p:cSld>
  <p:clrMapOvr>
    <a:masterClrMapping/>
  </p:clrMapOvr>
  <p:transition spd="slow" advTm="13834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délník 5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6295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Hemoperitoneum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Pneumoperitoneum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Aktivní leak k.l. podané i.v.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Poranění parenchymatosních orgánů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Poranění střevních kliček a mezenteria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Devaskularizace  orgánů nebo jejich částí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Hematomy (retroperitoneum – UZ - oblast psoatů!)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Pneumoperitoneum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při poranění střevních kliček spíše ojedinělým příznakem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přítomnost pneumoperitonea neznamená 100% poranění střeva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2400" smtClean="0"/>
              <a:t>Většina příznaků poranění střeva nespecifická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nevysvětlená volná intraabdominální tekutina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zesílení stěny, stranding mezenteria, mezikličková tekutina</a:t>
            </a:r>
            <a:endParaRPr lang="cs-CZ" sz="2000" smtClean="0"/>
          </a:p>
        </p:txBody>
      </p:sp>
      <p:sp>
        <p:nvSpPr>
          <p:cNvPr id="34818" name="Rectangle 5"/>
          <p:cNvSpPr>
            <a:spLocks/>
          </p:cNvSpPr>
          <p:nvPr/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4400">
                <a:solidFill>
                  <a:schemeClr val="tx2"/>
                </a:solidFill>
                <a:latin typeface="Arial Black" pitchFamily="34" charset="0"/>
              </a:rPr>
              <a:t>Nálezy</a:t>
            </a:r>
          </a:p>
        </p:txBody>
      </p:sp>
    </p:spTree>
  </p:cSld>
  <p:clrMapOvr>
    <a:masterClrMapping/>
  </p:clrMapOvr>
  <p:transition spd="slow" advTm="849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 descr="63366258"/>
          <p:cNvPicPr>
            <a:picLocks noChangeAspect="1" noChangeArrowheads="1"/>
          </p:cNvPicPr>
          <p:nvPr/>
        </p:nvPicPr>
        <p:blipFill>
          <a:blip r:embed="rId3"/>
          <a:srcRect l="35153" t="25978" r="32602" b="28563"/>
          <a:stretch>
            <a:fillRect/>
          </a:stretch>
        </p:blipFill>
        <p:spPr bwMode="auto">
          <a:xfrm>
            <a:off x="576263" y="115888"/>
            <a:ext cx="215582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11" descr="63365987"/>
          <p:cNvPicPr>
            <a:picLocks noChangeAspect="1" noChangeArrowheads="1"/>
          </p:cNvPicPr>
          <p:nvPr/>
        </p:nvPicPr>
        <p:blipFill>
          <a:blip r:embed="rId4"/>
          <a:srcRect l="39580" t="28046" r="14992" b="27980"/>
          <a:stretch>
            <a:fillRect/>
          </a:stretch>
        </p:blipFill>
        <p:spPr bwMode="auto">
          <a:xfrm>
            <a:off x="3059113" y="185738"/>
            <a:ext cx="25209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2" descr="63365992"/>
          <p:cNvPicPr>
            <a:picLocks noChangeAspect="1" noChangeArrowheads="1"/>
          </p:cNvPicPr>
          <p:nvPr/>
        </p:nvPicPr>
        <p:blipFill>
          <a:blip r:embed="rId5"/>
          <a:srcRect l="39548" t="25816" r="15024" b="31664"/>
          <a:stretch>
            <a:fillRect/>
          </a:stretch>
        </p:blipFill>
        <p:spPr bwMode="auto">
          <a:xfrm>
            <a:off x="6011863" y="182563"/>
            <a:ext cx="25923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4" descr="63366014"/>
          <p:cNvPicPr>
            <a:picLocks noChangeAspect="1" noChangeArrowheads="1"/>
          </p:cNvPicPr>
          <p:nvPr/>
        </p:nvPicPr>
        <p:blipFill>
          <a:blip r:embed="rId6"/>
          <a:srcRect l="24911" t="29306" r="20840" b="31148"/>
          <a:stretch>
            <a:fillRect/>
          </a:stretch>
        </p:blipFill>
        <p:spPr bwMode="auto">
          <a:xfrm>
            <a:off x="3563938" y="2887663"/>
            <a:ext cx="27797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5" descr="63366015"/>
          <p:cNvPicPr>
            <a:picLocks noChangeAspect="1" noChangeArrowheads="1"/>
          </p:cNvPicPr>
          <p:nvPr/>
        </p:nvPicPr>
        <p:blipFill>
          <a:blip r:embed="rId7"/>
          <a:srcRect l="24911" t="30792" r="17932" b="32568"/>
          <a:stretch>
            <a:fillRect/>
          </a:stretch>
        </p:blipFill>
        <p:spPr bwMode="auto">
          <a:xfrm>
            <a:off x="3567113" y="4940300"/>
            <a:ext cx="28670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7" descr="63366251"/>
          <p:cNvPicPr>
            <a:picLocks noChangeAspect="1" noChangeArrowheads="1"/>
          </p:cNvPicPr>
          <p:nvPr/>
        </p:nvPicPr>
        <p:blipFill>
          <a:blip r:embed="rId8"/>
          <a:srcRect l="35153" t="27496" r="29662" b="13893"/>
          <a:stretch>
            <a:fillRect/>
          </a:stretch>
        </p:blipFill>
        <p:spPr bwMode="auto">
          <a:xfrm>
            <a:off x="6732588" y="3067050"/>
            <a:ext cx="21605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0" descr="63365996"/>
          <p:cNvPicPr>
            <a:picLocks noChangeAspect="1" noChangeArrowheads="1"/>
          </p:cNvPicPr>
          <p:nvPr/>
        </p:nvPicPr>
        <p:blipFill>
          <a:blip r:embed="rId9"/>
          <a:srcRect l="26364" t="28014" r="19386" b="17770"/>
          <a:stretch>
            <a:fillRect/>
          </a:stretch>
        </p:blipFill>
        <p:spPr bwMode="auto">
          <a:xfrm>
            <a:off x="323850" y="3571875"/>
            <a:ext cx="2735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Oval 13"/>
          <p:cNvSpPr>
            <a:spLocks noChangeArrowheads="1"/>
          </p:cNvSpPr>
          <p:nvPr/>
        </p:nvSpPr>
        <p:spPr bwMode="auto">
          <a:xfrm>
            <a:off x="593725" y="938213"/>
            <a:ext cx="728663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3" name="Oval 13"/>
          <p:cNvSpPr>
            <a:spLocks noChangeArrowheads="1"/>
          </p:cNvSpPr>
          <p:nvPr/>
        </p:nvSpPr>
        <p:spPr bwMode="auto">
          <a:xfrm>
            <a:off x="4759325" y="304800"/>
            <a:ext cx="792163" cy="752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4" name="Oval 13"/>
          <p:cNvSpPr>
            <a:spLocks noChangeArrowheads="1"/>
          </p:cNvSpPr>
          <p:nvPr/>
        </p:nvSpPr>
        <p:spPr bwMode="auto">
          <a:xfrm>
            <a:off x="7524750" y="185738"/>
            <a:ext cx="792163" cy="754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1520825" y="4149725"/>
            <a:ext cx="1008063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 advTm="736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229600" cy="4968875"/>
          </a:xfrm>
        </p:spPr>
        <p:txBody>
          <a:bodyPr/>
          <a:lstStyle/>
          <a:p>
            <a:r>
              <a:rPr lang="cs-CZ" sz="2800" smtClean="0"/>
              <a:t>Myslet na poranění střevních kliček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Příznaky poranění střeva nespecifické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Místo poranění břišní stěny nemusí odpovídat místu poranění dutých orgánů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ransition spd="slow" advTm="3095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2"/>
                </a:solidFill>
              </a:rPr>
              <a:t>Kazuistika</a:t>
            </a:r>
            <a:r>
              <a:rPr lang="cs-CZ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mtClean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504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32 letý pacient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Přivezen RZP - úporné bolesti v epigastriu,                                  vznik náhle cca před 3 hodinami.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Nezvracel, nauzeu neguje, poslední stolice před 0.5 hod 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Dle parere přechodně hypotenze 80/40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Při přijetí tlak 105/70, f 98 t, 36.6st C, břicho palpačně velmi bolestivé až peritoneální, peristaltika neslyšná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/>
              <a:t>             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V OA – cirhosa jater a hepatitida C, abusus pervitinu od 16 let       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Laboratoř – zvýšené leukocyty, hemoglobin 149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Klinicky podezření na perforaci žaludečního              vředu</a:t>
            </a:r>
          </a:p>
        </p:txBody>
      </p:sp>
      <p:pic>
        <p:nvPicPr>
          <p:cNvPr id="39939" name="Obrázek 2"/>
          <p:cNvPicPr>
            <a:picLocks noChangeAspect="1"/>
          </p:cNvPicPr>
          <p:nvPr/>
        </p:nvPicPr>
        <p:blipFill>
          <a:blip r:embed="rId2"/>
          <a:srcRect r="25462"/>
          <a:stretch>
            <a:fillRect/>
          </a:stretch>
        </p:blipFill>
        <p:spPr bwMode="auto">
          <a:xfrm>
            <a:off x="6859588" y="1412875"/>
            <a:ext cx="213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084763"/>
            <a:ext cx="2189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74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69373138"/>
          <p:cNvPicPr>
            <a:picLocks noChangeAspect="1" noChangeArrowheads="1"/>
          </p:cNvPicPr>
          <p:nvPr/>
        </p:nvPicPr>
        <p:blipFill>
          <a:blip r:embed="rId2"/>
          <a:srcRect l="5553" t="9927" r="6931" b="330"/>
          <a:stretch>
            <a:fillRect/>
          </a:stretch>
        </p:blipFill>
        <p:spPr bwMode="auto">
          <a:xfrm>
            <a:off x="468313" y="3357563"/>
            <a:ext cx="3054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6" descr="69373136"/>
          <p:cNvPicPr>
            <a:picLocks noChangeAspect="1" noChangeArrowheads="1"/>
          </p:cNvPicPr>
          <p:nvPr/>
        </p:nvPicPr>
        <p:blipFill>
          <a:blip r:embed="rId3"/>
          <a:srcRect l="11652" t="14987" r="6889" b="10223"/>
          <a:stretch>
            <a:fillRect/>
          </a:stretch>
        </p:blipFill>
        <p:spPr bwMode="auto">
          <a:xfrm>
            <a:off x="468313" y="260350"/>
            <a:ext cx="30162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69373136"/>
          <p:cNvPicPr>
            <a:picLocks noChangeAspect="1" noChangeArrowheads="1"/>
          </p:cNvPicPr>
          <p:nvPr/>
        </p:nvPicPr>
        <p:blipFill>
          <a:blip r:embed="rId3"/>
          <a:srcRect l="12790" t="58426" r="11469" b="12616"/>
          <a:stretch>
            <a:fillRect/>
          </a:stretch>
        </p:blipFill>
        <p:spPr bwMode="auto">
          <a:xfrm>
            <a:off x="3851275" y="765175"/>
            <a:ext cx="4752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69375471"/>
          <p:cNvPicPr>
            <a:picLocks noChangeAspect="1" noChangeArrowheads="1"/>
          </p:cNvPicPr>
          <p:nvPr/>
        </p:nvPicPr>
        <p:blipFill>
          <a:blip r:embed="rId4"/>
          <a:srcRect l="24155" t="25389" r="22690" b="18491"/>
          <a:stretch>
            <a:fillRect/>
          </a:stretch>
        </p:blipFill>
        <p:spPr bwMode="auto">
          <a:xfrm>
            <a:off x="4284663" y="3573463"/>
            <a:ext cx="374491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5292725" y="1052513"/>
            <a:ext cx="914400" cy="914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541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4824413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Kazuistika 1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989138"/>
            <a:ext cx="4895850" cy="4679950"/>
          </a:xfrm>
        </p:spPr>
        <p:txBody>
          <a:bodyPr/>
          <a:lstStyle/>
          <a:p>
            <a:pPr eaLnBrk="1" hangingPunct="1"/>
            <a:r>
              <a:rPr lang="cs-CZ" sz="2400" smtClean="0"/>
              <a:t>25 letý pacient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/>
            <a:r>
              <a:rPr lang="cs-CZ" sz="2400" smtClean="0"/>
              <a:t>Při práci s rozmítačkou zraněn 2 tenkými odštěpky dřeva.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/>
            <a:r>
              <a:rPr lang="cs-CZ" sz="2400" smtClean="0"/>
              <a:t>Jeden ho zasáhl do dutiny břišní zprava a druhý zleva, druhý asi proletěl do oblasti beder vlevo, odkud si ho sám vytáhl</a:t>
            </a:r>
            <a:r>
              <a:rPr lang="cs-CZ" sz="2400" smtClean="0">
                <a:solidFill>
                  <a:srgbClr val="F2F2F2"/>
                </a:solidFill>
              </a:rPr>
              <a:t>.</a:t>
            </a:r>
          </a:p>
        </p:txBody>
      </p:sp>
      <p:pic>
        <p:nvPicPr>
          <p:cNvPr id="16387" name="Picture 4" descr="rozmítací pila litina 100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pásov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429000"/>
            <a:ext cx="21113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0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69374304"/>
          <p:cNvPicPr>
            <a:picLocks noChangeAspect="1" noChangeArrowheads="1"/>
          </p:cNvPicPr>
          <p:nvPr/>
        </p:nvPicPr>
        <p:blipFill>
          <a:blip r:embed="rId2"/>
          <a:srcRect l="15495" t="2962" r="22493" b="17285"/>
          <a:stretch>
            <a:fillRect/>
          </a:stretch>
        </p:blipFill>
        <p:spPr bwMode="auto">
          <a:xfrm>
            <a:off x="1793875" y="2924175"/>
            <a:ext cx="27273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69374142"/>
          <p:cNvPicPr>
            <a:picLocks noChangeAspect="1" noChangeArrowheads="1"/>
          </p:cNvPicPr>
          <p:nvPr/>
        </p:nvPicPr>
        <p:blipFill>
          <a:blip r:embed="rId3"/>
          <a:srcRect l="11816" t="16243" r="20280" b="30632"/>
          <a:stretch>
            <a:fillRect/>
          </a:stretch>
        </p:blipFill>
        <p:spPr bwMode="auto">
          <a:xfrm>
            <a:off x="166688" y="252413"/>
            <a:ext cx="29654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69374150"/>
          <p:cNvPicPr>
            <a:picLocks noChangeAspect="1" noChangeArrowheads="1"/>
          </p:cNvPicPr>
          <p:nvPr/>
        </p:nvPicPr>
        <p:blipFill>
          <a:blip r:embed="rId4"/>
          <a:srcRect l="29517" t="15691" r="19531" b="32649"/>
          <a:stretch>
            <a:fillRect/>
          </a:stretch>
        </p:blipFill>
        <p:spPr bwMode="auto">
          <a:xfrm>
            <a:off x="3276600" y="188913"/>
            <a:ext cx="23764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 descr="69374174"/>
          <p:cNvPicPr>
            <a:picLocks noChangeAspect="1" noChangeArrowheads="1"/>
          </p:cNvPicPr>
          <p:nvPr/>
        </p:nvPicPr>
        <p:blipFill>
          <a:blip r:embed="rId5"/>
          <a:srcRect l="12532" t="18652" r="18066" b="33562"/>
          <a:stretch>
            <a:fillRect/>
          </a:stretch>
        </p:blipFill>
        <p:spPr bwMode="auto">
          <a:xfrm>
            <a:off x="5795963" y="319088"/>
            <a:ext cx="3175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 descr="69374274"/>
          <p:cNvPicPr>
            <a:picLocks noChangeAspect="1" noChangeArrowheads="1"/>
          </p:cNvPicPr>
          <p:nvPr/>
        </p:nvPicPr>
        <p:blipFill>
          <a:blip r:embed="rId6"/>
          <a:srcRect l="27312" t="5339" r="32813" b="22298"/>
          <a:stretch>
            <a:fillRect/>
          </a:stretch>
        </p:blipFill>
        <p:spPr bwMode="auto">
          <a:xfrm>
            <a:off x="4932363" y="2924175"/>
            <a:ext cx="20875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11"/>
          <p:cNvSpPr>
            <a:spLocks noChangeArrowheads="1"/>
          </p:cNvSpPr>
          <p:nvPr/>
        </p:nvSpPr>
        <p:spPr bwMode="auto">
          <a:xfrm>
            <a:off x="2220913" y="5062538"/>
            <a:ext cx="287337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>
            <a:off x="827088" y="520700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123825" y="48402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Okolo 40 HU</a:t>
            </a:r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5508625" y="4292600"/>
            <a:ext cx="287338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94" name="Line 15"/>
          <p:cNvSpPr>
            <a:spLocks noChangeShapeType="1"/>
          </p:cNvSpPr>
          <p:nvPr/>
        </p:nvSpPr>
        <p:spPr bwMode="auto">
          <a:xfrm flipH="1">
            <a:off x="5651500" y="4437063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995" name="Text Box 16"/>
          <p:cNvSpPr txBox="1">
            <a:spLocks noChangeArrowheads="1"/>
          </p:cNvSpPr>
          <p:nvPr/>
        </p:nvSpPr>
        <p:spPr bwMode="auto">
          <a:xfrm>
            <a:off x="7164388" y="40767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Okolo 65 HU</a:t>
            </a:r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2411413" y="981075"/>
            <a:ext cx="8636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 advTm="466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353425" cy="15128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2400" dirty="0" smtClean="0"/>
              <a:t>Doplnění </a:t>
            </a:r>
            <a:r>
              <a:rPr lang="cs-CZ" sz="2400" dirty="0" err="1" smtClean="0"/>
              <a:t>anamnesy</a:t>
            </a:r>
            <a:r>
              <a:rPr lang="cs-CZ" sz="2400" dirty="0" smtClean="0"/>
              <a:t> – potyčka před 2 dny, prý bez poranění břicha</a:t>
            </a:r>
          </a:p>
          <a:p>
            <a:pPr marL="0" indent="0">
              <a:buFont typeface="Arial" charset="0"/>
              <a:buNone/>
              <a:defRPr/>
            </a:pPr>
            <a:endParaRPr lang="cs-CZ" sz="2400" dirty="0" smtClean="0">
              <a:latin typeface="Arial Black" pitchFamily="34" charset="0"/>
            </a:endParaRPr>
          </a:p>
        </p:txBody>
      </p:sp>
      <p:pic>
        <p:nvPicPr>
          <p:cNvPr id="43010" name="Picture 5" descr="69374142"/>
          <p:cNvPicPr>
            <a:picLocks noChangeAspect="1" noChangeArrowheads="1"/>
          </p:cNvPicPr>
          <p:nvPr/>
        </p:nvPicPr>
        <p:blipFill>
          <a:blip r:embed="rId3"/>
          <a:srcRect l="11816" t="16243" r="20280" b="30632"/>
          <a:stretch>
            <a:fillRect/>
          </a:stretch>
        </p:blipFill>
        <p:spPr bwMode="auto">
          <a:xfrm>
            <a:off x="6227763" y="4292600"/>
            <a:ext cx="27638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8459788" y="5086350"/>
            <a:ext cx="61277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95288" y="1631950"/>
            <a:ext cx="67691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  <a:defRPr/>
            </a:pPr>
            <a:endParaRPr lang="cs-CZ" sz="2400" kern="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800" b="1" kern="0" dirty="0" smtClean="0">
                <a:solidFill>
                  <a:schemeClr val="tx2"/>
                </a:solidFill>
              </a:rPr>
              <a:t>Operační protokol:</a:t>
            </a:r>
          </a:p>
          <a:p>
            <a:pPr>
              <a:buFont typeface="Arial" charset="0"/>
              <a:buNone/>
              <a:defRPr/>
            </a:pPr>
            <a:endParaRPr lang="cs-CZ" b="1" kern="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cs-CZ" sz="2400" kern="0" dirty="0" smtClean="0"/>
              <a:t>revize dutiny břišní, odsáto cca 1500ml krve a odstraněno cca 300ml koagul</a:t>
            </a:r>
          </a:p>
          <a:p>
            <a:pPr>
              <a:buFont typeface="Arial" charset="0"/>
              <a:buNone/>
              <a:defRPr/>
            </a:pPr>
            <a:endParaRPr lang="cs-CZ" sz="2400" kern="0" dirty="0" smtClean="0"/>
          </a:p>
          <a:p>
            <a:pPr>
              <a:defRPr/>
            </a:pPr>
            <a:r>
              <a:rPr lang="cs-CZ" sz="2400" kern="0" dirty="0" smtClean="0"/>
              <a:t>2 cm trhlina ventrální hrany sleziny</a:t>
            </a:r>
          </a:p>
          <a:p>
            <a:pPr>
              <a:buFont typeface="Arial" charset="0"/>
              <a:buNone/>
              <a:defRPr/>
            </a:pPr>
            <a:r>
              <a:rPr lang="cs-CZ" sz="2400" kern="0" dirty="0" smtClean="0"/>
              <a:t>krvácení a koagula, charakter dvoudobé </a:t>
            </a:r>
          </a:p>
          <a:p>
            <a:pPr>
              <a:buFont typeface="Arial" charset="0"/>
              <a:buNone/>
              <a:defRPr/>
            </a:pPr>
            <a:r>
              <a:rPr lang="cs-CZ" sz="2400" kern="0" dirty="0" smtClean="0"/>
              <a:t>ruptury </a:t>
            </a:r>
            <a:endParaRPr lang="cs-CZ" sz="2400" kern="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endParaRPr lang="cs-CZ" sz="2400" kern="0" dirty="0" smtClean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8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288" y="692150"/>
            <a:ext cx="81375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Myslet na trauma i při netraumatické </a:t>
            </a:r>
            <a:r>
              <a:rPr lang="cs-CZ" sz="2400" dirty="0" err="1"/>
              <a:t>anamnese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(</a:t>
            </a:r>
            <a:r>
              <a:rPr lang="cs-CZ" sz="2000" dirty="0"/>
              <a:t> </a:t>
            </a:r>
            <a:r>
              <a:rPr lang="cs-CZ" sz="2000" dirty="0" err="1"/>
              <a:t>amnezie</a:t>
            </a:r>
            <a:r>
              <a:rPr lang="cs-CZ" sz="2000" dirty="0"/>
              <a:t> na trauma, pacienti, kteří pod vlivem omamných látek)</a:t>
            </a:r>
            <a:endParaRPr lang="cs-CZ" sz="2400" dirty="0"/>
          </a:p>
        </p:txBody>
      </p:sp>
      <p:pic>
        <p:nvPicPr>
          <p:cNvPr id="44034" name="Obrázek 4"/>
          <p:cNvPicPr>
            <a:picLocks noChangeAspect="1"/>
          </p:cNvPicPr>
          <p:nvPr/>
        </p:nvPicPr>
        <p:blipFill>
          <a:blip r:embed="rId2"/>
          <a:srcRect l="12723" t="19135" r="9471" b="22154"/>
          <a:stretch>
            <a:fillRect/>
          </a:stretch>
        </p:blipFill>
        <p:spPr bwMode="auto">
          <a:xfrm>
            <a:off x="873125" y="2781300"/>
            <a:ext cx="34115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Obrázek 5"/>
          <p:cNvPicPr>
            <a:picLocks noChangeAspect="1"/>
          </p:cNvPicPr>
          <p:nvPr/>
        </p:nvPicPr>
        <p:blipFill>
          <a:blip r:embed="rId3"/>
          <a:srcRect l="25252" t="19124" r="23334" b="10841"/>
          <a:stretch>
            <a:fillRect/>
          </a:stretch>
        </p:blipFill>
        <p:spPr bwMode="auto">
          <a:xfrm>
            <a:off x="5003800" y="2543175"/>
            <a:ext cx="31734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442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863" cy="1143000"/>
          </a:xfrm>
        </p:spPr>
        <p:txBody>
          <a:bodyPr/>
          <a:lstStyle/>
          <a:p>
            <a:r>
              <a:rPr lang="cs-CZ" smtClean="0">
                <a:solidFill>
                  <a:schemeClr val="tx2"/>
                </a:solidFill>
              </a:rPr>
              <a:t>Kazuistika 5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4968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59 letý pacient, učitel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90000"/>
              </a:lnSpc>
            </a:pPr>
            <a:r>
              <a:rPr lang="cs-CZ" sz="2400" smtClean="0"/>
              <a:t>Schvácený přivezen v pátek RZP pro bolesti břicha při cizím tělese v rektu.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smtClean="0"/>
          </a:p>
          <a:p>
            <a:pPr>
              <a:lnSpc>
                <a:spcPct val="90000"/>
              </a:lnSpc>
            </a:pPr>
            <a:r>
              <a:rPr lang="cs-CZ" sz="2400" smtClean="0"/>
              <a:t>V pondělí vyprazdňován na kolonoskopii, která v rámci prevence. 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V úterý mu dle jeho sdělení byla vymahačem dluhů zavedena pivní láhev do konečníku</a:t>
            </a:r>
          </a:p>
        </p:txBody>
      </p:sp>
      <p:sp>
        <p:nvSpPr>
          <p:cNvPr id="45059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061" name="Picture 8" descr="novelah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2349500"/>
            <a:ext cx="32321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985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0968711"/>
          <p:cNvPicPr>
            <a:picLocks noChangeAspect="1" noChangeArrowheads="1"/>
          </p:cNvPicPr>
          <p:nvPr/>
        </p:nvPicPr>
        <p:blipFill>
          <a:blip r:embed="rId3"/>
          <a:srcRect l="11963" t="48375" r="6650" b="12669"/>
          <a:stretch>
            <a:fillRect/>
          </a:stretch>
        </p:blipFill>
        <p:spPr bwMode="auto">
          <a:xfrm>
            <a:off x="2339975" y="4437063"/>
            <a:ext cx="46434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60968709"/>
          <p:cNvPicPr>
            <a:picLocks noChangeAspect="1" noChangeArrowheads="1"/>
          </p:cNvPicPr>
          <p:nvPr/>
        </p:nvPicPr>
        <p:blipFill>
          <a:blip r:embed="rId4"/>
          <a:srcRect l="13297" t="-69" r="8577" b="5994"/>
          <a:stretch>
            <a:fillRect/>
          </a:stretch>
        </p:blipFill>
        <p:spPr bwMode="auto">
          <a:xfrm>
            <a:off x="1095375" y="333375"/>
            <a:ext cx="3109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8" descr="novelah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098550"/>
            <a:ext cx="2971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291512" cy="3382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>
                <a:solidFill>
                  <a:schemeClr val="tx2"/>
                </a:solidFill>
              </a:rPr>
              <a:t>Operační protokol:</a:t>
            </a:r>
          </a:p>
          <a:p>
            <a:pPr>
              <a:buFont typeface="Arial" charset="0"/>
              <a:buNone/>
            </a:pPr>
            <a:endParaRPr lang="cs-CZ" sz="3600" smtClean="0"/>
          </a:p>
          <a:p>
            <a:r>
              <a:rPr lang="cs-CZ" sz="2400" smtClean="0"/>
              <a:t>Perforace rektosigmatu lahví od piva, místo perforace cca 10cm orálně od Douglasovy řasy, velikost perforace cca 7x7cm. Difuzní sterkorální peritonitida.  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4213" y="4292600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Doplnění anamnesy – pacient si zavedl lahev do konečníku sám</a:t>
            </a:r>
          </a:p>
        </p:txBody>
      </p:sp>
    </p:spTree>
    <p:custDataLst>
      <p:tags r:id="rId1"/>
    </p:custDataLst>
  </p:cSld>
  <p:clrMapOvr>
    <a:masterClrMapping/>
  </p:clrMapOvr>
  <p:transition spd="slow" advTm="23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/>
          </p:nvPr>
        </p:nvSpPr>
        <p:spPr>
          <a:xfrm>
            <a:off x="107950" y="3068638"/>
            <a:ext cx="6076950" cy="2624137"/>
          </a:xfrm>
        </p:spPr>
        <p:txBody>
          <a:bodyPr/>
          <a:lstStyle/>
          <a:p>
            <a:r>
              <a:rPr lang="cs-CZ" sz="5400" smtClean="0">
                <a:solidFill>
                  <a:schemeClr val="tx2"/>
                </a:solidFill>
              </a:rPr>
              <a:t>Děkuji za pozornost.</a:t>
            </a:r>
          </a:p>
        </p:txBody>
      </p:sp>
      <p:sp>
        <p:nvSpPr>
          <p:cNvPr id="48130" name="Rectangle 4"/>
          <p:cNvSpPr>
            <a:spLocks/>
          </p:cNvSpPr>
          <p:nvPr/>
        </p:nvSpPr>
        <p:spPr bwMode="auto">
          <a:xfrm>
            <a:off x="611188" y="333375"/>
            <a:ext cx="7488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4400">
                <a:solidFill>
                  <a:srgbClr val="FEFBDA"/>
                </a:solidFill>
                <a:latin typeface="Arial Black" pitchFamily="34" charset="0"/>
              </a:rPr>
              <a:t>Take home message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614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</a:t>
            </a:r>
            <a:r>
              <a:rPr lang="cs-CZ" sz="2400"/>
              <a:t>1. pivní láhev se do konečníku nevejde </a:t>
            </a:r>
          </a:p>
        </p:txBody>
      </p:sp>
      <p:pic>
        <p:nvPicPr>
          <p:cNvPr id="45060" name="Picture 7" descr="ANd9GcTOM9huX1L6CJvrzueCmthk7SeYzcXZr_mZeq9QG6soK4P1LaXSlBJBX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92375"/>
            <a:ext cx="9572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614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</a:t>
            </a:r>
            <a:r>
              <a:rPr lang="cs-CZ" sz="2400"/>
              <a:t> 2. vinná láhev není vhodnou alternativou</a:t>
            </a:r>
          </a:p>
        </p:txBody>
      </p:sp>
      <p:pic>
        <p:nvPicPr>
          <p:cNvPr id="46086" name="Picture 14" descr="v534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0088" y="1196975"/>
            <a:ext cx="161925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505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66990477"/>
          <p:cNvPicPr>
            <a:picLocks noChangeAspect="1" noChangeArrowheads="1"/>
          </p:cNvPicPr>
          <p:nvPr/>
        </p:nvPicPr>
        <p:blipFill>
          <a:blip r:embed="rId3"/>
          <a:srcRect l="35918" t="37933" r="20821" b="9886"/>
          <a:stretch>
            <a:fillRect/>
          </a:stretch>
        </p:blipFill>
        <p:spPr bwMode="auto">
          <a:xfrm>
            <a:off x="3203575" y="404813"/>
            <a:ext cx="23637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 descr="66990274"/>
          <p:cNvPicPr>
            <a:picLocks noChangeAspect="1" noChangeArrowheads="1"/>
          </p:cNvPicPr>
          <p:nvPr/>
        </p:nvPicPr>
        <p:blipFill>
          <a:blip r:embed="rId4"/>
          <a:srcRect l="30554" t="36867" r="16055" b="17929"/>
          <a:stretch>
            <a:fillRect/>
          </a:stretch>
        </p:blipFill>
        <p:spPr bwMode="auto">
          <a:xfrm>
            <a:off x="3419475" y="3994150"/>
            <a:ext cx="27368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66990284"/>
          <p:cNvPicPr>
            <a:picLocks noChangeAspect="1" noChangeArrowheads="1"/>
          </p:cNvPicPr>
          <p:nvPr/>
        </p:nvPicPr>
        <p:blipFill>
          <a:blip r:embed="rId5"/>
          <a:srcRect l="16122" t="38681" r="21767" b="18445"/>
          <a:stretch>
            <a:fillRect/>
          </a:stretch>
        </p:blipFill>
        <p:spPr bwMode="auto">
          <a:xfrm>
            <a:off x="107950" y="4005263"/>
            <a:ext cx="31670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 descr="66990287"/>
          <p:cNvPicPr>
            <a:picLocks noChangeAspect="1" noChangeArrowheads="1"/>
          </p:cNvPicPr>
          <p:nvPr/>
        </p:nvPicPr>
        <p:blipFill>
          <a:blip r:embed="rId6"/>
          <a:srcRect l="11475" t="39861" r="22917" b="17769"/>
          <a:stretch>
            <a:fillRect/>
          </a:stretch>
        </p:blipFill>
        <p:spPr bwMode="auto">
          <a:xfrm>
            <a:off x="5724525" y="765175"/>
            <a:ext cx="3276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66990369"/>
          <p:cNvPicPr>
            <a:picLocks noChangeAspect="1" noChangeArrowheads="1"/>
          </p:cNvPicPr>
          <p:nvPr/>
        </p:nvPicPr>
        <p:blipFill>
          <a:blip r:embed="rId7"/>
          <a:srcRect l="31146" t="44365" r="15903" b="16512"/>
          <a:stretch>
            <a:fillRect/>
          </a:stretch>
        </p:blipFill>
        <p:spPr bwMode="auto">
          <a:xfrm>
            <a:off x="6227763" y="4076700"/>
            <a:ext cx="280828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66990446"/>
          <p:cNvPicPr>
            <a:picLocks noChangeAspect="1" noChangeArrowheads="1"/>
          </p:cNvPicPr>
          <p:nvPr/>
        </p:nvPicPr>
        <p:blipFill>
          <a:blip r:embed="rId8"/>
          <a:srcRect l="19098" t="36601" r="21510" b="13513"/>
          <a:stretch>
            <a:fillRect/>
          </a:stretch>
        </p:blipFill>
        <p:spPr bwMode="auto">
          <a:xfrm>
            <a:off x="107950" y="476250"/>
            <a:ext cx="30241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1187450" y="0"/>
            <a:ext cx="88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1116013" y="335756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/>
              <a:t>-317 HU</a:t>
            </a:r>
          </a:p>
        </p:txBody>
      </p:sp>
      <p:sp>
        <p:nvSpPr>
          <p:cNvPr id="18441" name="Line 19"/>
          <p:cNvSpPr>
            <a:spLocks noChangeShapeType="1"/>
          </p:cNvSpPr>
          <p:nvPr/>
        </p:nvSpPr>
        <p:spPr bwMode="auto">
          <a:xfrm flipH="1" flipV="1">
            <a:off x="1403350" y="2205038"/>
            <a:ext cx="288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Tm="5383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4824412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b="1" smtClean="0">
                <a:solidFill>
                  <a:schemeClr val="tx2"/>
                </a:solidFill>
              </a:rPr>
              <a:t>Operační protokol: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Perforace kopule caeca a řada perforací tenkých kliček.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Sigma bez poranění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Poranění levé kosti kyčelní</a:t>
            </a:r>
            <a:r>
              <a:rPr lang="cs-CZ" sz="2400" smtClean="0">
                <a:solidFill>
                  <a:srgbClr val="F2F2F2"/>
                </a:solidFill>
              </a:rPr>
              <a:t>. </a:t>
            </a:r>
          </a:p>
        </p:txBody>
      </p:sp>
      <p:pic>
        <p:nvPicPr>
          <p:cNvPr id="20482" name="Picture 16" descr="66990446"/>
          <p:cNvPicPr>
            <a:picLocks noChangeAspect="1" noChangeArrowheads="1"/>
          </p:cNvPicPr>
          <p:nvPr/>
        </p:nvPicPr>
        <p:blipFill>
          <a:blip r:embed="rId2"/>
          <a:srcRect l="19098" t="36601" r="21510" b="13513"/>
          <a:stretch>
            <a:fillRect/>
          </a:stretch>
        </p:blipFill>
        <p:spPr bwMode="auto">
          <a:xfrm>
            <a:off x="5292725" y="765175"/>
            <a:ext cx="30241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66990369"/>
          <p:cNvPicPr>
            <a:picLocks noChangeAspect="1" noChangeArrowheads="1"/>
          </p:cNvPicPr>
          <p:nvPr/>
        </p:nvPicPr>
        <p:blipFill>
          <a:blip r:embed="rId3"/>
          <a:srcRect l="31146" t="44365" r="15903" b="16512"/>
          <a:stretch>
            <a:fillRect/>
          </a:stretch>
        </p:blipFill>
        <p:spPr bwMode="auto">
          <a:xfrm>
            <a:off x="5219700" y="3716338"/>
            <a:ext cx="32400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5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39738" y="549275"/>
            <a:ext cx="8229600" cy="5851525"/>
          </a:xfrm>
        </p:spPr>
        <p:txBody>
          <a:bodyPr/>
          <a:lstStyle/>
          <a:p>
            <a:r>
              <a:rPr lang="cs-CZ" sz="2400" smtClean="0">
                <a:solidFill>
                  <a:srgbClr val="F2F2F2"/>
                </a:solidFill>
              </a:rPr>
              <a:t>Rozmítačka  = rozmítací pila</a:t>
            </a:r>
          </a:p>
          <a:p>
            <a:pPr>
              <a:buFont typeface="Arial" charset="0"/>
              <a:buNone/>
            </a:pPr>
            <a:endParaRPr lang="cs-CZ" sz="2400" smtClean="0">
              <a:solidFill>
                <a:srgbClr val="F2F2F2"/>
              </a:solidFill>
            </a:endParaRPr>
          </a:p>
          <a:p>
            <a:r>
              <a:rPr lang="cs-CZ" sz="2400" smtClean="0">
                <a:solidFill>
                  <a:srgbClr val="F2F2F2"/>
                </a:solidFill>
              </a:rPr>
              <a:t>Rozmítání je pilařská výroba tenkých prken do tloušťky 20 mm, případně střešních latí. </a:t>
            </a:r>
            <a:r>
              <a:rPr lang="cs-CZ" sz="1800" smtClean="0">
                <a:solidFill>
                  <a:srgbClr val="F2F2F2"/>
                </a:solidFill>
              </a:rPr>
              <a:t>(http://cs.wikipedia.org)</a:t>
            </a:r>
            <a:endParaRPr lang="cs-CZ" sz="2400" smtClean="0">
              <a:solidFill>
                <a:srgbClr val="F2F2F2"/>
              </a:solidFill>
            </a:endParaRPr>
          </a:p>
        </p:txBody>
      </p:sp>
      <p:pic>
        <p:nvPicPr>
          <p:cNvPr id="21506" name="Picture 4" descr="rozmítací pila litina 100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9972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4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563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Kazuistika 2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07950" y="1960563"/>
            <a:ext cx="4897438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38 letý pacient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Při prořezávání stromu pád  z cca 10 m na plotovou trubku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Trubka pronikla oblastí hypogastria zepředu dozadu, zleva doprava. Výstup křížovou kostí.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Pohyb všech končetin, při vědomí, komunikuje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800" smtClean="0"/>
          </a:p>
        </p:txBody>
      </p:sp>
      <p:pic>
        <p:nvPicPr>
          <p:cNvPr id="22531" name="Picture 8" descr="arbokohout2"/>
          <p:cNvPicPr>
            <a:picLocks noChangeAspect="1" noChangeArrowheads="1"/>
          </p:cNvPicPr>
          <p:nvPr/>
        </p:nvPicPr>
        <p:blipFill>
          <a:blip r:embed="rId2"/>
          <a:srcRect l="34334" r="20313"/>
          <a:stretch>
            <a:fillRect/>
          </a:stretch>
        </p:blipFill>
        <p:spPr bwMode="auto">
          <a:xfrm>
            <a:off x="4932363" y="1844675"/>
            <a:ext cx="22320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Pro&amp;rcaron;ezávání ovocného stromu"/>
          <p:cNvPicPr>
            <a:picLocks noChangeAspect="1" noChangeArrowheads="1"/>
          </p:cNvPicPr>
          <p:nvPr/>
        </p:nvPicPr>
        <p:blipFill>
          <a:blip r:embed="rId3"/>
          <a:srcRect l="20247" t="7594" r="20987" b="16051"/>
          <a:stretch>
            <a:fillRect/>
          </a:stretch>
        </p:blipFill>
        <p:spPr bwMode="auto">
          <a:xfrm>
            <a:off x="7235825" y="3141663"/>
            <a:ext cx="18288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Pro&amp;rcaron;ezávání strom&amp;uring; Václav Homol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88913"/>
            <a:ext cx="18272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8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32360901"/>
          <p:cNvPicPr>
            <a:picLocks noChangeAspect="1" noChangeArrowheads="1"/>
          </p:cNvPicPr>
          <p:nvPr/>
        </p:nvPicPr>
        <p:blipFill>
          <a:blip r:embed="rId3"/>
          <a:srcRect l="41130" t="48155" r="35629" b="12505"/>
          <a:stretch>
            <a:fillRect/>
          </a:stretch>
        </p:blipFill>
        <p:spPr bwMode="auto">
          <a:xfrm>
            <a:off x="495300" y="3536950"/>
            <a:ext cx="210661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9" descr="32360363"/>
          <p:cNvPicPr>
            <a:picLocks noChangeAspect="1" noChangeArrowheads="1"/>
          </p:cNvPicPr>
          <p:nvPr/>
        </p:nvPicPr>
        <p:blipFill>
          <a:blip r:embed="rId4"/>
          <a:srcRect l="20862" t="20078" r="14632" b="18073"/>
          <a:stretch>
            <a:fillRect/>
          </a:stretch>
        </p:blipFill>
        <p:spPr bwMode="auto">
          <a:xfrm>
            <a:off x="2987675" y="188913"/>
            <a:ext cx="266541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 descr="32360511"/>
          <p:cNvPicPr>
            <a:picLocks noChangeAspect="1" noChangeArrowheads="1"/>
          </p:cNvPicPr>
          <p:nvPr/>
        </p:nvPicPr>
        <p:blipFill>
          <a:blip r:embed="rId5"/>
          <a:srcRect l="18980" t="29028" r="16554" b="12958"/>
          <a:stretch>
            <a:fillRect/>
          </a:stretch>
        </p:blipFill>
        <p:spPr bwMode="auto">
          <a:xfrm>
            <a:off x="6084888" y="260350"/>
            <a:ext cx="26638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5" descr="32360792"/>
          <p:cNvPicPr>
            <a:picLocks noChangeAspect="1" noChangeArrowheads="1"/>
          </p:cNvPicPr>
          <p:nvPr/>
        </p:nvPicPr>
        <p:blipFill>
          <a:blip r:embed="rId6"/>
          <a:srcRect l="38022" t="42963" r="32684" b="16237"/>
          <a:stretch>
            <a:fillRect/>
          </a:stretch>
        </p:blipFill>
        <p:spPr bwMode="auto">
          <a:xfrm>
            <a:off x="6227763" y="3068638"/>
            <a:ext cx="24780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32360802"/>
          <p:cNvPicPr>
            <a:picLocks noChangeAspect="1" noChangeArrowheads="1"/>
          </p:cNvPicPr>
          <p:nvPr/>
        </p:nvPicPr>
        <p:blipFill>
          <a:blip r:embed="rId7"/>
          <a:srcRect l="38237" t="45961" r="29190" b="7957"/>
          <a:stretch>
            <a:fillRect/>
          </a:stretch>
        </p:blipFill>
        <p:spPr bwMode="auto">
          <a:xfrm>
            <a:off x="3203575" y="3141663"/>
            <a:ext cx="24384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Obrázek 2"/>
          <p:cNvPicPr>
            <a:picLocks noChangeAspect="1"/>
          </p:cNvPicPr>
          <p:nvPr/>
        </p:nvPicPr>
        <p:blipFill>
          <a:blip r:embed="rId8"/>
          <a:srcRect l="31441" t="19839" r="21780" b="10274"/>
          <a:stretch>
            <a:fillRect/>
          </a:stretch>
        </p:blipFill>
        <p:spPr bwMode="auto">
          <a:xfrm>
            <a:off x="569913" y="260350"/>
            <a:ext cx="2032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2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32360320"/>
          <p:cNvPicPr>
            <a:picLocks noChangeAspect="1" noChangeArrowheads="1"/>
          </p:cNvPicPr>
          <p:nvPr/>
        </p:nvPicPr>
        <p:blipFill>
          <a:blip r:embed="rId2"/>
          <a:srcRect l="19516" t="17380" r="9785" b="32895"/>
          <a:stretch>
            <a:fillRect/>
          </a:stretch>
        </p:blipFill>
        <p:spPr bwMode="auto">
          <a:xfrm>
            <a:off x="684213" y="1341438"/>
            <a:ext cx="3673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4" descr="32360525"/>
          <p:cNvPicPr>
            <a:picLocks noChangeAspect="1" noChangeArrowheads="1"/>
          </p:cNvPicPr>
          <p:nvPr/>
        </p:nvPicPr>
        <p:blipFill>
          <a:blip r:embed="rId3"/>
          <a:srcRect l="13293" t="32864" r="14632" b="13000"/>
          <a:stretch>
            <a:fillRect/>
          </a:stretch>
        </p:blipFill>
        <p:spPr bwMode="auto">
          <a:xfrm>
            <a:off x="4932363" y="1341438"/>
            <a:ext cx="34575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 descr="32360488"/>
          <p:cNvPicPr>
            <a:picLocks noChangeAspect="1" noChangeArrowheads="1"/>
          </p:cNvPicPr>
          <p:nvPr/>
        </p:nvPicPr>
        <p:blipFill>
          <a:blip r:embed="rId4"/>
          <a:srcRect l="36037" t="46419" r="29808" b="24596"/>
          <a:stretch>
            <a:fillRect/>
          </a:stretch>
        </p:blipFill>
        <p:spPr bwMode="auto">
          <a:xfrm>
            <a:off x="1403350" y="4365625"/>
            <a:ext cx="2447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32360409"/>
          <p:cNvPicPr>
            <a:picLocks noChangeAspect="1" noChangeArrowheads="1"/>
          </p:cNvPicPr>
          <p:nvPr/>
        </p:nvPicPr>
        <p:blipFill>
          <a:blip r:embed="rId5"/>
          <a:srcRect l="41722" t="46419" r="37416" b="38107"/>
          <a:stretch>
            <a:fillRect/>
          </a:stretch>
        </p:blipFill>
        <p:spPr bwMode="auto">
          <a:xfrm>
            <a:off x="5435600" y="4292600"/>
            <a:ext cx="25923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Pneumoperitoneu, pneumoretroperitoneum. </a:t>
            </a:r>
          </a:p>
          <a:p>
            <a:r>
              <a:rPr lang="cs-CZ" sz="2400"/>
              <a:t>Vzduch v pateřním kanále.</a:t>
            </a:r>
          </a:p>
        </p:txBody>
      </p:sp>
    </p:spTree>
  </p:cSld>
  <p:clrMapOvr>
    <a:masterClrMapping/>
  </p:clrMapOvr>
  <p:transition spd="slow" advTm="116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4824413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b="1" smtClean="0">
                <a:solidFill>
                  <a:schemeClr val="tx2"/>
                </a:solidFill>
              </a:rPr>
              <a:t>Operační protokol:</a:t>
            </a:r>
            <a:endParaRPr lang="cs-CZ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smtClean="0"/>
              <a:t>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Dutina břišní bez většího krvácení či střevního obsahu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Na přechodu colon descendens a sigmatu střevo přerušeno.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V. iliaca int. sin. s lehkým prosakováním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Ze 2/3 přerušený m. psoas vlevo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Defekt v pravé polovině sacra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  <p:pic>
        <p:nvPicPr>
          <p:cNvPr id="26626" name="Picture 3" descr="32360354"/>
          <p:cNvPicPr>
            <a:picLocks noChangeAspect="1" noChangeArrowheads="1"/>
          </p:cNvPicPr>
          <p:nvPr/>
        </p:nvPicPr>
        <p:blipFill>
          <a:blip r:embed="rId3"/>
          <a:srcRect l="15561" t="32292" r="18846" b="8659"/>
          <a:stretch>
            <a:fillRect/>
          </a:stretch>
        </p:blipFill>
        <p:spPr bwMode="auto">
          <a:xfrm>
            <a:off x="5800725" y="765175"/>
            <a:ext cx="2890838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rcRect l="15990" t="11253" r="20113" b="30708"/>
          <a:stretch>
            <a:fillRect/>
          </a:stretch>
        </p:blipFill>
        <p:spPr bwMode="auto">
          <a:xfrm>
            <a:off x="5873750" y="3789363"/>
            <a:ext cx="27432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4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2.1|2.1|3.7"/>
</p:tagLst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Motiv systému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905</Words>
  <Application>Microsoft Office PowerPoint</Application>
  <PresentationFormat>Předvádění na obrazovce (4:3)</PresentationFormat>
  <Paragraphs>162</Paragraphs>
  <Slides>26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Cambria</vt:lpstr>
      <vt:lpstr>Motiv systému Office</vt:lpstr>
      <vt:lpstr>KAZUISTIKY</vt:lpstr>
      <vt:lpstr>Kazuistika 1</vt:lpstr>
      <vt:lpstr>Snímek 3</vt:lpstr>
      <vt:lpstr>Snímek 4</vt:lpstr>
      <vt:lpstr>Snímek 5</vt:lpstr>
      <vt:lpstr>Kazuistika 2</vt:lpstr>
      <vt:lpstr>Snímek 7</vt:lpstr>
      <vt:lpstr>Snímek 8</vt:lpstr>
      <vt:lpstr>Snímek 9</vt:lpstr>
      <vt:lpstr>Kazuistika 3</vt:lpstr>
      <vt:lpstr>Snímek 11</vt:lpstr>
      <vt:lpstr>Snímek 12</vt:lpstr>
      <vt:lpstr>Trauma dutiny břišní</vt:lpstr>
      <vt:lpstr>Diagnostické metody</vt:lpstr>
      <vt:lpstr>Snímek 15</vt:lpstr>
      <vt:lpstr>Snímek 16</vt:lpstr>
      <vt:lpstr>Snímek 17</vt:lpstr>
      <vt:lpstr>Kazuistika 4</vt:lpstr>
      <vt:lpstr>Snímek 19</vt:lpstr>
      <vt:lpstr>Snímek 20</vt:lpstr>
      <vt:lpstr>Snímek 21</vt:lpstr>
      <vt:lpstr>Snímek 22</vt:lpstr>
      <vt:lpstr>Kazuistika 5</vt:lpstr>
      <vt:lpstr>Snímek 24</vt:lpstr>
      <vt:lpstr>Snímek 25</vt:lpstr>
      <vt:lpstr>Děkuji za pozornost.</vt:lpstr>
    </vt:vector>
  </TitlesOfParts>
  <Company>FN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KAZUISTIKY</dc:title>
  <dc:creator>rdkfnbrno</dc:creator>
  <cp:lastModifiedBy>Radim Kočvara</cp:lastModifiedBy>
  <cp:revision>127</cp:revision>
  <dcterms:created xsi:type="dcterms:W3CDTF">2014-08-12T14:03:30Z</dcterms:created>
  <dcterms:modified xsi:type="dcterms:W3CDTF">2014-09-04T20:27:55Z</dcterms:modified>
</cp:coreProperties>
</file>