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302" r:id="rId4"/>
    <p:sldId id="304" r:id="rId5"/>
    <p:sldId id="305" r:id="rId6"/>
    <p:sldId id="303" r:id="rId7"/>
    <p:sldId id="309" r:id="rId8"/>
    <p:sldId id="301" r:id="rId9"/>
    <p:sldId id="320" r:id="rId10"/>
    <p:sldId id="321" r:id="rId11"/>
    <p:sldId id="322" r:id="rId12"/>
    <p:sldId id="327" r:id="rId13"/>
    <p:sldId id="337" r:id="rId14"/>
    <p:sldId id="324" r:id="rId15"/>
    <p:sldId id="325" r:id="rId16"/>
    <p:sldId id="326" r:id="rId17"/>
    <p:sldId id="335" r:id="rId18"/>
    <p:sldId id="329" r:id="rId19"/>
    <p:sldId id="330" r:id="rId20"/>
    <p:sldId id="331" r:id="rId21"/>
    <p:sldId id="332" r:id="rId22"/>
    <p:sldId id="333" r:id="rId23"/>
    <p:sldId id="334" r:id="rId24"/>
    <p:sldId id="336" r:id="rId25"/>
    <p:sldId id="29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99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493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FDF2-82B0-4C3C-8032-715BA8059A70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1ED67-EE27-4542-8A37-DB7AA1B78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1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ECE9-6379-496A-B006-41DBAAFB319D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481F-5F8E-4EB8-AC31-ABE2EEB70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9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snímek - 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zápatí s 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7869" y="6443482"/>
            <a:ext cx="929072" cy="25415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sp>
        <p:nvSpPr>
          <p:cNvPr id="11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spect="1"/>
          </p:cNvSpPr>
          <p:nvPr userDrawn="1"/>
        </p:nvSpPr>
        <p:spPr>
          <a:xfrm>
            <a:off x="-304" y="4081996"/>
            <a:ext cx="12161750" cy="136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1"/>
          <p:cNvSpPr>
            <a:spLocks noChangeAspect="1"/>
          </p:cNvSpPr>
          <p:nvPr userDrawn="1"/>
        </p:nvSpPr>
        <p:spPr>
          <a:xfrm>
            <a:off x="-304" y="3433940"/>
            <a:ext cx="12192304" cy="917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-296" y="4339703"/>
            <a:ext cx="12192296" cy="981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3594" y="5294165"/>
            <a:ext cx="3078029" cy="166076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743" y="698703"/>
            <a:ext cx="6012210" cy="20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1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spect="1"/>
          </p:cNvSpPr>
          <p:nvPr userDrawn="1"/>
        </p:nvSpPr>
        <p:spPr>
          <a:xfrm>
            <a:off x="-304" y="4081996"/>
            <a:ext cx="12161750" cy="136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1"/>
          <p:cNvSpPr>
            <a:spLocks noChangeAspect="1"/>
          </p:cNvSpPr>
          <p:nvPr userDrawn="1"/>
        </p:nvSpPr>
        <p:spPr>
          <a:xfrm>
            <a:off x="-304" y="3433940"/>
            <a:ext cx="12192304" cy="917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-304" y="4363377"/>
            <a:ext cx="12192304" cy="5224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baseline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cs-CZ" altLang="ko-KR" dirty="0"/>
              <a:t>Titul. Jméno Příjemní, funkce</a:t>
            </a:r>
            <a:endParaRPr lang="en-US" altLang="ko-KR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-296" y="4339703"/>
            <a:ext cx="12192296" cy="981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3594" y="5294165"/>
            <a:ext cx="3078029" cy="166076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743" y="698703"/>
            <a:ext cx="6012210" cy="20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- ctverec vpravo - text vlevo - vel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1" y="2781301"/>
            <a:ext cx="5797551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solidFill>
                <a:srgbClr val="E22F2F"/>
              </a:solidFill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1" y="897467"/>
            <a:ext cx="539751" cy="15832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98445" y="1"/>
            <a:ext cx="6393556" cy="6336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cs-CZ" altLang="ko-KR" noProof="0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24011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078818" y="2525185"/>
            <a:ext cx="8113183" cy="1822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Rectangle 1"/>
          <p:cNvSpPr/>
          <p:nvPr userDrawn="1"/>
        </p:nvSpPr>
        <p:spPr>
          <a:xfrm>
            <a:off x="4078818" y="4347633"/>
            <a:ext cx="8113183" cy="1375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739" y="2125142"/>
            <a:ext cx="3038538" cy="27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i text - barevne poza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271797" y="0"/>
            <a:ext cx="792020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2717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Zde umístěte svůj obrázek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25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vlevo text - bile poza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2717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Zde umístěte svůj obrázek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02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i text - barevne pozadi - obra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792020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20203" y="0"/>
            <a:ext cx="42717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Zde umístěte svůj obrázek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92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vpravo text - bile poza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20203" y="0"/>
            <a:ext cx="42717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Zde umístěte svůj obrázek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82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profilovou fotografii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99723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profilovou fotografii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88021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profilovou fotografii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76320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profilovou fotografii</a:t>
            </a:r>
            <a:endParaRPr lang="ko-KR" altLang="en-US" dirty="0"/>
          </a:p>
        </p:txBody>
      </p:sp>
      <p:sp>
        <p:nvSpPr>
          <p:cNvPr id="10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IKK, FN BRNO,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7869" y="6443482"/>
            <a:ext cx="929072" cy="25415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0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 - 1 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profilovou fotografii</a:t>
            </a:r>
            <a:endParaRPr lang="ko-KR" alt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raz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6100977" y="0"/>
            <a:ext cx="3048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00977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52571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94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raz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35627" y="0"/>
            <a:ext cx="3048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999989" y="2468893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6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792" y="1352528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6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ni obra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>
          <a:xfrm>
            <a:off x="719403" y="4965171"/>
            <a:ext cx="10753195" cy="134414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9403" y="0"/>
            <a:ext cx="10753195" cy="448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55" y="5267482"/>
            <a:ext cx="880155" cy="8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4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muzi z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Rectangle 2"/>
          <p:cNvSpPr/>
          <p:nvPr userDrawn="1"/>
        </p:nvSpPr>
        <p:spPr>
          <a:xfrm>
            <a:off x="3887755" y="0"/>
            <a:ext cx="8304245" cy="6858000"/>
          </a:xfrm>
          <a:prstGeom prst="rect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35594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1233469"/>
            <a:ext cx="4224469" cy="51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415226"/>
            <a:ext cx="2436336" cy="3763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912" y="529070"/>
            <a:ext cx="3085214" cy="10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8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číta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12777"/>
            <a:ext cx="4800533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6053" y="1604798"/>
            <a:ext cx="4416491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1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7370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19297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2823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419830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718497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 altLang="ko-KR" dirty="0"/>
              <a:t>Vložte obrázek</a:t>
            </a:r>
            <a:endParaRPr lang="ko-KR" altLang="en-US" dirty="0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-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-8043" y="0"/>
            <a:ext cx="2455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316" y="5474512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5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472011" y="1336810"/>
            <a:ext cx="3799787" cy="48874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Half Frame 17"/>
          <p:cNvSpPr/>
          <p:nvPr userDrawn="1"/>
        </p:nvSpPr>
        <p:spPr>
          <a:xfrm rot="5400000">
            <a:off x="3503713" y="1412777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337901"/>
            <a:ext cx="8688288" cy="520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8688288" y="6337901"/>
            <a:ext cx="192021" cy="5215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" name="Half Frame 17"/>
          <p:cNvSpPr/>
          <p:nvPr userDrawn="1"/>
        </p:nvSpPr>
        <p:spPr>
          <a:xfrm rot="16200000">
            <a:off x="623392" y="544522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rgbClr val="E2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IKK, FN B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3712" y="6443482"/>
            <a:ext cx="929072" cy="25415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6823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IKK,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0459" y="6438962"/>
            <a:ext cx="394305" cy="27207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35196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FN BRNO,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6123" y="6443482"/>
            <a:ext cx="929072" cy="25415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7095" y="6438962"/>
            <a:ext cx="394305" cy="2720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1700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FN B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1243" y="6443482"/>
            <a:ext cx="929072" cy="25415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0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-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-8466" y="1090084"/>
            <a:ext cx="102319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932" y="6438962"/>
            <a:ext cx="394305" cy="2720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369" y="200267"/>
            <a:ext cx="968171" cy="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 userDrawn="1"/>
        </p:nvSpPr>
        <p:spPr>
          <a:xfrm>
            <a:off x="0" y="6337301"/>
            <a:ext cx="8688917" cy="52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Rectangle 5"/>
          <p:cNvSpPr/>
          <p:nvPr userDrawn="1"/>
        </p:nvSpPr>
        <p:spPr>
          <a:xfrm>
            <a:off x="8688918" y="6337301"/>
            <a:ext cx="190500" cy="522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0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1" r:id="rId2"/>
    <p:sldLayoutId id="2147483685" r:id="rId3"/>
    <p:sldLayoutId id="2147483686" r:id="rId4"/>
    <p:sldLayoutId id="2147483687" r:id="rId5"/>
    <p:sldLayoutId id="2147483684" r:id="rId6"/>
    <p:sldLayoutId id="2147483688" r:id="rId7"/>
    <p:sldLayoutId id="2147483689" r:id="rId8"/>
    <p:sldLayoutId id="2147483662" r:id="rId9"/>
    <p:sldLayoutId id="2147483683" r:id="rId10"/>
    <p:sldLayoutId id="2147483649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3611365"/>
            <a:ext cx="12192000" cy="661916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cs-CZ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 v terapii plicní embolie (a srdečním selhání)</a:t>
            </a:r>
            <a:endParaRPr lang="ko-KR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197" y="4423508"/>
            <a:ext cx="12192000" cy="62801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cs-CZ" altLang="ko-K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Radvan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cs-CZ" altLang="ko-K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Moderní postupy v kardiologii: Břeclav 19/2/2025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-197" y="51718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 FN Brno a LF MU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35" y="6257893"/>
            <a:ext cx="394305" cy="2720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95" y="6262236"/>
            <a:ext cx="945595" cy="2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5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trombolýza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Kardiochirurgická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trombolýza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Kardiochirurgická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Katetrizační léčba bez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trombolytika</a:t>
            </a:r>
            <a:endParaRPr lang="cs-CZ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 1953, 10dní po OS pro fr.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femuru, kolaps v rámci rehabilitace, krátká KPCR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k nám, zde hraniční oběhová stabilizace na katecholaminech, při KI systémové trombolýzy rozhodnuto o katetrizační léčbě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zahájení intervence zhroucení oběhu, KPCR, OTI,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trombolýza, napojení ECMO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Dokončení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ECMO 4 dny, ÚPV týden, stabilizace stavu,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dimise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1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 1953, 10dní po OS pro fr.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femuru, kolaps v rámci rehabilitace, krátká KPCR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k nám, zde hraniční oběhová stabilizace na katecholaminech, při KI systémové trombolýzy rozhodnuto o katetrizační léčbě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zahájení intervence zhroucení oběhu, KPCR, OTI,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trombolýza, napojení ECMO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Dokončení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ECMO 4 dny, ÚPV týden, stabilizace stavu,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dimise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057" y="1414462"/>
            <a:ext cx="7946572" cy="49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804866" y="68872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476359"/>
            <a:ext cx="10750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trombolýza</a:t>
            </a:r>
          </a:p>
          <a:p>
            <a:endParaRPr lang="cs-CZ" altLang="ko-KR" sz="24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Kardiochirurgická </a:t>
            </a:r>
            <a:r>
              <a:rPr lang="cs-CZ" altLang="ko-KR" sz="24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Katetrizační léčba bez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trombolytika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 s kontraindikací trombolýzy (pooperační stavy, po úrazech, po 	neurochirurgii, po SC, traumatickém porodu, po iktu, anamnéza ICH, ..) 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 celkově rizikoví (věk, onkologie,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trombopenie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koagulopathie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celková křehkost, …)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selhání systémové trombolýzy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393661"/>
            <a:ext cx="10750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trombolýza</a:t>
            </a:r>
          </a:p>
          <a:p>
            <a:endParaRPr lang="cs-CZ" altLang="ko-KR" sz="24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Kardiochirurgická </a:t>
            </a:r>
            <a:r>
              <a:rPr lang="cs-CZ" altLang="ko-KR" sz="24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embolektomie</a:t>
            </a:r>
            <a:endParaRPr lang="cs-CZ" altLang="ko-KR" sz="24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Katetrizační léčba bez </a:t>
            </a:r>
            <a:r>
              <a:rPr lang="cs-CZ" altLang="ko-KR" sz="24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trombolytika</a:t>
            </a: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 s kontraindikací trombolýzy (pooperační stavy, po úrazech, po 	neurochirurgii, po SC, traumatickém porodu, po iktu, anamnéza ICH, ..) 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 celkově rizikoví (věk, onkologie, </a:t>
            </a:r>
            <a:r>
              <a:rPr lang="cs-CZ" altLang="ko-KR" sz="24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trombopenie</a:t>
            </a: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ko-KR" sz="24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koagulopathie</a:t>
            </a: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celková křehkost, …)</a:t>
            </a:r>
          </a:p>
          <a:p>
            <a:pPr marL="342900" indent="-342900">
              <a:buFontTx/>
              <a:buChar char="-"/>
            </a:pPr>
            <a:r>
              <a:rPr lang="cs-CZ" altLang="ko-KR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selhání systémové trombolýzy, ECMO</a:t>
            </a:r>
          </a:p>
          <a:p>
            <a:pPr marL="342900" indent="-342900">
              <a:buFontTx/>
              <a:buChar char="-"/>
            </a:pPr>
            <a:endParaRPr lang="cs-CZ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 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Embolism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Response Team) FN Brno </a:t>
            </a: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kardiolog,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intenzivista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intervenční kardiolog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Pokročilé srdeční selhání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Pokročilé srdeční selhání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Nejasná příčina CHSS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 SS: myokarditis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Komplikace CHSS: arytmické bouře, absence reakce na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konzeravtivní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terapii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Vyčerpané možnosti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revaskularizace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CHSS u mladších pacientů: kandidáti CRT, CRT-D,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LVAD,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Kandidáti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endomyokardiální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ko-K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biospie</a:t>
            </a:r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503076" y="483415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Endomyokardiální</a:t>
            </a:r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biopsie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9615" y="1764284"/>
            <a:ext cx="11050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Odběr vzorku srdeční tkáně (endokard, myokard)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Zpravidla z PK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Rutinně v rámci péče o pacienty po srdeční transplantaci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54400" y="360973"/>
            <a:ext cx="10104502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altLang="ko-K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73448" y="2037336"/>
            <a:ext cx="6916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Lokální trombolýza hluboké žilní trombózy</a:t>
            </a:r>
          </a:p>
          <a:p>
            <a:endParaRPr lang="cs-CZ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Lokální trombolýza plicní embolie</a:t>
            </a:r>
          </a:p>
          <a:p>
            <a:endParaRPr lang="cs-CZ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Prague -26</a:t>
            </a:r>
          </a:p>
          <a:p>
            <a:endParaRPr lang="cs-CZ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Katetrizační léčba PE bez trombolýzy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Pokročilé CHSS a </a:t>
            </a:r>
            <a:r>
              <a:rPr lang="cs-CZ" altLang="ko-K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endomyokardiální</a:t>
            </a: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biopsie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1942" y="568623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Indikace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9615" y="1436038"/>
            <a:ext cx="1135533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solidFill>
                  <a:schemeClr val="bg1">
                    <a:lumMod val="65000"/>
                  </a:schemeClr>
                </a:solidFill>
                <a:latin typeface="Futura-Medium"/>
              </a:rPr>
              <a:t>Odběr vzorku srdeční tkáně (endokard, myokard)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solidFill>
                  <a:schemeClr val="bg1">
                    <a:lumMod val="65000"/>
                  </a:schemeClr>
                </a:solidFill>
                <a:latin typeface="Futura-Medium"/>
              </a:rPr>
              <a:t>Zpravidla z PK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bg1">
                    <a:lumMod val="65000"/>
                  </a:schemeClr>
                </a:solidFill>
                <a:latin typeface="Futura-Medium"/>
                <a:cs typeface="Arial" panose="020B0604020202020204" pitchFamily="34" charset="0"/>
              </a:rPr>
              <a:t>Rutinně v rámci péče o pacienty po srdeční transplantaci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Idiopatické srdeční selhání za předpokladu, že by výsledek biopsie mohl vést ke změně terapeutického postupu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Suspekce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střádavého nebo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infiltrativního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onemocnění (amyloidóza, sarkoidóza)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Nejasná hypertrofie,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nitrosrdeční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expanze,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antracykliny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indukovaná KMP,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Myokarditis s dysfunkcí LK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Nejasná etiologie srdečního selhání u mladších pacientů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De novo myelom a kardiální dysfunkce včetně elevace biomarkerů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1942" y="568623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Indikace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9615" y="1764284"/>
            <a:ext cx="11050075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solidFill>
                  <a:schemeClr val="bg1">
                    <a:lumMod val="65000"/>
                  </a:schemeClr>
                </a:solidFill>
                <a:latin typeface="Futura-Medium"/>
              </a:rPr>
              <a:t>Odběr vzorku srdeční tkáně (endokard, myokard)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solidFill>
                  <a:schemeClr val="bg1">
                    <a:lumMod val="65000"/>
                  </a:schemeClr>
                </a:solidFill>
                <a:latin typeface="Futura-Medium"/>
              </a:rPr>
              <a:t>Zpravidla z PK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bg1">
                    <a:lumMod val="65000"/>
                  </a:schemeClr>
                </a:solidFill>
                <a:latin typeface="Futura-Medium"/>
                <a:cs typeface="Arial" panose="020B0604020202020204" pitchFamily="34" charset="0"/>
              </a:rPr>
              <a:t>Rutinně v rámci péče o pacienty po srdeční transplantaci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Fulminantní lymfocytární myokarditida, nekrotizující eozinofilní a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obrovskobuněčná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myokarditis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Neinvazivní zobrazení k ověření dg. a případnému zacílení odběrů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Neexistuje randomizovaná studie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ARVC?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Retrospektivní analýzy a názory expertů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1942" y="568623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9615" y="1764284"/>
            <a:ext cx="11050075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Vegetace na chlopni pravého srdce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Intrakardiální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trombóza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Stenóza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trikuspidíální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 chlopně (raritní)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-Medium"/>
                <a:cs typeface="Arial" panose="020B0604020202020204" pitchFamily="34" charset="0"/>
              </a:rPr>
              <a:t>Koagulopatie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1942" y="440674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</a:t>
            </a:r>
            <a:endParaRPr lang="ko-KR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9615" y="1764284"/>
            <a:ext cx="11050075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Punkce pod UZ v lok. anestezii zpravidla via v jug. L. </a:t>
            </a:r>
            <a:r>
              <a:rPr lang="cs-CZ" altLang="cs-CZ" sz="2400" dirty="0" err="1">
                <a:latin typeface="Futura-Medium"/>
              </a:rPr>
              <a:t>dx</a:t>
            </a:r>
            <a:r>
              <a:rPr lang="cs-CZ" altLang="cs-CZ" sz="2400" dirty="0">
                <a:latin typeface="Futura-Medium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Odběr se provádí bioptickými kleštěmi pod UZ/</a:t>
            </a:r>
            <a:r>
              <a:rPr lang="cs-CZ" altLang="cs-CZ" sz="2400" dirty="0" err="1">
                <a:latin typeface="Futura-Medium"/>
              </a:rPr>
              <a:t>skia</a:t>
            </a:r>
            <a:r>
              <a:rPr lang="cs-CZ" altLang="cs-CZ" sz="2400" dirty="0">
                <a:latin typeface="Futura-Medium"/>
              </a:rPr>
              <a:t> kontrolou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10 vzorků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Histologie a </a:t>
            </a:r>
            <a:r>
              <a:rPr lang="cs-CZ" altLang="cs-CZ" sz="2400" dirty="0" err="1">
                <a:latin typeface="Futura-Medium"/>
              </a:rPr>
              <a:t>imunohistochemie</a:t>
            </a:r>
            <a:r>
              <a:rPr lang="cs-CZ" altLang="cs-CZ" sz="2400" dirty="0">
                <a:latin typeface="Futura-Medium"/>
              </a:rPr>
              <a:t> včetně HLA DR, PCR DNA/RNA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Současně vzorek periferní krve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Nativní vzorek v případě </a:t>
            </a:r>
            <a:r>
              <a:rPr lang="cs-CZ" altLang="cs-CZ" sz="2400" dirty="0" err="1">
                <a:latin typeface="Futura-Medium"/>
              </a:rPr>
              <a:t>suspekce</a:t>
            </a:r>
            <a:r>
              <a:rPr lang="cs-CZ" altLang="cs-CZ" sz="2400" dirty="0">
                <a:latin typeface="Futura-Medium"/>
              </a:rPr>
              <a:t> na amyloidózu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Po výkonu bezprostředně a znovu na odd. cca po 120-180 minutách a kdykoliv při zhoršení stavu, UZ srdce na </a:t>
            </a:r>
            <a:r>
              <a:rPr lang="cs-CZ" altLang="cs-CZ" sz="2400" dirty="0" err="1">
                <a:latin typeface="Futura-Medium"/>
              </a:rPr>
              <a:t>perik</a:t>
            </a:r>
            <a:r>
              <a:rPr lang="cs-CZ" altLang="cs-CZ" sz="2400" dirty="0">
                <a:latin typeface="Futura-Medium"/>
              </a:rPr>
              <a:t>. výpotek + měření TK a pulzu po návratu na odd. á 20 minut po 3 hodiny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0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503076" y="483415"/>
            <a:ext cx="9001539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ko-KR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64123" y="1764284"/>
            <a:ext cx="11759873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Pacienti s proximální HŽT → lokální trombolýza, žilní intervence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Pacienti s </a:t>
            </a:r>
            <a:r>
              <a:rPr lang="cs-CZ" altLang="cs-CZ" sz="2400" dirty="0" err="1">
                <a:latin typeface="Futura-Medium"/>
              </a:rPr>
              <a:t>intermediate-high</a:t>
            </a:r>
            <a:r>
              <a:rPr lang="cs-CZ" altLang="cs-CZ" sz="2400" dirty="0">
                <a:latin typeface="Futura-Medium"/>
              </a:rPr>
              <a:t> risk PE → Studie Prague 26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Pacienti s velkou PE s kontraindikací trombolýzy nebo jejím selhání → </a:t>
            </a:r>
            <a:r>
              <a:rPr lang="cs-CZ" altLang="cs-CZ" sz="2400" dirty="0" err="1">
                <a:latin typeface="Futura-Medium"/>
              </a:rPr>
              <a:t>Flowtriewer</a:t>
            </a:r>
            <a:endParaRPr lang="cs-CZ" altLang="cs-CZ" sz="2400" dirty="0">
              <a:latin typeface="Futura-Medium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Pokročilé srdeční selhání → LVAD, </a:t>
            </a:r>
            <a:r>
              <a:rPr lang="cs-CZ" altLang="cs-CZ" sz="2400" dirty="0" err="1">
                <a:latin typeface="Futura-Medium"/>
              </a:rPr>
              <a:t>Tx</a:t>
            </a:r>
            <a:endParaRPr lang="cs-CZ" altLang="cs-CZ" sz="2400" dirty="0">
              <a:latin typeface="Futura-Medium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Srdeční selhání u pacientů ≤ 65 (70let) → CRT-D, LVAD, </a:t>
            </a:r>
            <a:r>
              <a:rPr lang="cs-CZ" altLang="cs-CZ" sz="2400" dirty="0" err="1">
                <a:latin typeface="Futura-Medium"/>
              </a:rPr>
              <a:t>Tx</a:t>
            </a:r>
            <a:endParaRPr lang="cs-CZ" altLang="cs-CZ" sz="2400" dirty="0">
              <a:latin typeface="Futura-Medium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400" dirty="0">
                <a:latin typeface="Futura-Medium"/>
              </a:rPr>
              <a:t>Úvaha o </a:t>
            </a:r>
            <a:r>
              <a:rPr lang="cs-CZ" altLang="cs-CZ" sz="2400" dirty="0" err="1">
                <a:latin typeface="Futura-Medium"/>
              </a:rPr>
              <a:t>endomyokardiální</a:t>
            </a:r>
            <a:r>
              <a:rPr lang="cs-CZ" altLang="cs-CZ" sz="2400" dirty="0">
                <a:latin typeface="Futura-Medium"/>
              </a:rPr>
              <a:t> biopsii → konzultace, provedení biopsie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Futura-Medium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540000" y="360000"/>
            <a:ext cx="9137400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ko-KR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spolupráci!</a:t>
            </a:r>
            <a:endParaRPr lang="ko-KR" alt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4407790"/>
            <a:ext cx="1961808" cy="135364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087469"/>
            <a:ext cx="3319731" cy="90813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79" y="1368348"/>
            <a:ext cx="4891714" cy="163473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0" y="5810920"/>
            <a:ext cx="663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Telefonní kontakt non-stop: 53 223 2606, Radvan: 737 422 207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139" y="1160860"/>
            <a:ext cx="60293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843560" y="3696981"/>
            <a:ext cx="400750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77482" y="388121"/>
            <a:ext cx="5273953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klasifikace PE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88" y="2244961"/>
            <a:ext cx="10797514" cy="40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7355" y="567825"/>
            <a:ext cx="6516215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4" y="1386789"/>
            <a:ext cx="4994059" cy="50165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038" y="3898990"/>
            <a:ext cx="7314978" cy="14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902743" y="398368"/>
            <a:ext cx="9939437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Katetrizační terapie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98" y="1754509"/>
            <a:ext cx="5305425" cy="41719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140" y="1481218"/>
            <a:ext cx="5340337" cy="4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01942" y="401626"/>
            <a:ext cx="8325348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Prague 26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545315"/>
            <a:ext cx="10750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katetrizační léčby (lokální trombolýzy) </a:t>
            </a:r>
            <a:r>
              <a:rPr lang="cs-CZ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intermediate-high</a:t>
            </a:r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 se standardní antikoagulační léčbou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558 pacientů v průběhu dvou let, 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center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Randomizace 1:1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Aktuálně: 289 pacientů, (97 na IKK FN Brno)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Ideálně do 24h od prezentace, procedura do 3h od randomizace</a:t>
            </a: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61168" y="333608"/>
            <a:ext cx="9095874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ko-K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plicní embolie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79646" y="1612805"/>
            <a:ext cx="1075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trombolýza</a:t>
            </a:r>
          </a:p>
          <a:p>
            <a:endParaRPr lang="cs-CZ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7355" y="567825"/>
            <a:ext cx="6516215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4" y="1386789"/>
            <a:ext cx="4994059" cy="5016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611" y="2662932"/>
            <a:ext cx="10357085" cy="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77355" y="567825"/>
            <a:ext cx="6516215" cy="6336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ko-KR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601942" y="1202295"/>
            <a:ext cx="8590058" cy="1086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677809"/>
            <a:ext cx="2247794" cy="6377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91" y="6438962"/>
            <a:ext cx="394305" cy="2720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9" y="6438962"/>
            <a:ext cx="945595" cy="25867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79" y="6370006"/>
            <a:ext cx="1189484" cy="397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4" y="1386789"/>
            <a:ext cx="4994059" cy="5016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611" y="2662932"/>
            <a:ext cx="10357085" cy="9863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DB6327A-A8FC-4C32-B121-DCDC35E76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71600"/>
            <a:ext cx="4951457" cy="5297608"/>
          </a:xfrm>
          <a:prstGeom prst="rect">
            <a:avLst/>
          </a:prstGeom>
        </p:spPr>
      </p:pic>
      <p:sp>
        <p:nvSpPr>
          <p:cNvPr id="11" name="Šipka doprava 10"/>
          <p:cNvSpPr/>
          <p:nvPr/>
        </p:nvSpPr>
        <p:spPr>
          <a:xfrm rot="19693087">
            <a:off x="3955368" y="5865286"/>
            <a:ext cx="1664677" cy="867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87211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IKK FN BRNO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804</Words>
  <Application>Microsoft Office PowerPoint</Application>
  <PresentationFormat>Širokoúhlá obrazovka</PresentationFormat>
  <Paragraphs>147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Futura-Medium</vt:lpstr>
      <vt:lpstr>Master IKK FN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Bajoo.cz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IKK FN BRNO</dc:title>
  <dc:creator>Petr Prokeš | Bajoo.cz</dc:creator>
  <cp:keywords>Interní kardiologická klinika</cp:keywords>
  <cp:lastModifiedBy>Ondřej Toman</cp:lastModifiedBy>
  <cp:revision>113</cp:revision>
  <dcterms:created xsi:type="dcterms:W3CDTF">2022-11-09T12:57:41Z</dcterms:created>
  <dcterms:modified xsi:type="dcterms:W3CDTF">2025-02-19T15:28:38Z</dcterms:modified>
</cp:coreProperties>
</file>