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9" r:id="rId2"/>
    <p:sldId id="260" r:id="rId3"/>
    <p:sldId id="302" r:id="rId4"/>
    <p:sldId id="304" r:id="rId5"/>
    <p:sldId id="305" r:id="rId6"/>
    <p:sldId id="303" r:id="rId7"/>
    <p:sldId id="309" r:id="rId8"/>
    <p:sldId id="301" r:id="rId9"/>
    <p:sldId id="320" r:id="rId10"/>
    <p:sldId id="321" r:id="rId11"/>
    <p:sldId id="322" r:id="rId12"/>
    <p:sldId id="327" r:id="rId13"/>
    <p:sldId id="337" r:id="rId14"/>
    <p:sldId id="324" r:id="rId15"/>
    <p:sldId id="325" r:id="rId16"/>
    <p:sldId id="326" r:id="rId17"/>
    <p:sldId id="335" r:id="rId18"/>
    <p:sldId id="329" r:id="rId19"/>
    <p:sldId id="330" r:id="rId20"/>
    <p:sldId id="331" r:id="rId21"/>
    <p:sldId id="332" r:id="rId22"/>
    <p:sldId id="333" r:id="rId23"/>
    <p:sldId id="334" r:id="rId24"/>
    <p:sldId id="336" r:id="rId25"/>
    <p:sldId id="297" r:id="rId2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399"/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66" autoAdjust="0"/>
    <p:restoredTop sz="94660"/>
  </p:normalViewPr>
  <p:slideViewPr>
    <p:cSldViewPr snapToGrid="0">
      <p:cViewPr varScale="1">
        <p:scale>
          <a:sx n="66" d="100"/>
          <a:sy n="66" d="100"/>
        </p:scale>
        <p:origin x="652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6" d="100"/>
          <a:sy n="126" d="100"/>
        </p:scale>
        <p:origin x="4932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5CFDF2-82B0-4C3C-8032-715BA8059A70}" type="datetimeFigureOut">
              <a:rPr lang="cs-CZ" smtClean="0"/>
              <a:t>19.02.2025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91ED67-EE27-4542-8A37-DB7AA1B780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5314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91ECE9-6379-496A-B006-41DBAAFB319D}" type="datetimeFigureOut">
              <a:rPr lang="cs-CZ" smtClean="0"/>
              <a:t>19.02.2025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7481F-5F8E-4EB8-AC31-ABE2EEB7014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6984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 snímek - Bez 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4"/>
          <p:cNvCxnSpPr/>
          <p:nvPr userDrawn="1"/>
        </p:nvCxnSpPr>
        <p:spPr>
          <a:xfrm>
            <a:off x="-8466" y="1090084"/>
            <a:ext cx="10231967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 userDrawn="1"/>
        </p:nvSpPr>
        <p:spPr>
          <a:xfrm>
            <a:off x="0" y="6337301"/>
            <a:ext cx="8688917" cy="5207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8688918" y="6337301"/>
            <a:ext cx="190500" cy="52281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6369" y="200267"/>
            <a:ext cx="968171" cy="88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992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 - IKK, FN BRNO, MUNI 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4"/>
          <p:cNvCxnSpPr/>
          <p:nvPr userDrawn="1"/>
        </p:nvCxnSpPr>
        <p:spPr>
          <a:xfrm>
            <a:off x="-8466" y="1090084"/>
            <a:ext cx="10231967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 userDrawn="1"/>
        </p:nvSpPr>
        <p:spPr>
          <a:xfrm>
            <a:off x="0" y="6337301"/>
            <a:ext cx="8688917" cy="5207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8688918" y="6337301"/>
            <a:ext cx="190500" cy="52281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2" name="Obrázek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7869" y="6443482"/>
            <a:ext cx="929072" cy="254154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56369" y="200267"/>
            <a:ext cx="968171" cy="883649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000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 - IKK, FN BR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4"/>
          <p:cNvCxnSpPr/>
          <p:nvPr userDrawn="1"/>
        </p:nvCxnSpPr>
        <p:spPr>
          <a:xfrm>
            <a:off x="-8466" y="1090084"/>
            <a:ext cx="10231967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 userDrawn="1"/>
        </p:nvSpPr>
        <p:spPr>
          <a:xfrm>
            <a:off x="0" y="6337301"/>
            <a:ext cx="8688917" cy="5207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8688918" y="6337301"/>
            <a:ext cx="190500" cy="52281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03712" y="6443482"/>
            <a:ext cx="929072" cy="254154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56369" y="200267"/>
            <a:ext cx="968171" cy="883649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96823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81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 - IKK, MUNI 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4"/>
          <p:cNvCxnSpPr/>
          <p:nvPr userDrawn="1"/>
        </p:nvCxnSpPr>
        <p:spPr>
          <a:xfrm>
            <a:off x="-8466" y="1090084"/>
            <a:ext cx="10231967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 userDrawn="1"/>
        </p:nvSpPr>
        <p:spPr>
          <a:xfrm>
            <a:off x="0" y="6337301"/>
            <a:ext cx="8688917" cy="5207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8688918" y="6337301"/>
            <a:ext cx="190500" cy="52281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14" name="Obrázek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0459" y="6438962"/>
            <a:ext cx="394305" cy="272070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56369" y="200267"/>
            <a:ext cx="968171" cy="88364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35196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527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 - FN BRNO, MUNI 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4"/>
          <p:cNvCxnSpPr/>
          <p:nvPr userDrawn="1"/>
        </p:nvCxnSpPr>
        <p:spPr>
          <a:xfrm>
            <a:off x="-8466" y="1090084"/>
            <a:ext cx="10231967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 userDrawn="1"/>
        </p:nvSpPr>
        <p:spPr>
          <a:xfrm>
            <a:off x="0" y="6337301"/>
            <a:ext cx="8688917" cy="5207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8688918" y="6337301"/>
            <a:ext cx="190500" cy="52281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96123" y="6443482"/>
            <a:ext cx="929072" cy="254154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87095" y="6438962"/>
            <a:ext cx="394305" cy="272070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56369" y="200267"/>
            <a:ext cx="968171" cy="88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352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 - 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4"/>
          <p:cNvCxnSpPr/>
          <p:nvPr userDrawn="1"/>
        </p:nvCxnSpPr>
        <p:spPr>
          <a:xfrm>
            <a:off x="-8466" y="1090084"/>
            <a:ext cx="10231967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 userDrawn="1"/>
        </p:nvSpPr>
        <p:spPr>
          <a:xfrm>
            <a:off x="0" y="6337301"/>
            <a:ext cx="8688917" cy="5207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8688918" y="6337301"/>
            <a:ext cx="190500" cy="52281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14" name="Obrázek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6369" y="200267"/>
            <a:ext cx="968171" cy="883649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81700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69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 - FN BR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4"/>
          <p:cNvCxnSpPr/>
          <p:nvPr userDrawn="1"/>
        </p:nvCxnSpPr>
        <p:spPr>
          <a:xfrm>
            <a:off x="-8466" y="1090084"/>
            <a:ext cx="10231967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 userDrawn="1"/>
        </p:nvSpPr>
        <p:spPr>
          <a:xfrm>
            <a:off x="0" y="6337301"/>
            <a:ext cx="8688917" cy="5207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8688918" y="6337301"/>
            <a:ext cx="190500" cy="52281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21243" y="6443482"/>
            <a:ext cx="929072" cy="254155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56369" y="200267"/>
            <a:ext cx="968171" cy="88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608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 - MUNI 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4"/>
          <p:cNvCxnSpPr/>
          <p:nvPr userDrawn="1"/>
        </p:nvCxnSpPr>
        <p:spPr>
          <a:xfrm>
            <a:off x="-8466" y="1090084"/>
            <a:ext cx="10231967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 userDrawn="1"/>
        </p:nvSpPr>
        <p:spPr>
          <a:xfrm>
            <a:off x="0" y="6337301"/>
            <a:ext cx="8688917" cy="5207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8688918" y="6337301"/>
            <a:ext cx="190500" cy="52281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1932" y="6438962"/>
            <a:ext cx="394305" cy="27207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56369" y="200267"/>
            <a:ext cx="968171" cy="88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250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zápat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/>
          <p:nvPr userDrawn="1"/>
        </p:nvSpPr>
        <p:spPr>
          <a:xfrm>
            <a:off x="0" y="6337301"/>
            <a:ext cx="8688917" cy="5207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9" name="Rectangle 5"/>
          <p:cNvSpPr/>
          <p:nvPr userDrawn="1"/>
        </p:nvSpPr>
        <p:spPr>
          <a:xfrm>
            <a:off x="8688918" y="6337301"/>
            <a:ext cx="190500" cy="52281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108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zápatí s lo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7869" y="6443482"/>
            <a:ext cx="929072" cy="254154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sp>
        <p:nvSpPr>
          <p:cNvPr id="11" name="Rectangle 4"/>
          <p:cNvSpPr/>
          <p:nvPr userDrawn="1"/>
        </p:nvSpPr>
        <p:spPr>
          <a:xfrm>
            <a:off x="0" y="6337301"/>
            <a:ext cx="8688917" cy="5207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2" name="Rectangle 5"/>
          <p:cNvSpPr/>
          <p:nvPr userDrawn="1"/>
        </p:nvSpPr>
        <p:spPr>
          <a:xfrm>
            <a:off x="8688918" y="6337301"/>
            <a:ext cx="190500" cy="52281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14" name="Obrázek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494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spect="1"/>
          </p:cNvSpPr>
          <p:nvPr userDrawn="1"/>
        </p:nvSpPr>
        <p:spPr>
          <a:xfrm>
            <a:off x="-304" y="4081996"/>
            <a:ext cx="12161750" cy="13631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Rectangle 1"/>
          <p:cNvSpPr>
            <a:spLocks noChangeAspect="1"/>
          </p:cNvSpPr>
          <p:nvPr userDrawn="1"/>
        </p:nvSpPr>
        <p:spPr>
          <a:xfrm>
            <a:off x="-304" y="3433940"/>
            <a:ext cx="12192304" cy="9171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"/>
          <p:cNvSpPr/>
          <p:nvPr userDrawn="1"/>
        </p:nvSpPr>
        <p:spPr>
          <a:xfrm>
            <a:off x="-296" y="4339703"/>
            <a:ext cx="12192296" cy="981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3594" y="5294165"/>
            <a:ext cx="3078029" cy="1660768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9743" y="698703"/>
            <a:ext cx="6012210" cy="200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310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spect="1"/>
          </p:cNvSpPr>
          <p:nvPr userDrawn="1"/>
        </p:nvSpPr>
        <p:spPr>
          <a:xfrm>
            <a:off x="-304" y="4081996"/>
            <a:ext cx="12161750" cy="13631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Rectangle 1"/>
          <p:cNvSpPr>
            <a:spLocks noChangeAspect="1"/>
          </p:cNvSpPr>
          <p:nvPr userDrawn="1"/>
        </p:nvSpPr>
        <p:spPr>
          <a:xfrm>
            <a:off x="-304" y="3433940"/>
            <a:ext cx="12192304" cy="9171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 noChangeAspect="1"/>
          </p:cNvSpPr>
          <p:nvPr>
            <p:ph type="body" sz="quarter" idx="11" hasCustomPrompt="1"/>
          </p:nvPr>
        </p:nvSpPr>
        <p:spPr>
          <a:xfrm>
            <a:off x="-304" y="4363377"/>
            <a:ext cx="12192304" cy="5224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1" baseline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cs-CZ" altLang="ko-KR" dirty="0"/>
              <a:t>Titul. Jméno Příjemní, funkce</a:t>
            </a:r>
            <a:endParaRPr lang="en-US" altLang="ko-KR" dirty="0"/>
          </a:p>
        </p:txBody>
      </p:sp>
      <p:sp>
        <p:nvSpPr>
          <p:cNvPr id="12" name="Rectangle 1"/>
          <p:cNvSpPr/>
          <p:nvPr userDrawn="1"/>
        </p:nvSpPr>
        <p:spPr>
          <a:xfrm>
            <a:off x="-296" y="4339703"/>
            <a:ext cx="12192296" cy="981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Obrázek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3594" y="5294165"/>
            <a:ext cx="3078029" cy="1660768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9743" y="698703"/>
            <a:ext cx="6012210" cy="200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9293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 - ctverec vpravo - text vlevo - velky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 userDrawn="1"/>
        </p:nvSpPr>
        <p:spPr>
          <a:xfrm>
            <a:off x="1" y="2781301"/>
            <a:ext cx="5797551" cy="6477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solidFill>
                <a:srgbClr val="E22F2F"/>
              </a:solidFill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1" y="897467"/>
            <a:ext cx="539751" cy="15832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>
              <a:solidFill>
                <a:srgbClr val="F5679D"/>
              </a:solidFill>
            </a:endParaRPr>
          </a:p>
        </p:txBody>
      </p:sp>
      <p:sp>
        <p:nvSpPr>
          <p:cNvPr id="6" name="Rectangle 4"/>
          <p:cNvSpPr/>
          <p:nvPr userDrawn="1"/>
        </p:nvSpPr>
        <p:spPr>
          <a:xfrm>
            <a:off x="0" y="6337301"/>
            <a:ext cx="8688917" cy="5207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7" name="Rectangle 5"/>
          <p:cNvSpPr/>
          <p:nvPr userDrawn="1"/>
        </p:nvSpPr>
        <p:spPr>
          <a:xfrm>
            <a:off x="8688918" y="6337301"/>
            <a:ext cx="190500" cy="52281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798445" y="1"/>
            <a:ext cx="6393556" cy="63364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cs-CZ" altLang="ko-KR" noProof="0" dirty="0"/>
              <a:t>Kliknutím na ikonu přidáte obrázek.</a:t>
            </a:r>
          </a:p>
        </p:txBody>
      </p:sp>
    </p:spTree>
    <p:extLst>
      <p:ext uri="{BB962C8B-B14F-4D97-AF65-F5344CB8AC3E}">
        <p14:creationId xmlns:p14="http://schemas.microsoft.com/office/powerpoint/2010/main" val="1240118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stá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 userDrawn="1"/>
        </p:nvSpPr>
        <p:spPr>
          <a:xfrm>
            <a:off x="4078818" y="2525185"/>
            <a:ext cx="8113183" cy="18224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4" name="Rectangle 1"/>
          <p:cNvSpPr/>
          <p:nvPr userDrawn="1"/>
        </p:nvSpPr>
        <p:spPr>
          <a:xfrm>
            <a:off x="4078818" y="4347633"/>
            <a:ext cx="8113183" cy="1375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4739" y="2125142"/>
            <a:ext cx="3038538" cy="277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4632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erzni text - barevne pozad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 userDrawn="1"/>
        </p:nvSpPr>
        <p:spPr>
          <a:xfrm>
            <a:off x="4271797" y="0"/>
            <a:ext cx="7920203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271797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Zde umístěte svůj obrázek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352556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ek vlevo text - bile pozad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271797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Zde umístěte svůj obrázek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91028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erzni text - barevne pozadi - obrazek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 userDrawn="1"/>
        </p:nvSpPr>
        <p:spPr>
          <a:xfrm>
            <a:off x="0" y="0"/>
            <a:ext cx="7920203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920203" y="0"/>
            <a:ext cx="4271797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Zde umístěte svůj obrázek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629260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ek vpravo text - bile pozad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920203" y="0"/>
            <a:ext cx="4271797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Zde umístěte svůj obrázek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478273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stavení tým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-8043" y="1089693"/>
            <a:ext cx="10232501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11424" y="1508787"/>
            <a:ext cx="2304256" cy="2496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33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Vložte profilovou fotografii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599723" y="1508787"/>
            <a:ext cx="2304256" cy="2496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33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Vložte profilovou fotografii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88021" y="1508787"/>
            <a:ext cx="2304256" cy="2496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33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Vložte profilovou fotografii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8976320" y="1508787"/>
            <a:ext cx="2304256" cy="2496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33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Vložte profilovou fotografii</a:t>
            </a:r>
            <a:endParaRPr lang="ko-KR" altLang="en-US" dirty="0"/>
          </a:p>
        </p:txBody>
      </p:sp>
      <p:sp>
        <p:nvSpPr>
          <p:cNvPr id="10" name="Rectangle 4"/>
          <p:cNvSpPr/>
          <p:nvPr userDrawn="1"/>
        </p:nvSpPr>
        <p:spPr>
          <a:xfrm>
            <a:off x="0" y="6337901"/>
            <a:ext cx="8688288" cy="5200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sp>
        <p:nvSpPr>
          <p:cNvPr id="11" name="Rectangle 5"/>
          <p:cNvSpPr/>
          <p:nvPr userDrawn="1"/>
        </p:nvSpPr>
        <p:spPr>
          <a:xfrm>
            <a:off x="8688288" y="6337901"/>
            <a:ext cx="192021" cy="52155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pic>
        <p:nvPicPr>
          <p:cNvPr id="13" name="Obrázek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6369" y="200267"/>
            <a:ext cx="968171" cy="88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086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tor - 1 oso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-8043" y="1089693"/>
            <a:ext cx="10232501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11424" y="1508787"/>
            <a:ext cx="2304256" cy="2496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333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Vložte profilovou fotografii</a:t>
            </a:r>
            <a:endParaRPr lang="ko-KR" altLang="en-US" dirty="0"/>
          </a:p>
        </p:txBody>
      </p:sp>
      <p:sp>
        <p:nvSpPr>
          <p:cNvPr id="7" name="Rectangle 4"/>
          <p:cNvSpPr/>
          <p:nvPr userDrawn="1"/>
        </p:nvSpPr>
        <p:spPr>
          <a:xfrm>
            <a:off x="0" y="6337901"/>
            <a:ext cx="8688288" cy="5200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sp>
        <p:nvSpPr>
          <p:cNvPr id="8" name="Rectangle 5"/>
          <p:cNvSpPr/>
          <p:nvPr userDrawn="1"/>
        </p:nvSpPr>
        <p:spPr>
          <a:xfrm>
            <a:off x="8688288" y="6337901"/>
            <a:ext cx="192021" cy="52155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6369" y="200267"/>
            <a:ext cx="968171" cy="88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4511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obrazky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 userDrawn="1"/>
        </p:nvSpPr>
        <p:spPr>
          <a:xfrm>
            <a:off x="6100977" y="0"/>
            <a:ext cx="3048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sp>
        <p:nvSpPr>
          <p:cNvPr id="4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9144000" y="931704"/>
            <a:ext cx="3048000" cy="2496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Vložte obrázek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100977" y="3438142"/>
            <a:ext cx="3048000" cy="2496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Vložte obrázek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052571" y="932723"/>
            <a:ext cx="3048000" cy="2496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Vložte obrázek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0" y="3439160"/>
            <a:ext cx="3048000" cy="24962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Vložte obrázek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029471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obrazky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735627" y="0"/>
            <a:ext cx="3048000" cy="37170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Vložte obrázek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999989" y="2468893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Vložte obrázek</a:t>
            </a:r>
            <a:endParaRPr lang="ko-KR" altLang="en-US" dirty="0"/>
          </a:p>
        </p:txBody>
      </p:sp>
      <p:sp>
        <p:nvSpPr>
          <p:cNvPr id="6" name="Rectangle 4"/>
          <p:cNvSpPr/>
          <p:nvPr userDrawn="1"/>
        </p:nvSpPr>
        <p:spPr>
          <a:xfrm>
            <a:off x="0" y="6337901"/>
            <a:ext cx="8688288" cy="5200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sp>
        <p:nvSpPr>
          <p:cNvPr id="7" name="Rectangle 5"/>
          <p:cNvSpPr/>
          <p:nvPr userDrawn="1"/>
        </p:nvSpPr>
        <p:spPr>
          <a:xfrm>
            <a:off x="8688288" y="6337901"/>
            <a:ext cx="192021" cy="52155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792" y="1352528"/>
            <a:ext cx="968171" cy="88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7061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lavni obrazek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/>
          <p:nvPr userDrawn="1"/>
        </p:nvSpPr>
        <p:spPr>
          <a:xfrm>
            <a:off x="719403" y="4965171"/>
            <a:ext cx="10753195" cy="1344149"/>
          </a:xfrm>
          <a:prstGeom prst="rect">
            <a:avLst/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19403" y="0"/>
            <a:ext cx="10753195" cy="44851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Vložte obrázek</a:t>
            </a:r>
            <a:endParaRPr lang="ko-KR" altLang="en-US" dirty="0"/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0955" y="5267482"/>
            <a:ext cx="880155" cy="80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1440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fika muzi ze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sp>
        <p:nvSpPr>
          <p:cNvPr id="4" name="Rectangle 2"/>
          <p:cNvSpPr/>
          <p:nvPr userDrawn="1"/>
        </p:nvSpPr>
        <p:spPr>
          <a:xfrm>
            <a:off x="3887755" y="0"/>
            <a:ext cx="8304245" cy="6858000"/>
          </a:xfrm>
          <a:prstGeom prst="rect">
            <a:avLst/>
          </a:prstGeom>
          <a:solidFill>
            <a:srgbClr val="C00000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</p:spTree>
    <p:extLst>
      <p:ext uri="{BB962C8B-B14F-4D97-AF65-F5344CB8AC3E}">
        <p14:creationId xmlns:p14="http://schemas.microsoft.com/office/powerpoint/2010/main" val="33559499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2" y="1233469"/>
            <a:ext cx="4224469" cy="511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463819" y="1415226"/>
            <a:ext cx="2436336" cy="37633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Vložte obrázek</a:t>
            </a:r>
            <a:endParaRPr lang="ko-KR" altLang="en-US" dirty="0"/>
          </a:p>
        </p:txBody>
      </p:sp>
      <p:sp>
        <p:nvSpPr>
          <p:cNvPr id="7" name="Rectangle 4"/>
          <p:cNvSpPr/>
          <p:nvPr userDrawn="1"/>
        </p:nvSpPr>
        <p:spPr>
          <a:xfrm>
            <a:off x="0" y="6337901"/>
            <a:ext cx="8688288" cy="5200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sp>
        <p:nvSpPr>
          <p:cNvPr id="8" name="Rectangle 5"/>
          <p:cNvSpPr/>
          <p:nvPr userDrawn="1"/>
        </p:nvSpPr>
        <p:spPr>
          <a:xfrm>
            <a:off x="8688288" y="6337901"/>
            <a:ext cx="192021" cy="52155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9912" y="529070"/>
            <a:ext cx="3085214" cy="103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7881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číta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Fullppt\005-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32" y="1412777"/>
            <a:ext cx="4800533" cy="478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576053" y="1604798"/>
            <a:ext cx="4416491" cy="31011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Vložte obrázek</a:t>
            </a:r>
            <a:endParaRPr lang="ko-KR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6337901"/>
            <a:ext cx="8688288" cy="5200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sp>
        <p:nvSpPr>
          <p:cNvPr id="6" name="Rectangle 5"/>
          <p:cNvSpPr/>
          <p:nvPr userDrawn="1"/>
        </p:nvSpPr>
        <p:spPr>
          <a:xfrm>
            <a:off x="8688288" y="6337901"/>
            <a:ext cx="192021" cy="52155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cxnSp>
        <p:nvCxnSpPr>
          <p:cNvPr id="7" name="Straight Connector 4">
            <a:extLst>
              <a:ext uri="{FF2B5EF4-FFF2-40B4-BE49-F238E27FC236}">
                <a16:creationId xmlns:a16="http://schemas.microsoft.com/office/drawing/2014/main" id="{1A83409A-F47A-4922-AEBE-AE222BBF71BF}"/>
              </a:ext>
            </a:extLst>
          </p:cNvPr>
          <p:cNvCxnSpPr/>
          <p:nvPr userDrawn="1"/>
        </p:nvCxnSpPr>
        <p:spPr>
          <a:xfrm>
            <a:off x="-8043" y="1089693"/>
            <a:ext cx="10232501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56369" y="200267"/>
            <a:ext cx="968171" cy="88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4312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graf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07370" y="2180385"/>
            <a:ext cx="2159479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Vložte obrázek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619297" y="2180385"/>
            <a:ext cx="2159479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Vložte obrázek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2823" y="2180385"/>
            <a:ext cx="2159479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Vložte obrázek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419830" y="2180385"/>
            <a:ext cx="2159479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Vložte obrázek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9718497" y="2180385"/>
            <a:ext cx="2159479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cs-CZ" altLang="ko-KR" dirty="0"/>
              <a:t>Vložte obrázek</a:t>
            </a:r>
            <a:endParaRPr lang="ko-KR" altLang="en-US" dirty="0"/>
          </a:p>
        </p:txBody>
      </p:sp>
      <p:cxnSp>
        <p:nvCxnSpPr>
          <p:cNvPr id="8" name="Straight Connector 4">
            <a:extLst>
              <a:ext uri="{FF2B5EF4-FFF2-40B4-BE49-F238E27FC236}">
                <a16:creationId xmlns:a16="http://schemas.microsoft.com/office/drawing/2014/main" id="{112562F3-7C1E-4A0C-96A9-C0EE72521397}"/>
              </a:ext>
            </a:extLst>
          </p:cNvPr>
          <p:cNvCxnSpPr/>
          <p:nvPr userDrawn="1"/>
        </p:nvCxnSpPr>
        <p:spPr>
          <a:xfrm>
            <a:off x="-8043" y="1089693"/>
            <a:ext cx="10232501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4"/>
          <p:cNvSpPr/>
          <p:nvPr userDrawn="1"/>
        </p:nvSpPr>
        <p:spPr>
          <a:xfrm>
            <a:off x="0" y="6337901"/>
            <a:ext cx="8688288" cy="5200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sp>
        <p:nvSpPr>
          <p:cNvPr id="11" name="Rectangle 5"/>
          <p:cNvSpPr/>
          <p:nvPr userDrawn="1"/>
        </p:nvSpPr>
        <p:spPr>
          <a:xfrm>
            <a:off x="8688288" y="6337901"/>
            <a:ext cx="192021" cy="52155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pic>
        <p:nvPicPr>
          <p:cNvPr id="13" name="Obrázek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6369" y="200267"/>
            <a:ext cx="968171" cy="88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0212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- symb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 userDrawn="1"/>
        </p:nvSpPr>
        <p:spPr>
          <a:xfrm>
            <a:off x="-8043" y="0"/>
            <a:ext cx="24556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5316" y="5474512"/>
            <a:ext cx="968171" cy="88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852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/>
          <p:nvPr userDrawn="1"/>
        </p:nvSpPr>
        <p:spPr>
          <a:xfrm>
            <a:off x="472011" y="1336810"/>
            <a:ext cx="3799787" cy="48874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sp>
        <p:nvSpPr>
          <p:cNvPr id="4" name="Half Frame 17"/>
          <p:cNvSpPr/>
          <p:nvPr userDrawn="1"/>
        </p:nvSpPr>
        <p:spPr>
          <a:xfrm rot="5400000">
            <a:off x="3503713" y="1412777"/>
            <a:ext cx="669775" cy="669775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6337901"/>
            <a:ext cx="8688288" cy="5200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sp>
        <p:nvSpPr>
          <p:cNvPr id="6" name="Rectangle 5"/>
          <p:cNvSpPr/>
          <p:nvPr userDrawn="1"/>
        </p:nvSpPr>
        <p:spPr>
          <a:xfrm>
            <a:off x="8688288" y="6337901"/>
            <a:ext cx="192021" cy="52155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sp>
        <p:nvSpPr>
          <p:cNvPr id="7" name="Half Frame 17"/>
          <p:cNvSpPr/>
          <p:nvPr userDrawn="1"/>
        </p:nvSpPr>
        <p:spPr>
          <a:xfrm rot="16200000">
            <a:off x="623392" y="5445225"/>
            <a:ext cx="669775" cy="669775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>
              <a:solidFill>
                <a:schemeClr val="tx1"/>
              </a:solidFill>
            </a:endParaRPr>
          </a:p>
        </p:txBody>
      </p:sp>
      <p:cxnSp>
        <p:nvCxnSpPr>
          <p:cNvPr id="8" name="Straight Connector 4">
            <a:extLst>
              <a:ext uri="{FF2B5EF4-FFF2-40B4-BE49-F238E27FC236}">
                <a16:creationId xmlns:a16="http://schemas.microsoft.com/office/drawing/2014/main" id="{1A83409A-F47A-4922-AEBE-AE222BBF71BF}"/>
              </a:ext>
            </a:extLst>
          </p:cNvPr>
          <p:cNvCxnSpPr/>
          <p:nvPr userDrawn="1"/>
        </p:nvCxnSpPr>
        <p:spPr>
          <a:xfrm>
            <a:off x="-8043" y="1089693"/>
            <a:ext cx="10232501" cy="0"/>
          </a:xfrm>
          <a:prstGeom prst="line">
            <a:avLst/>
          </a:prstGeom>
          <a:ln w="19050">
            <a:solidFill>
              <a:srgbClr val="E22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ázek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6369" y="200267"/>
            <a:ext cx="968171" cy="88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98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6944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81" r:id="rId2"/>
    <p:sldLayoutId id="2147483685" r:id="rId3"/>
    <p:sldLayoutId id="2147483686" r:id="rId4"/>
    <p:sldLayoutId id="2147483687" r:id="rId5"/>
    <p:sldLayoutId id="2147483684" r:id="rId6"/>
    <p:sldLayoutId id="2147483688" r:id="rId7"/>
    <p:sldLayoutId id="2147483689" r:id="rId8"/>
    <p:sldLayoutId id="2147483662" r:id="rId9"/>
    <p:sldLayoutId id="2147483683" r:id="rId10"/>
    <p:sldLayoutId id="2147483649" r:id="rId11"/>
    <p:sldLayoutId id="2147483661" r:id="rId12"/>
    <p:sldLayoutId id="2147483663" r:id="rId13"/>
    <p:sldLayoutId id="2147483665" r:id="rId14"/>
    <p:sldLayoutId id="2147483666" r:id="rId15"/>
    <p:sldLayoutId id="2147483667" r:id="rId16"/>
    <p:sldLayoutId id="2147483668" r:id="rId17"/>
    <p:sldLayoutId id="2147483669" r:id="rId18"/>
    <p:sldLayoutId id="2147483670" r:id="rId19"/>
    <p:sldLayoutId id="2147483671" r:id="rId20"/>
    <p:sldLayoutId id="2147483672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12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15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emf"/><Relationship Id="rId7" Type="http://schemas.openxmlformats.org/officeDocument/2006/relationships/image" Target="../media/image15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3611365"/>
            <a:ext cx="12192000" cy="661916"/>
          </a:xfrm>
          <a:prstGeom prst="rect">
            <a:avLst/>
          </a:prstGeom>
        </p:spPr>
        <p:txBody>
          <a:bodyPr/>
          <a:lstStyle/>
          <a:p>
            <a:pPr marL="0" lvl="0" indent="0" algn="ctr">
              <a:buNone/>
            </a:pPr>
            <a:r>
              <a:rPr lang="cs-CZ" altLang="ko-K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Novinky v terapii plicní embolie (a srdečním selhání)</a:t>
            </a:r>
            <a:endParaRPr lang="ko-KR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-197" y="4423508"/>
            <a:ext cx="12192000" cy="628016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None/>
              <a:defRPr/>
            </a:pPr>
            <a:r>
              <a:rPr lang="cs-CZ" altLang="ko-KR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Martin Radvan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cs-CZ" altLang="ko-KR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Moderní postupy v kardiologii: Břeclav 19/2/2025</a:t>
            </a:r>
            <a:endParaRPr lang="ko-KR" altLang="en-US" sz="20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-197" y="5171873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IKK FN Brno a LF MU</a:t>
            </a:r>
            <a:endParaRPr lang="ko-KR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735" y="6257893"/>
            <a:ext cx="394305" cy="27207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95" y="6262236"/>
            <a:ext cx="945595" cy="25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359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454400" y="360973"/>
            <a:ext cx="10104502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cs-CZ" altLang="ko-KR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3673448" y="2037336"/>
            <a:ext cx="691639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ko-K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Lokální trombolýza hluboké žilní trombózy</a:t>
            </a:r>
          </a:p>
          <a:p>
            <a:endParaRPr lang="cs-CZ" altLang="ko-KR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Lokální trombolýza plicní embolie</a:t>
            </a:r>
          </a:p>
          <a:p>
            <a:endParaRPr lang="cs-CZ" altLang="ko-KR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 Prague -26</a:t>
            </a:r>
          </a:p>
          <a:p>
            <a:endParaRPr lang="cs-CZ" altLang="ko-KR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Katetrizační léčba PE bez trombolýzy</a:t>
            </a: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Pokročilé CHSS a </a:t>
            </a:r>
            <a:r>
              <a:rPr lang="cs-CZ" altLang="ko-KR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endomyokardiální</a:t>
            </a:r>
            <a:r>
              <a:rPr lang="cs-CZ" altLang="ko-K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biopsie </a:t>
            </a: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203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/>
          <p:cNvSpPr txBox="1"/>
          <p:nvPr/>
        </p:nvSpPr>
        <p:spPr>
          <a:xfrm>
            <a:off x="843560" y="3696981"/>
            <a:ext cx="4007509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cs-CZ" sz="1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0"/>
          <p:cNvSpPr txBox="1"/>
          <p:nvPr/>
        </p:nvSpPr>
        <p:spPr>
          <a:xfrm>
            <a:off x="677482" y="388121"/>
            <a:ext cx="5273953" cy="175432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altLang="ko-KR" sz="5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klasifikace PE</a:t>
            </a:r>
            <a:endParaRPr lang="ko-KR" altLang="en-US" sz="5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1788" y="2244961"/>
            <a:ext cx="10797514" cy="407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1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677355" y="567825"/>
            <a:ext cx="6516215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Guidelines</a:t>
            </a:r>
            <a:endParaRPr lang="ko-KR" altLang="en-US" sz="5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714" y="1386789"/>
            <a:ext cx="4994059" cy="5016504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5038" y="3898990"/>
            <a:ext cx="7314978" cy="142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718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2902743" y="398368"/>
            <a:ext cx="9939437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Katetrizační terapie</a:t>
            </a:r>
            <a:endParaRPr lang="ko-KR" altLang="en-US" sz="5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798" y="1754509"/>
            <a:ext cx="5305425" cy="417195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140" y="1481218"/>
            <a:ext cx="5340337" cy="445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246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601942" y="401626"/>
            <a:ext cx="8325348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Prague 26</a:t>
            </a:r>
            <a:endParaRPr lang="ko-KR" altLang="en-US" sz="5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9646" y="1545315"/>
            <a:ext cx="1075004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Srovnání katetrizační léčby (lokální trombolýzy)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intermediate-high</a:t>
            </a: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risk plicní embolie se standardní antikoagulační léčbou</a:t>
            </a: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Cílem 558 pacientů v průběhu dvou let, </a:t>
            </a: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center</a:t>
            </a: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Randomizace 1:1</a:t>
            </a: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Aktuálně: 289 pacientů, (97 na IKK FN Brno)</a:t>
            </a: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Ideálně do 24h od prezentace, procedura do 3h od randomizace</a:t>
            </a:r>
          </a:p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113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461168" y="333608"/>
            <a:ext cx="9095874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lang="cs-CZ" altLang="ko-KR" sz="5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risk plicní embolie</a:t>
            </a:r>
            <a:endParaRPr lang="ko-KR" altLang="en-US" sz="5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9646" y="1612805"/>
            <a:ext cx="10750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Systémová trombolýza</a:t>
            </a: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79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677355" y="567825"/>
            <a:ext cx="6516215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Guidelines</a:t>
            </a:r>
            <a:endParaRPr lang="ko-KR" altLang="en-US" sz="5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714" y="1386789"/>
            <a:ext cx="4994059" cy="501650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9611" y="2662932"/>
            <a:ext cx="10357085" cy="98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601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677355" y="567825"/>
            <a:ext cx="6516215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Guidelines</a:t>
            </a:r>
            <a:endParaRPr lang="ko-KR" altLang="en-US" sz="5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714" y="1386789"/>
            <a:ext cx="4994059" cy="501650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9611" y="2662932"/>
            <a:ext cx="10357085" cy="98638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8DB6327A-A8FC-4C32-B121-DCDC35E76D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371600"/>
            <a:ext cx="4951457" cy="5297608"/>
          </a:xfrm>
          <a:prstGeom prst="rect">
            <a:avLst/>
          </a:prstGeom>
        </p:spPr>
      </p:pic>
      <p:sp>
        <p:nvSpPr>
          <p:cNvPr id="11" name="Šipka doprava 10"/>
          <p:cNvSpPr/>
          <p:nvPr/>
        </p:nvSpPr>
        <p:spPr>
          <a:xfrm rot="19693087">
            <a:off x="3955368" y="5865286"/>
            <a:ext cx="1664677" cy="86750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6872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461168" y="333608"/>
            <a:ext cx="9095874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lang="cs-CZ" altLang="ko-KR" sz="5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risk plicní embolie</a:t>
            </a:r>
            <a:endParaRPr lang="ko-KR" altLang="en-US" sz="5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9646" y="1612805"/>
            <a:ext cx="107500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Systémová trombolýza</a:t>
            </a: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Kardiochirurgická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embolektomie</a:t>
            </a:r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278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461168" y="333608"/>
            <a:ext cx="9095874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lang="cs-CZ" altLang="ko-KR" sz="5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risk plicní embolie</a:t>
            </a:r>
            <a:endParaRPr lang="ko-KR" altLang="en-US" sz="5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9646" y="1612805"/>
            <a:ext cx="107500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Systémová trombolýza</a:t>
            </a: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Kardiochirurgická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embolektomie</a:t>
            </a:r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Katetrizační léčba bez </a:t>
            </a:r>
            <a:r>
              <a:rPr lang="cs-CZ" altLang="ko-K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trombolytika</a:t>
            </a:r>
            <a:endParaRPr lang="cs-CZ" altLang="ko-KR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924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461168" y="333608"/>
            <a:ext cx="9095874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lang="cs-CZ" altLang="ko-KR" sz="5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risk plicní embolie</a:t>
            </a:r>
            <a:endParaRPr lang="ko-KR" altLang="en-US" sz="5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9646" y="1612805"/>
            <a:ext cx="1075004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Muž 1953, 10dní po OS pro fr.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prox</a:t>
            </a: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femuru, kolaps v rámci rehabilitace, krátká KPCR </a:t>
            </a: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 k nám, zde hraniční oběhová stabilizace na katecholaminech, při KI systémové trombolýzy rozhodnuto o katetrizační léčbě </a:t>
            </a: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zahájení intervence zhroucení oběhu, KPCR, OTI,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rescue</a:t>
            </a: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trombolýza, napojení ECMO</a:t>
            </a: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Dokončení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embolektomie</a:t>
            </a:r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ECMO 4 dny, ÚPV týden, stabilizace stavu,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dimise</a:t>
            </a:r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416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461168" y="333608"/>
            <a:ext cx="9095874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lang="cs-CZ" altLang="ko-KR" sz="5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risk plicní embolie</a:t>
            </a:r>
            <a:endParaRPr lang="ko-KR" altLang="en-US" sz="5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9646" y="1612805"/>
            <a:ext cx="1075004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Muž 1953, 10dní po OS pro fr.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prox</a:t>
            </a: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femuru, kolaps v rámci rehabilitace, krátká KPCR </a:t>
            </a: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 k nám, zde hraniční oběhová stabilizace na katecholaminech, při KI systémové trombolýzy rozhodnuto o katetrizační léčbě </a:t>
            </a: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zahájení intervence zhroucení oběhu, KPCR, OTI,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rescue</a:t>
            </a: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trombolýza, napojení ECMO</a:t>
            </a: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Dokončení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embolektomie</a:t>
            </a:r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ECMO 4 dny, ÚPV týden, stabilizace stavu,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dimise</a:t>
            </a:r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0057" y="1414462"/>
            <a:ext cx="7946572" cy="497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239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461168" y="333608"/>
            <a:ext cx="9095874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lang="cs-CZ" altLang="ko-KR" sz="5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risk plicní embolie</a:t>
            </a:r>
            <a:endParaRPr lang="ko-KR" altLang="en-US" sz="5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1804866" y="688728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158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461168" y="333608"/>
            <a:ext cx="9095874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lang="cs-CZ" altLang="ko-KR" sz="5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risk plicní embolie</a:t>
            </a:r>
            <a:endParaRPr lang="ko-KR" altLang="en-US" sz="5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9646" y="1476359"/>
            <a:ext cx="1075004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ko-KR" sz="2400" i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Systémová trombolýza</a:t>
            </a:r>
          </a:p>
          <a:p>
            <a:endParaRPr lang="cs-CZ" altLang="ko-KR" sz="2400" i="1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i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Kardiochirurgická </a:t>
            </a:r>
            <a:r>
              <a:rPr lang="cs-CZ" altLang="ko-KR" sz="2400" i="1" dirty="0" err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embolektomie</a:t>
            </a:r>
            <a:endParaRPr lang="cs-CZ" altLang="ko-KR" sz="2400" i="1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Katetrizační léčba bez </a:t>
            </a:r>
            <a:r>
              <a:rPr lang="cs-CZ" altLang="ko-K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trombolytika</a:t>
            </a:r>
            <a:r>
              <a:rPr lang="cs-CZ" altLang="ko-K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buFontTx/>
              <a:buChar char="-"/>
            </a:pPr>
            <a:r>
              <a:rPr lang="cs-CZ" altLang="ko-K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pacienti s kontraindikací trombolýzy (pooperační stavy, po úrazech, po 	neurochirurgii, po SC, traumatickém porodu, po iktu, anamnéza ICH, ..) </a:t>
            </a:r>
          </a:p>
          <a:p>
            <a:pPr marL="342900" indent="-342900">
              <a:buFontTx/>
              <a:buChar char="-"/>
            </a:pPr>
            <a:r>
              <a:rPr lang="cs-CZ" altLang="ko-K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pacienti celkově rizikoví (věk, onkologie, </a:t>
            </a:r>
            <a:r>
              <a:rPr lang="cs-CZ" altLang="ko-K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trombopenie</a:t>
            </a:r>
            <a:r>
              <a:rPr lang="cs-CZ" altLang="ko-K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altLang="ko-K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koagulopathie</a:t>
            </a:r>
            <a:r>
              <a:rPr lang="cs-CZ" altLang="ko-K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	celková křehkost, …)</a:t>
            </a:r>
          </a:p>
          <a:p>
            <a:pPr marL="342900" indent="-342900">
              <a:buFontTx/>
              <a:buChar char="-"/>
            </a:pPr>
            <a:r>
              <a:rPr lang="cs-CZ" altLang="ko-K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selhání systémové trombolýzy</a:t>
            </a: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43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461168" y="333608"/>
            <a:ext cx="9095874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lang="cs-CZ" altLang="ko-KR" sz="5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risk plicní embolie</a:t>
            </a:r>
            <a:endParaRPr lang="ko-KR" altLang="en-US" sz="5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9646" y="1393661"/>
            <a:ext cx="1075004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ko-KR" sz="2400" i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Systémová trombolýza</a:t>
            </a:r>
          </a:p>
          <a:p>
            <a:endParaRPr lang="cs-CZ" altLang="ko-KR" sz="2400" i="1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i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Kardiochirurgická </a:t>
            </a:r>
            <a:r>
              <a:rPr lang="cs-CZ" altLang="ko-KR" sz="2400" i="1" dirty="0" err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embolektomie</a:t>
            </a:r>
            <a:endParaRPr lang="cs-CZ" altLang="ko-KR" sz="2400" i="1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Katetrizační léčba bez </a:t>
            </a:r>
            <a:r>
              <a:rPr lang="cs-CZ" altLang="ko-KR" sz="2400" dirty="0" err="1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trombolytika</a:t>
            </a:r>
            <a:r>
              <a:rPr lang="cs-CZ" altLang="ko-KR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buFontTx/>
              <a:buChar char="-"/>
            </a:pPr>
            <a:r>
              <a:rPr lang="cs-CZ" altLang="ko-KR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pacienti s kontraindikací trombolýzy (pooperační stavy, po úrazech, po 	neurochirurgii, po SC, traumatickém porodu, po iktu, anamnéza ICH, ..) </a:t>
            </a:r>
          </a:p>
          <a:p>
            <a:pPr marL="342900" indent="-342900">
              <a:buFontTx/>
              <a:buChar char="-"/>
            </a:pPr>
            <a:r>
              <a:rPr lang="cs-CZ" altLang="ko-KR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pacienti celkově rizikoví (věk, onkologie, </a:t>
            </a:r>
            <a:r>
              <a:rPr lang="cs-CZ" altLang="ko-KR" sz="2400" dirty="0" err="1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trombopenie</a:t>
            </a:r>
            <a:r>
              <a:rPr lang="cs-CZ" altLang="ko-KR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altLang="ko-KR" sz="2400" dirty="0" err="1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koagulopathie</a:t>
            </a:r>
            <a:r>
              <a:rPr lang="cs-CZ" altLang="ko-KR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	celková křehkost, …)</a:t>
            </a:r>
          </a:p>
          <a:p>
            <a:pPr marL="342900" indent="-342900">
              <a:buFontTx/>
              <a:buChar char="-"/>
            </a:pPr>
            <a:r>
              <a:rPr lang="cs-CZ" altLang="ko-KR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selhání systémové trombolýzy, ECMO</a:t>
            </a:r>
          </a:p>
          <a:p>
            <a:pPr marL="342900" indent="-342900">
              <a:buFontTx/>
              <a:buChar char="-"/>
            </a:pPr>
            <a:endParaRPr lang="cs-CZ" altLang="ko-KR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 </a:t>
            </a:r>
            <a:r>
              <a:rPr lang="cs-CZ" altLang="ko-K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altLang="ko-K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Pulmonary</a:t>
            </a:r>
            <a:r>
              <a:rPr lang="cs-CZ" altLang="ko-K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ko-K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Embolism</a:t>
            </a:r>
            <a:r>
              <a:rPr lang="cs-CZ" altLang="ko-K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Response Team) FN Brno </a:t>
            </a:r>
          </a:p>
          <a:p>
            <a:r>
              <a:rPr lang="cs-CZ" altLang="ko-K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kardiolog, </a:t>
            </a:r>
            <a:r>
              <a:rPr lang="cs-CZ" altLang="ko-K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intenzivista</a:t>
            </a:r>
            <a:r>
              <a:rPr lang="cs-CZ" altLang="ko-K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intervenční kardiolog</a:t>
            </a: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9419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461168" y="333608"/>
            <a:ext cx="9095874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Pokročilé srdeční selhání</a:t>
            </a:r>
            <a:endParaRPr lang="ko-KR" altLang="en-US" sz="5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301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461168" y="333608"/>
            <a:ext cx="9095874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Pokročilé srdeční selhání</a:t>
            </a:r>
            <a:endParaRPr lang="ko-KR" altLang="en-US" sz="5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9646" y="1612805"/>
            <a:ext cx="107500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Nejasná příčina CHSS</a:t>
            </a: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Akutní SS: myokarditis</a:t>
            </a: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Komplikace CHSS: arytmické bouře, absence reakce na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konzeravtivní</a:t>
            </a: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terapii</a:t>
            </a: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Vyčerpané možnosti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revaskularizace</a:t>
            </a:r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CHSS u mladších pacientů: kandidáti CRT, CRT-D,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dx</a:t>
            </a: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tono</a:t>
            </a: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LVAD,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Tx</a:t>
            </a:r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altLang="ko-K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Kandidáti </a:t>
            </a:r>
            <a:r>
              <a:rPr lang="cs-CZ" altLang="ko-K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endomyokardiální</a:t>
            </a:r>
            <a:r>
              <a:rPr lang="cs-CZ" altLang="ko-K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ko-K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biospie</a:t>
            </a:r>
            <a:r>
              <a:rPr lang="cs-CZ" altLang="ko-K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4210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503076" y="483415"/>
            <a:ext cx="9001539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Endomyokardiální</a:t>
            </a:r>
            <a:r>
              <a:rPr lang="cs-CZ" altLang="ko-KR" sz="5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biopsie</a:t>
            </a:r>
            <a:endParaRPr lang="ko-KR" altLang="en-US" sz="5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9615" y="1764284"/>
            <a:ext cx="110500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cs-CZ" sz="2400" dirty="0">
                <a:latin typeface="Futura-Medium"/>
              </a:rPr>
              <a:t>Odběr vzorku srdeční tkáně (endokard, myokard)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cs-CZ" sz="2400" dirty="0">
                <a:latin typeface="Futura-Medium"/>
              </a:rPr>
              <a:t>Zpravidla z PK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Rutinně v rámci péče o pacienty po srdeční transplantaci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Futura-Medium"/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Futura-Medium"/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7698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601942" y="568623"/>
            <a:ext cx="9001539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Indikace</a:t>
            </a:r>
            <a:endParaRPr lang="ko-KR" altLang="en-US" sz="5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9615" y="1436038"/>
            <a:ext cx="11355334" cy="570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cs-CZ" sz="2400" dirty="0">
                <a:solidFill>
                  <a:schemeClr val="bg1">
                    <a:lumMod val="65000"/>
                  </a:schemeClr>
                </a:solidFill>
                <a:latin typeface="Futura-Medium"/>
              </a:rPr>
              <a:t>Odběr vzorku srdeční tkáně (endokard, myokard)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cs-CZ" sz="2400" dirty="0">
                <a:solidFill>
                  <a:schemeClr val="bg1">
                    <a:lumMod val="65000"/>
                  </a:schemeClr>
                </a:solidFill>
                <a:latin typeface="Futura-Medium"/>
              </a:rPr>
              <a:t>Zpravidla z PK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ko-KR" sz="2400" dirty="0">
                <a:solidFill>
                  <a:schemeClr val="bg1">
                    <a:lumMod val="65000"/>
                  </a:schemeClr>
                </a:solidFill>
                <a:latin typeface="Futura-Medium"/>
                <a:cs typeface="Arial" panose="020B0604020202020204" pitchFamily="34" charset="0"/>
              </a:rPr>
              <a:t>Rutinně v rámci péče o pacienty po srdeční transplantaci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Futura-Medium"/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Idiopatické srdeční selhání za předpokladu, že by výsledek biopsie mohl vést ke změně terapeutického postupu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Suspekce</a:t>
            </a: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 střádavého nebo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infiltrativního</a:t>
            </a: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 onemocnění (amyloidóza, sarkoidóza)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Nejasná hypertrofie,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nitrosrdeční</a:t>
            </a: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 expanze,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antracykliny</a:t>
            </a: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 indukovaná KMP, …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Myokarditis s dysfunkcí LK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Nejasná etiologie srdečního selhání u mladších pacientů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De novo myelom a kardiální dysfunkce včetně elevace biomarkerů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Futura-Medium"/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0243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601942" y="568623"/>
            <a:ext cx="9001539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Indikace</a:t>
            </a:r>
            <a:endParaRPr lang="ko-KR" altLang="en-US" sz="5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9615" y="1764284"/>
            <a:ext cx="11050075" cy="4819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cs-CZ" sz="2400" dirty="0">
                <a:solidFill>
                  <a:schemeClr val="bg1">
                    <a:lumMod val="65000"/>
                  </a:schemeClr>
                </a:solidFill>
                <a:latin typeface="Futura-Medium"/>
              </a:rPr>
              <a:t>Odběr vzorku srdeční tkáně (endokard, myokard)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cs-CZ" sz="2400" dirty="0">
                <a:solidFill>
                  <a:schemeClr val="bg1">
                    <a:lumMod val="65000"/>
                  </a:schemeClr>
                </a:solidFill>
                <a:latin typeface="Futura-Medium"/>
              </a:rPr>
              <a:t>Zpravidla z PK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ko-KR" sz="2400" dirty="0">
                <a:solidFill>
                  <a:schemeClr val="bg1">
                    <a:lumMod val="65000"/>
                  </a:schemeClr>
                </a:solidFill>
                <a:latin typeface="Futura-Medium"/>
                <a:cs typeface="Arial" panose="020B0604020202020204" pitchFamily="34" charset="0"/>
              </a:rPr>
              <a:t>Rutinně v rámci péče o pacienty po srdeční transplantaci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Futura-Medium"/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Fulminantní lymfocytární myokarditida, nekrotizující eozinofilní a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obrovskobuněčná</a:t>
            </a: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 myokarditis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Neinvazivní zobrazení k ověření dg. a případnému zacílení odběrů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Neexistuje randomizovaná studie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ARVC?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Retrospektivní analýzy a názory expertů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7042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601942" y="568623"/>
            <a:ext cx="9001539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Kontraindikace</a:t>
            </a:r>
            <a:endParaRPr lang="ko-KR" altLang="en-US" sz="5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9615" y="1764284"/>
            <a:ext cx="11050075" cy="2234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Vegetace na chlopni pravého srdce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Intrakardiální</a:t>
            </a: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 trombóza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Stenóza </a:t>
            </a: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trikuspidíální</a:t>
            </a:r>
            <a:r>
              <a:rPr lang="cs-CZ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 chlopně (raritní)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Futura-Medium"/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ko-K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Futura-Medium"/>
                <a:cs typeface="Arial" panose="020B0604020202020204" pitchFamily="34" charset="0"/>
              </a:rPr>
              <a:t>Koagulopatie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1139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601942" y="440674"/>
            <a:ext cx="9001539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Provedení</a:t>
            </a:r>
            <a:endParaRPr lang="ko-KR" altLang="en-US" sz="5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9615" y="1764284"/>
            <a:ext cx="11050075" cy="3859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cs-CZ" sz="2400" dirty="0">
                <a:latin typeface="Futura-Medium"/>
              </a:rPr>
              <a:t>Punkce pod UZ v lok. anestezii zpravidla via v jug. L. </a:t>
            </a:r>
            <a:r>
              <a:rPr lang="cs-CZ" altLang="cs-CZ" sz="2400" dirty="0" err="1">
                <a:latin typeface="Futura-Medium"/>
              </a:rPr>
              <a:t>dx</a:t>
            </a:r>
            <a:r>
              <a:rPr lang="cs-CZ" altLang="cs-CZ" sz="2400" dirty="0">
                <a:latin typeface="Futura-Medium"/>
              </a:rPr>
              <a:t>.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cs-CZ" sz="2400" dirty="0">
                <a:latin typeface="Futura-Medium"/>
              </a:rPr>
              <a:t>Odběr se provádí bioptickými kleštěmi pod UZ/</a:t>
            </a:r>
            <a:r>
              <a:rPr lang="cs-CZ" altLang="cs-CZ" sz="2400" dirty="0" err="1">
                <a:latin typeface="Futura-Medium"/>
              </a:rPr>
              <a:t>skia</a:t>
            </a:r>
            <a:r>
              <a:rPr lang="cs-CZ" altLang="cs-CZ" sz="2400" dirty="0">
                <a:latin typeface="Futura-Medium"/>
              </a:rPr>
              <a:t> kontrolou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cs-CZ" sz="2400" dirty="0">
                <a:latin typeface="Futura-Medium"/>
              </a:rPr>
              <a:t>10 vzorků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cs-CZ" sz="2400" dirty="0">
                <a:latin typeface="Futura-Medium"/>
              </a:rPr>
              <a:t>Histologie a </a:t>
            </a:r>
            <a:r>
              <a:rPr lang="cs-CZ" altLang="cs-CZ" sz="2400" dirty="0" err="1">
                <a:latin typeface="Futura-Medium"/>
              </a:rPr>
              <a:t>imunohistochemie</a:t>
            </a:r>
            <a:r>
              <a:rPr lang="cs-CZ" altLang="cs-CZ" sz="2400" dirty="0">
                <a:latin typeface="Futura-Medium"/>
              </a:rPr>
              <a:t> včetně HLA DR, PCR DNA/RNA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cs-CZ" sz="2400" dirty="0">
                <a:latin typeface="Futura-Medium"/>
              </a:rPr>
              <a:t>Současně vzorek periferní krve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cs-CZ" sz="2400" dirty="0">
                <a:latin typeface="Futura-Medium"/>
              </a:rPr>
              <a:t>Nativní vzorek v případě </a:t>
            </a:r>
            <a:r>
              <a:rPr lang="cs-CZ" altLang="cs-CZ" sz="2400" dirty="0" err="1">
                <a:latin typeface="Futura-Medium"/>
              </a:rPr>
              <a:t>suspekce</a:t>
            </a:r>
            <a:r>
              <a:rPr lang="cs-CZ" altLang="cs-CZ" sz="2400" dirty="0">
                <a:latin typeface="Futura-Medium"/>
              </a:rPr>
              <a:t> na amyloidózu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cs-CZ" sz="2400" dirty="0">
                <a:latin typeface="Futura-Medium"/>
              </a:rPr>
              <a:t>Po výkonu bezprostředně a znovu na odd. cca po 120-180 minutách a kdykoliv při zhoršení stavu, UZ srdce na </a:t>
            </a:r>
            <a:r>
              <a:rPr lang="cs-CZ" altLang="cs-CZ" sz="2400" dirty="0" err="1">
                <a:latin typeface="Futura-Medium"/>
              </a:rPr>
              <a:t>perik</a:t>
            </a:r>
            <a:r>
              <a:rPr lang="cs-CZ" altLang="cs-CZ" sz="2400" dirty="0">
                <a:latin typeface="Futura-Medium"/>
              </a:rPr>
              <a:t>. výpotek + měření TK a pulzu po návratu na odd. á 20 minut po 3 hodiny</a:t>
            </a: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9084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503076" y="483415"/>
            <a:ext cx="9001539" cy="63367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ko-KR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Závěr</a:t>
            </a:r>
            <a:endParaRPr lang="ko-KR" altLang="en-US" sz="5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3601942" y="1202295"/>
            <a:ext cx="8590058" cy="1086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164123" y="1764284"/>
            <a:ext cx="11759873" cy="400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cs-CZ" sz="2400" dirty="0">
                <a:latin typeface="Futura-Medium"/>
              </a:rPr>
              <a:t>Pacienti s proximální HŽT → lokální trombolýza, žilní intervence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cs-CZ" sz="2400" dirty="0">
                <a:latin typeface="Futura-Medium"/>
              </a:rPr>
              <a:t>Pacienti s </a:t>
            </a:r>
            <a:r>
              <a:rPr lang="cs-CZ" altLang="cs-CZ" sz="2400" dirty="0" err="1">
                <a:latin typeface="Futura-Medium"/>
              </a:rPr>
              <a:t>intermediate-high</a:t>
            </a:r>
            <a:r>
              <a:rPr lang="cs-CZ" altLang="cs-CZ" sz="2400" dirty="0">
                <a:latin typeface="Futura-Medium"/>
              </a:rPr>
              <a:t> risk PE → Studie Prague 26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cs-CZ" sz="2400" dirty="0">
                <a:latin typeface="Futura-Medium"/>
              </a:rPr>
              <a:t>Pacienti s velkou PE s kontraindikací trombolýzy nebo jejím selhání → </a:t>
            </a:r>
            <a:r>
              <a:rPr lang="cs-CZ" altLang="cs-CZ" sz="2400" dirty="0" err="1">
                <a:latin typeface="Futura-Medium"/>
              </a:rPr>
              <a:t>Flowtriewer</a:t>
            </a:r>
            <a:endParaRPr lang="cs-CZ" altLang="cs-CZ" sz="2400" dirty="0">
              <a:latin typeface="Futura-Medium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cs-CZ" sz="2400" dirty="0">
                <a:latin typeface="Futura-Medium"/>
              </a:rPr>
              <a:t>Pokročilé srdeční selhání → LVAD, </a:t>
            </a:r>
            <a:r>
              <a:rPr lang="cs-CZ" altLang="cs-CZ" sz="2400" dirty="0" err="1">
                <a:latin typeface="Futura-Medium"/>
              </a:rPr>
              <a:t>Tx</a:t>
            </a:r>
            <a:endParaRPr lang="cs-CZ" altLang="cs-CZ" sz="2400" dirty="0">
              <a:latin typeface="Futura-Medium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cs-CZ" sz="2400" dirty="0">
                <a:latin typeface="Futura-Medium"/>
              </a:rPr>
              <a:t>Srdeční selhání u pacientů ≤ 65 (70let) → CRT-D, LVAD, </a:t>
            </a:r>
            <a:r>
              <a:rPr lang="cs-CZ" altLang="cs-CZ" sz="2400" dirty="0" err="1">
                <a:latin typeface="Futura-Medium"/>
              </a:rPr>
              <a:t>Tx</a:t>
            </a:r>
            <a:endParaRPr lang="cs-CZ" altLang="cs-CZ" sz="2400" dirty="0">
              <a:latin typeface="Futura-Medium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cs-CZ" altLang="cs-CZ" sz="2400" dirty="0">
                <a:latin typeface="Futura-Medium"/>
              </a:rPr>
              <a:t>Úvaha o </a:t>
            </a:r>
            <a:r>
              <a:rPr lang="cs-CZ" altLang="cs-CZ" sz="2400" dirty="0" err="1">
                <a:latin typeface="Futura-Medium"/>
              </a:rPr>
              <a:t>endomyokardiální</a:t>
            </a:r>
            <a:r>
              <a:rPr lang="cs-CZ" altLang="cs-CZ" sz="2400" dirty="0">
                <a:latin typeface="Futura-Medium"/>
              </a:rPr>
              <a:t> biopsii → konzultace, provedení biopsie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Futura-Medium"/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cs-CZ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Futura-Medium"/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5" y="677809"/>
            <a:ext cx="2247794" cy="63771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9861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/>
          <p:cNvSpPr txBox="1">
            <a:spLocks/>
          </p:cNvSpPr>
          <p:nvPr/>
        </p:nvSpPr>
        <p:spPr>
          <a:xfrm>
            <a:off x="540000" y="360000"/>
            <a:ext cx="9137400" cy="7680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altLang="ko-KR" sz="48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Děkujeme za spolupráci!</a:t>
            </a:r>
            <a:endParaRPr lang="ko-KR" altLang="en-US" sz="4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9691" y="6438962"/>
            <a:ext cx="394305" cy="272070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4407790"/>
            <a:ext cx="1961808" cy="1353645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0" y="3087469"/>
            <a:ext cx="3319731" cy="908135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869" y="6438962"/>
            <a:ext cx="945595" cy="258674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0179" y="6370006"/>
            <a:ext cx="1189484" cy="397507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779" y="1368348"/>
            <a:ext cx="4891714" cy="1634735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4572000" y="5810920"/>
            <a:ext cx="663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chemeClr val="accent5">
                    <a:lumMod val="75000"/>
                  </a:schemeClr>
                </a:solidFill>
              </a:rPr>
              <a:t>Telefonní kontakt non-stop: 53 223 2606, Radvan: 737 422 207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4139" y="1160860"/>
            <a:ext cx="6029325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3872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IKK FN BRNO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</TotalTime>
  <Words>804</Words>
  <Application>Microsoft Office PowerPoint</Application>
  <PresentationFormat>Širokoúhlá obrazovka</PresentationFormat>
  <Paragraphs>147</Paragraphs>
  <Slides>25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29" baseType="lpstr">
      <vt:lpstr>Arial</vt:lpstr>
      <vt:lpstr>Calibri</vt:lpstr>
      <vt:lpstr>Futura-Medium</vt:lpstr>
      <vt:lpstr>Master IKK FN BRNO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Bajoo.cz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IKK FN BRNO</dc:title>
  <dc:creator>Petr Prokeš | Bajoo.cz</dc:creator>
  <cp:keywords>Interní kardiologická klinika</cp:keywords>
  <cp:lastModifiedBy>Ondřej Toman</cp:lastModifiedBy>
  <cp:revision>113</cp:revision>
  <dcterms:created xsi:type="dcterms:W3CDTF">2022-11-09T12:57:41Z</dcterms:created>
  <dcterms:modified xsi:type="dcterms:W3CDTF">2025-02-19T15:28:38Z</dcterms:modified>
</cp:coreProperties>
</file>