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6" r:id="rId1"/>
  </p:sldMasterIdLst>
  <p:notesMasterIdLst>
    <p:notesMasterId r:id="rId43"/>
  </p:notesMasterIdLst>
  <p:sldIdLst>
    <p:sldId id="256" r:id="rId2"/>
    <p:sldId id="257" r:id="rId3"/>
    <p:sldId id="283" r:id="rId4"/>
    <p:sldId id="258" r:id="rId5"/>
    <p:sldId id="259" r:id="rId6"/>
    <p:sldId id="261" r:id="rId7"/>
    <p:sldId id="262" r:id="rId8"/>
    <p:sldId id="301" r:id="rId9"/>
    <p:sldId id="272" r:id="rId10"/>
    <p:sldId id="328" r:id="rId11"/>
    <p:sldId id="280" r:id="rId12"/>
    <p:sldId id="331" r:id="rId13"/>
    <p:sldId id="334" r:id="rId14"/>
    <p:sldId id="271" r:id="rId15"/>
    <p:sldId id="270" r:id="rId16"/>
    <p:sldId id="263" r:id="rId17"/>
    <p:sldId id="292" r:id="rId18"/>
    <p:sldId id="264" r:id="rId19"/>
    <p:sldId id="330" r:id="rId20"/>
    <p:sldId id="303" r:id="rId21"/>
    <p:sldId id="320" r:id="rId22"/>
    <p:sldId id="266" r:id="rId23"/>
    <p:sldId id="269" r:id="rId24"/>
    <p:sldId id="273" r:id="rId25"/>
    <p:sldId id="291" r:id="rId26"/>
    <p:sldId id="302" r:id="rId27"/>
    <p:sldId id="274" r:id="rId28"/>
    <p:sldId id="281" r:id="rId29"/>
    <p:sldId id="285" r:id="rId30"/>
    <p:sldId id="275" r:id="rId31"/>
    <p:sldId id="279" r:id="rId32"/>
    <p:sldId id="286" r:id="rId33"/>
    <p:sldId id="288" r:id="rId34"/>
    <p:sldId id="290" r:id="rId35"/>
    <p:sldId id="276" r:id="rId36"/>
    <p:sldId id="277" r:id="rId37"/>
    <p:sldId id="329" r:id="rId38"/>
    <p:sldId id="278" r:id="rId39"/>
    <p:sldId id="298" r:id="rId40"/>
    <p:sldId id="326" r:id="rId41"/>
    <p:sldId id="327" r:id="rId4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etlý štýl 1 - zvýrazneni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Stredný štýl 3 - zvýrazneni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2" autoAdjust="0"/>
    <p:restoredTop sz="83452" autoAdjust="0"/>
  </p:normalViewPr>
  <p:slideViewPr>
    <p:cSldViewPr>
      <p:cViewPr varScale="1">
        <p:scale>
          <a:sx n="150" d="100"/>
          <a:sy n="150" d="100"/>
        </p:scale>
        <p:origin x="-11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A86FD8E-B1E2-47CA-B5B3-9BDFCE38A90F}" type="datetimeFigureOut">
              <a:rPr lang="cs-CZ"/>
              <a:pPr>
                <a:defRPr/>
              </a:pPr>
              <a:t>4.9.2014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BDD8CAA-B576-48E5-A77E-9B22366A2C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28829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EBD060-4F85-44A8-8D40-0C3355C6DE7D}" type="slidenum">
              <a:rPr lang="cs-CZ" altLang="cs-CZ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cs-CZ" altLang="cs-CZ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 smtClean="0"/>
              <a:t>1. </a:t>
            </a:r>
            <a:r>
              <a:rPr lang="vi-VN" sz="1200" dirty="0" smtClean="0"/>
              <a:t>Padhani A. Diffusion Magnetic Resonance Imaging in Cancer Patient Management. </a:t>
            </a:r>
            <a:r>
              <a:rPr lang="vi-VN" sz="1200" i="1" dirty="0" smtClean="0"/>
              <a:t>Seminars in Radiation Oncology</a:t>
            </a:r>
            <a:r>
              <a:rPr lang="vi-VN" sz="1200" dirty="0" smtClean="0"/>
              <a:t>. 2011;21(2):119-140</a:t>
            </a:r>
            <a:endParaRPr lang="cs-CZ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Heijmen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Diffusion-weighted MR imaging in liver metastases of colorectal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cancer: reproducibility and biological validation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European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Radiology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2013; 23:748–756</a:t>
            </a:r>
            <a:endParaRPr lang="cs-CZ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D8CAA-B576-48E5-A77E-9B22366A2CFA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3605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dirty="0" smtClean="0"/>
              <a:t>Padhani A. Diffusion Magnetic Resonance Imaging in Cancer Patient Management. </a:t>
            </a:r>
            <a:r>
              <a:rPr lang="vi-VN" sz="1200" i="1" dirty="0" smtClean="0"/>
              <a:t>Seminars in Radiation Oncology</a:t>
            </a:r>
            <a:r>
              <a:rPr lang="vi-VN" sz="1200" dirty="0" smtClean="0"/>
              <a:t>. 2011;21(2):119-140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D8CAA-B576-48E5-A77E-9B22366A2CFA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4793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dirty="0" smtClean="0"/>
              <a:t>Goh V, Gourtsoyianni S, Koh D-M. Functional Imaging of the Liver. </a:t>
            </a:r>
            <a:r>
              <a:rPr lang="vi-VN" sz="1200" i="1" dirty="0" smtClean="0"/>
              <a:t>Seminars in Ultrasound, CT and MRI</a:t>
            </a:r>
            <a:r>
              <a:rPr lang="vi-VN" sz="1200" dirty="0" smtClean="0"/>
              <a:t>. 2013;34(1):54-65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D8CAA-B576-48E5-A77E-9B22366A2CFA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3056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vi-VN" sz="1200" dirty="0" smtClean="0"/>
              <a:t>Bowden DJ, Barrett T. Angiogenesis Imaging in Neoplasia. </a:t>
            </a:r>
            <a:r>
              <a:rPr lang="vi-VN" sz="1200" i="1" dirty="0" smtClean="0"/>
              <a:t>Journal of Clinical Imaging Science</a:t>
            </a:r>
            <a:r>
              <a:rPr lang="vi-VN" sz="1200" dirty="0" smtClean="0"/>
              <a:t>. 2011;1(1):1-7</a:t>
            </a:r>
            <a:endParaRPr lang="cs-CZ" altLang="cs-CZ" dirty="0" smtClean="0"/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CAFA71-BB9F-4A35-B9D1-B7FFA88D356E}" type="slidenum">
              <a:rPr lang="cs-CZ" altLang="cs-CZ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cs-CZ" altLang="cs-CZ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vi-VN" sz="1200" dirty="0" smtClean="0"/>
              <a:t>Bowden DJ, Barrett T. Angiogenesis Imaging in Neoplasia. </a:t>
            </a:r>
            <a:r>
              <a:rPr lang="vi-VN" sz="1200" i="1" dirty="0" smtClean="0"/>
              <a:t>Journal of Clinical Imaging Science</a:t>
            </a:r>
            <a:r>
              <a:rPr lang="vi-VN" sz="1200" dirty="0" smtClean="0"/>
              <a:t>. 2011;1(1):1-7</a:t>
            </a:r>
            <a:endParaRPr lang="cs-CZ" altLang="cs-CZ" dirty="0" smtClean="0"/>
          </a:p>
        </p:txBody>
      </p:sp>
      <p:sp>
        <p:nvSpPr>
          <p:cNvPr id="471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FD963E-4643-49D2-81A5-ADEA9E873129}" type="slidenum">
              <a:rPr lang="cs-CZ" altLang="cs-CZ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cs-CZ" altLang="cs-CZ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cs-CZ" dirty="0" smtClean="0"/>
              <a:t>http://www.birc.ca/liver-imaging-research-program </a:t>
            </a:r>
          </a:p>
        </p:txBody>
      </p:sp>
      <p:sp>
        <p:nvSpPr>
          <p:cNvPr id="481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FC7D25-3DC4-4DE4-8BD5-280B41CBA9C6}" type="slidenum">
              <a:rPr lang="cs-CZ" altLang="cs-CZ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cs-CZ" altLang="cs-CZ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1. </a:t>
            </a:r>
            <a:r>
              <a:rPr lang="vi-VN" dirty="0" smtClean="0"/>
              <a:t>Jiang T, Kambadakone A, </a:t>
            </a:r>
            <a:r>
              <a:rPr lang="cs-CZ" dirty="0" smtClean="0"/>
              <a:t>et al</a:t>
            </a:r>
            <a:r>
              <a:rPr lang="vi-VN" dirty="0" smtClean="0"/>
              <a:t>. Monitoring response to antiangiogenic treatment and predicting outcomes in advanced hepatocellular carcinoma using image biomarkers, ct perfusion, tumor density, and tumor size (RECIST). </a:t>
            </a:r>
            <a:r>
              <a:rPr lang="vi-VN" i="1" dirty="0" smtClean="0"/>
              <a:t>Investigative Radiology</a:t>
            </a:r>
            <a:r>
              <a:rPr lang="vi-VN" dirty="0" smtClean="0"/>
              <a:t>. 2012;47(1):11-17</a:t>
            </a:r>
            <a:r>
              <a:rPr lang="en-US" dirty="0" smtClean="0"/>
              <a:t> </a:t>
            </a:r>
            <a:endParaRPr lang="cs-CZ" dirty="0" smtClean="0"/>
          </a:p>
          <a:p>
            <a:r>
              <a:rPr lang="cs-CZ" sz="1200" dirty="0" smtClean="0"/>
              <a:t>2. </a:t>
            </a:r>
            <a:r>
              <a:rPr lang="vi-VN" sz="1200" dirty="0" smtClean="0"/>
              <a:t>Sabir A, Schor-Bardach R, Wilcox CJ, et al. Perfusion MDCT Enables Early Detection of Therapeutic Response to Antiangiogenic Therapy. </a:t>
            </a:r>
            <a:r>
              <a:rPr lang="vi-VN" sz="1200" i="1" dirty="0" smtClean="0"/>
              <a:t>American Journal of Roentgenology</a:t>
            </a:r>
            <a:r>
              <a:rPr lang="vi-VN" sz="1200" dirty="0" smtClean="0"/>
              <a:t>. 2008;191(1):133-139</a:t>
            </a:r>
            <a:endParaRPr lang="cs-CZ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D8CAA-B576-48E5-A77E-9B22366A2CFA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595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 smtClean="0"/>
              <a:t>1. </a:t>
            </a:r>
            <a:r>
              <a:rPr lang="vi-VN" sz="1200" dirty="0" smtClean="0"/>
              <a:t>Goh V, Gourtsoyianni S, Koh D-M. Functional Imaging of the Liver. </a:t>
            </a:r>
            <a:r>
              <a:rPr lang="vi-VN" sz="1200" i="1" dirty="0" smtClean="0"/>
              <a:t>Seminars in Ultrasound, CT and MRI</a:t>
            </a:r>
            <a:r>
              <a:rPr lang="vi-VN" sz="1200" dirty="0" smtClean="0"/>
              <a:t>. 2013;34(1):54-65.</a:t>
            </a:r>
          </a:p>
          <a:p>
            <a:pPr>
              <a:spcBef>
                <a:spcPct val="0"/>
              </a:spcBef>
            </a:pPr>
            <a:r>
              <a:rPr lang="cs-CZ" altLang="cs-CZ" dirty="0" smtClean="0"/>
              <a:t>2. </a:t>
            </a:r>
            <a:r>
              <a:rPr lang="vi-VN" sz="1200" dirty="0" smtClean="0"/>
              <a:t>Miles K a. Perfusion CT for the assessment of tumour vascularity: Which protocol? </a:t>
            </a:r>
            <a:r>
              <a:rPr lang="vi-VN" sz="1200" i="1" dirty="0" smtClean="0"/>
              <a:t>British Journal of Radiology</a:t>
            </a:r>
            <a:r>
              <a:rPr lang="vi-VN" sz="1200" dirty="0" smtClean="0"/>
              <a:t>. 2003;76(SPEC. ISS. 1):S36-S42</a:t>
            </a:r>
            <a:endParaRPr lang="cs-CZ" altLang="cs-CZ" dirty="0" smtClean="0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99E94D-05DA-48AE-96A0-8E8232646637}" type="slidenum">
              <a:rPr lang="cs-CZ" altLang="cs-CZ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cs-CZ" altLang="cs-CZ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cs-CZ" dirty="0" smtClean="0"/>
              <a:t>Tabulka: Mírka, H.: </a:t>
            </a:r>
            <a:r>
              <a:rPr lang="cs-CZ" altLang="cs-CZ" dirty="0" err="1" smtClean="0"/>
              <a:t>Perfuzní</a:t>
            </a:r>
            <a:r>
              <a:rPr lang="cs-CZ" altLang="cs-CZ" dirty="0" smtClean="0"/>
              <a:t> CT jater, </a:t>
            </a:r>
            <a:r>
              <a:rPr lang="cs-CZ" altLang="cs-CZ" i="1" dirty="0" smtClean="0"/>
              <a:t>Česká radiologie</a:t>
            </a:r>
            <a:r>
              <a:rPr lang="cs-CZ" altLang="cs-CZ" dirty="0" smtClean="0"/>
              <a:t>. 2010, roč. 64, č. 4, s. 281-289. ISSN: 1210-7883.</a:t>
            </a:r>
          </a:p>
          <a:p>
            <a:pPr>
              <a:spcBef>
                <a:spcPct val="0"/>
              </a:spcBef>
            </a:pPr>
            <a:r>
              <a:rPr lang="cs-CZ" altLang="cs-CZ" dirty="0" smtClean="0"/>
              <a:t>Komentář: </a:t>
            </a:r>
            <a:r>
              <a:rPr lang="cs-CZ" altLang="cs-CZ" dirty="0" err="1" smtClean="0"/>
              <a:t>Goh</a:t>
            </a:r>
            <a:r>
              <a:rPr lang="cs-CZ" altLang="cs-CZ" dirty="0" smtClean="0"/>
              <a:t>, V.: F</a:t>
            </a:r>
            <a:r>
              <a:rPr lang="en-US" altLang="cs-CZ" dirty="0" err="1" smtClean="0"/>
              <a:t>uncional</a:t>
            </a:r>
            <a:r>
              <a:rPr lang="en-US" altLang="cs-CZ" dirty="0" smtClean="0"/>
              <a:t> </a:t>
            </a:r>
            <a:r>
              <a:rPr lang="cs-CZ" altLang="cs-CZ" dirty="0" smtClean="0"/>
              <a:t>I</a:t>
            </a:r>
            <a:r>
              <a:rPr lang="en-US" altLang="cs-CZ" dirty="0" err="1" smtClean="0"/>
              <a:t>maging</a:t>
            </a:r>
            <a:r>
              <a:rPr lang="en-US" altLang="cs-CZ" dirty="0" smtClean="0"/>
              <a:t> of the </a:t>
            </a:r>
            <a:r>
              <a:rPr lang="cs-CZ" altLang="cs-CZ" dirty="0" smtClean="0"/>
              <a:t>L</a:t>
            </a:r>
            <a:r>
              <a:rPr lang="en-US" altLang="cs-CZ" dirty="0" err="1" smtClean="0"/>
              <a:t>iver</a:t>
            </a:r>
            <a:r>
              <a:rPr lang="cs-CZ" altLang="cs-CZ" dirty="0" smtClean="0"/>
              <a:t>, </a:t>
            </a:r>
            <a:r>
              <a:rPr lang="en-US" altLang="cs-CZ" i="1" dirty="0" smtClean="0"/>
              <a:t>Seminars in Ultrasound, CT and MRI</a:t>
            </a:r>
            <a:r>
              <a:rPr lang="cs-CZ" altLang="cs-CZ" i="1" dirty="0" smtClean="0"/>
              <a:t>, </a:t>
            </a:r>
            <a:r>
              <a:rPr lang="en-US" altLang="cs-CZ" dirty="0" smtClean="0"/>
              <a:t>2013</a:t>
            </a:r>
            <a:r>
              <a:rPr lang="cs-CZ" altLang="cs-CZ" dirty="0" smtClean="0"/>
              <a:t>, </a:t>
            </a:r>
            <a:r>
              <a:rPr lang="en-US" altLang="cs-CZ" dirty="0" smtClean="0"/>
              <a:t>Volume 34, Issue 1 , Pages 54-65</a:t>
            </a:r>
            <a:endParaRPr lang="cs-CZ" altLang="cs-CZ" dirty="0" smtClean="0"/>
          </a:p>
          <a:p>
            <a:pPr>
              <a:spcBef>
                <a:spcPct val="0"/>
              </a:spcBef>
            </a:pPr>
            <a:endParaRPr lang="cs-CZ" altLang="cs-CZ" dirty="0" smtClean="0"/>
          </a:p>
        </p:txBody>
      </p:sp>
      <p:sp>
        <p:nvSpPr>
          <p:cNvPr id="501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8FFEA2-6101-4A43-8FEA-EF7FFFCB63AC}" type="slidenum">
              <a:rPr lang="cs-CZ" altLang="cs-CZ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cs-CZ" altLang="cs-CZ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dirty="0" smtClean="0"/>
              <a:t>Kim SH, Kamaya A, Willmann JK. CT Perfusion of the Liver: Principles and Applications in Oncology. </a:t>
            </a:r>
            <a:r>
              <a:rPr lang="vi-VN" sz="1200" i="1" dirty="0" smtClean="0"/>
              <a:t>Radiology</a:t>
            </a:r>
            <a:r>
              <a:rPr lang="vi-VN" sz="1200" dirty="0" smtClean="0"/>
              <a:t>. 2014;272(2):322-344</a:t>
            </a:r>
            <a:endParaRPr lang="cs-CZ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D8CAA-B576-48E5-A77E-9B22366A2CFA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334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vi-VN" sz="1200" dirty="0" smtClean="0"/>
              <a:t>Lim KS. Diffusion-weighted MRI of hepatocellular carcinoma in cirrhosis. </a:t>
            </a:r>
            <a:r>
              <a:rPr lang="vi-VN" sz="1200" i="1" dirty="0" smtClean="0"/>
              <a:t>Clinical Radiology</a:t>
            </a:r>
            <a:r>
              <a:rPr lang="vi-VN" sz="1200" dirty="0" smtClean="0"/>
              <a:t>. 2014;69(1):1-10</a:t>
            </a:r>
            <a:endParaRPr lang="cs-CZ" altLang="cs-CZ" dirty="0" smtClean="0"/>
          </a:p>
        </p:txBody>
      </p:sp>
      <p:sp>
        <p:nvSpPr>
          <p:cNvPr id="389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9C56BC-94C3-4D91-9DD4-7375542BECAF}" type="slidenum">
              <a:rPr lang="cs-CZ" altLang="cs-CZ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cs-CZ" altLang="cs-CZ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dirty="0" smtClean="0"/>
              <a:t>Kim SH, Kamaya A, Willmann JK. CT Perfusion of the Liver: Principles and Applications in Oncology. </a:t>
            </a:r>
            <a:r>
              <a:rPr lang="vi-VN" sz="1200" i="1" dirty="0" smtClean="0"/>
              <a:t>Radiology</a:t>
            </a:r>
            <a:r>
              <a:rPr lang="vi-VN" sz="1200" dirty="0" smtClean="0"/>
              <a:t>. 2014;272(2):322-344</a:t>
            </a:r>
            <a:endParaRPr lang="cs-CZ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D8CAA-B576-48E5-A77E-9B22366A2CFA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27233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vi-VN" sz="1200" dirty="0" smtClean="0"/>
              <a:t>Bowden DJ, Barrett T. Angiogenesis Imaging in Neoplasia. </a:t>
            </a:r>
            <a:r>
              <a:rPr lang="vi-VN" sz="1200" i="1" dirty="0" smtClean="0"/>
              <a:t>Journal of Clinical Imaging Science</a:t>
            </a:r>
            <a:r>
              <a:rPr lang="vi-VN" sz="1200" dirty="0" smtClean="0"/>
              <a:t>. 2011;1(1):1-7</a:t>
            </a:r>
            <a:endParaRPr lang="cs-CZ" sz="1200" dirty="0" smtClean="0"/>
          </a:p>
          <a:p>
            <a:pPr>
              <a:spcBef>
                <a:spcPct val="0"/>
              </a:spcBef>
            </a:pPr>
            <a:r>
              <a:rPr lang="vi-VN" sz="1200" dirty="0" smtClean="0"/>
              <a:t>Jiang T, Zhu AX, Sahani DV. Established and novel imaging biomarkers for assessing response to therapy in hepatocellular carcinoma. </a:t>
            </a:r>
            <a:r>
              <a:rPr lang="vi-VN" sz="1200" i="1" dirty="0" smtClean="0"/>
              <a:t>Journal Of Hepatology</a:t>
            </a:r>
            <a:r>
              <a:rPr lang="vi-VN" sz="1200" dirty="0" smtClean="0"/>
              <a:t>. 2013;58(1):169-177</a:t>
            </a:r>
            <a:endParaRPr lang="cs-CZ" altLang="cs-CZ" dirty="0" smtClean="0"/>
          </a:p>
        </p:txBody>
      </p:sp>
      <p:sp>
        <p:nvSpPr>
          <p:cNvPr id="522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657398-1DE2-47C2-BA60-6701A52D5BE7}" type="slidenum">
              <a:rPr lang="cs-CZ" altLang="cs-CZ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cs-CZ" altLang="cs-CZ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r>
              <a:rPr lang="cs-CZ" altLang="cs-CZ" dirty="0" smtClean="0"/>
              <a:t>1. </a:t>
            </a:r>
            <a:r>
              <a:rPr lang="vi-VN" dirty="0" smtClean="0"/>
              <a:t>Bowden DJ, Barrett T. Angiogenesis Imaging in Neoplasia. </a:t>
            </a:r>
            <a:r>
              <a:rPr lang="vi-VN" i="1" dirty="0" smtClean="0"/>
              <a:t>Journal of Clinical Imaging Science</a:t>
            </a:r>
            <a:r>
              <a:rPr lang="vi-VN" dirty="0" smtClean="0"/>
              <a:t>. 2011;1(1):1-7</a:t>
            </a:r>
            <a:endParaRPr lang="cs-CZ" altLang="cs-CZ" dirty="0" smtClean="0"/>
          </a:p>
          <a:p>
            <a:pPr algn="l">
              <a:spcBef>
                <a:spcPct val="0"/>
              </a:spcBef>
            </a:pPr>
            <a:r>
              <a:rPr lang="cs-CZ" altLang="cs-CZ" dirty="0" smtClean="0"/>
              <a:t>2. </a:t>
            </a:r>
            <a:r>
              <a:rPr lang="vi-VN" dirty="0" smtClean="0"/>
              <a:t>Jiang </a:t>
            </a:r>
            <a:r>
              <a:rPr lang="vi-VN" dirty="0" smtClean="0"/>
              <a:t>T, Zhu AX, Sahani DV. Established and novel imaging biomarkers for assessing response to therapy in hepatocellular carcinoma. </a:t>
            </a:r>
            <a:r>
              <a:rPr lang="vi-VN" i="1" dirty="0" smtClean="0"/>
              <a:t>Journal Of Hepatology</a:t>
            </a:r>
            <a:r>
              <a:rPr lang="vi-VN" dirty="0" smtClean="0"/>
              <a:t>. 2013;58(1):169-177</a:t>
            </a:r>
            <a:endParaRPr lang="cs-CZ" dirty="0" smtClean="0"/>
          </a:p>
          <a:p>
            <a:pPr>
              <a:spcBef>
                <a:spcPct val="0"/>
              </a:spcBef>
            </a:pPr>
            <a:endParaRPr lang="cs-CZ" altLang="cs-CZ" dirty="0" smtClean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98CC7A-7816-409A-93B5-29CCC0800E10}" type="slidenum">
              <a:rPr lang="cs-CZ" altLang="cs-CZ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cs-CZ" altLang="cs-CZ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vi-VN" sz="1200" dirty="0" smtClean="0"/>
              <a:t>Bowden DJ, Barrett T. Angiogenesis Imaging in Neoplasia. </a:t>
            </a:r>
            <a:r>
              <a:rPr lang="vi-VN" sz="1200" i="1" dirty="0" smtClean="0"/>
              <a:t>Journal of Clinical Imaging Science</a:t>
            </a:r>
            <a:r>
              <a:rPr lang="vi-VN" sz="1200" dirty="0" smtClean="0"/>
              <a:t>. 2011;1(1):1-7</a:t>
            </a:r>
            <a:endParaRPr lang="cs-CZ" sz="1200" dirty="0" smtClean="0"/>
          </a:p>
          <a:p>
            <a:pPr>
              <a:spcBef>
                <a:spcPct val="0"/>
              </a:spcBef>
            </a:pPr>
            <a:r>
              <a:rPr lang="cs-CZ" altLang="cs-CZ" dirty="0" smtClean="0"/>
              <a:t>Obrázek?</a:t>
            </a:r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870C9B-16F7-40DC-B205-EEB5DC8F9198}" type="slidenum">
              <a:rPr lang="cs-CZ" altLang="cs-CZ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cs-CZ" altLang="cs-CZ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cs-CZ" altLang="cs-CZ" dirty="0" smtClean="0"/>
              <a:t>Hodnocení po měsíci: </a:t>
            </a:r>
            <a:r>
              <a:rPr lang="en-US" altLang="cs-CZ" dirty="0" smtClean="0"/>
              <a:t>Cosgrove, David. Imaging of perfusion using ultrasound</a:t>
            </a:r>
            <a:r>
              <a:rPr lang="cs-CZ" altLang="cs-CZ" dirty="0" smtClean="0"/>
              <a:t>, </a:t>
            </a:r>
            <a:r>
              <a:rPr lang="en-US" altLang="cs-CZ" i="1" dirty="0" smtClean="0"/>
              <a:t>European Journal Of Nuclear Medicine And Molecular Imaging</a:t>
            </a:r>
            <a:r>
              <a:rPr lang="en-US" altLang="cs-CZ" dirty="0" smtClean="0"/>
              <a:t> Volume: 37 </a:t>
            </a:r>
            <a:r>
              <a:rPr lang="en-US" altLang="cs-CZ" dirty="0" err="1" smtClean="0"/>
              <a:t>Suppl</a:t>
            </a:r>
            <a:r>
              <a:rPr lang="en-US" altLang="cs-CZ" dirty="0" smtClean="0"/>
              <a:t> 1 Issue: s1 (2010-07-02) p. S65-85. ISSN: 1619-7070 </a:t>
            </a:r>
            <a:endParaRPr lang="cs-CZ" altLang="cs-CZ" dirty="0" smtClean="0"/>
          </a:p>
          <a:p>
            <a:pPr>
              <a:spcBef>
                <a:spcPct val="0"/>
              </a:spcBef>
            </a:pPr>
            <a:r>
              <a:rPr lang="cs-CZ" altLang="cs-CZ" dirty="0" smtClean="0"/>
              <a:t>                po</a:t>
            </a:r>
            <a:r>
              <a:rPr lang="cs-CZ" altLang="cs-CZ" baseline="0" dirty="0" smtClean="0"/>
              <a:t> 15dnech: </a:t>
            </a:r>
            <a:r>
              <a:rPr lang="cs-CZ" altLang="cs-CZ" baseline="0" dirty="0" err="1" smtClean="0"/>
              <a:t>Zocco</a:t>
            </a:r>
            <a:r>
              <a:rPr lang="cs-CZ" altLang="cs-CZ" baseline="0" dirty="0" smtClean="0"/>
              <a:t>, Maria </a:t>
            </a:r>
            <a:r>
              <a:rPr lang="cs-CZ" altLang="cs-CZ" baseline="0" dirty="0" err="1" smtClean="0"/>
              <a:t>Assunta</a:t>
            </a:r>
            <a:r>
              <a:rPr lang="cs-CZ" altLang="cs-CZ" baseline="0" dirty="0" smtClean="0"/>
              <a:t>. Early </a:t>
            </a:r>
            <a:r>
              <a:rPr lang="cs-CZ" altLang="cs-CZ" baseline="0" dirty="0" err="1" smtClean="0"/>
              <a:t>prediction</a:t>
            </a:r>
            <a:r>
              <a:rPr lang="cs-CZ" altLang="cs-CZ" baseline="0" dirty="0" smtClean="0"/>
              <a:t> </a:t>
            </a:r>
            <a:r>
              <a:rPr lang="cs-CZ" altLang="cs-CZ" baseline="0" dirty="0" err="1" smtClean="0"/>
              <a:t>of</a:t>
            </a:r>
            <a:r>
              <a:rPr lang="cs-CZ" altLang="cs-CZ" baseline="0" dirty="0" smtClean="0"/>
              <a:t> response to </a:t>
            </a:r>
            <a:r>
              <a:rPr lang="cs-CZ" altLang="cs-CZ" baseline="0" dirty="0" err="1" smtClean="0"/>
              <a:t>sorafenib</a:t>
            </a:r>
            <a:r>
              <a:rPr lang="cs-CZ" altLang="cs-CZ" baseline="0" dirty="0" smtClean="0"/>
              <a:t> in </a:t>
            </a:r>
            <a:r>
              <a:rPr lang="cs-CZ" altLang="cs-CZ" baseline="0" dirty="0" err="1" smtClean="0"/>
              <a:t>patients</a:t>
            </a:r>
            <a:r>
              <a:rPr lang="cs-CZ" altLang="cs-CZ" baseline="0" dirty="0" smtClean="0"/>
              <a:t> </a:t>
            </a:r>
            <a:r>
              <a:rPr lang="cs-CZ" altLang="cs-CZ" baseline="0" dirty="0" err="1" smtClean="0"/>
              <a:t>with</a:t>
            </a:r>
            <a:r>
              <a:rPr lang="cs-CZ" altLang="cs-CZ" baseline="0" dirty="0" smtClean="0"/>
              <a:t> </a:t>
            </a:r>
            <a:r>
              <a:rPr lang="cs-CZ" altLang="cs-CZ" baseline="0" dirty="0" err="1" smtClean="0"/>
              <a:t>advanced</a:t>
            </a:r>
            <a:r>
              <a:rPr lang="cs-CZ" altLang="cs-CZ" baseline="0" dirty="0" smtClean="0"/>
              <a:t> </a:t>
            </a:r>
            <a:r>
              <a:rPr lang="cs-CZ" altLang="cs-CZ" baseline="0" dirty="0" err="1" smtClean="0"/>
              <a:t>hepatocellular</a:t>
            </a:r>
            <a:r>
              <a:rPr lang="cs-CZ" altLang="cs-CZ" baseline="0" dirty="0" smtClean="0"/>
              <a:t> </a:t>
            </a:r>
            <a:r>
              <a:rPr lang="cs-CZ" altLang="cs-CZ" baseline="0" dirty="0" err="1" smtClean="0"/>
              <a:t>carcinoma</a:t>
            </a:r>
            <a:r>
              <a:rPr lang="cs-CZ" altLang="cs-CZ" baseline="0" dirty="0" smtClean="0"/>
              <a:t>: </a:t>
            </a:r>
            <a:r>
              <a:rPr lang="cs-CZ" altLang="cs-CZ" baseline="0" dirty="0" err="1" smtClean="0"/>
              <a:t>The</a:t>
            </a:r>
            <a:r>
              <a:rPr lang="cs-CZ" altLang="cs-CZ" baseline="0" dirty="0" smtClean="0"/>
              <a:t> role </a:t>
            </a:r>
            <a:r>
              <a:rPr lang="cs-CZ" altLang="cs-CZ" baseline="0" dirty="0" err="1" smtClean="0"/>
              <a:t>of</a:t>
            </a:r>
            <a:r>
              <a:rPr lang="cs-CZ" altLang="cs-CZ" baseline="0" dirty="0" smtClean="0"/>
              <a:t> </a:t>
            </a:r>
            <a:r>
              <a:rPr lang="cs-CZ" altLang="cs-CZ" baseline="0" dirty="0" err="1" smtClean="0"/>
              <a:t>dynamic</a:t>
            </a:r>
            <a:r>
              <a:rPr lang="cs-CZ" altLang="cs-CZ" baseline="0" dirty="0" smtClean="0"/>
              <a:t> </a:t>
            </a:r>
            <a:r>
              <a:rPr lang="cs-CZ" altLang="cs-CZ" baseline="0" dirty="0" err="1" smtClean="0"/>
              <a:t>contrast</a:t>
            </a:r>
            <a:r>
              <a:rPr lang="cs-CZ" altLang="cs-CZ" baseline="0" dirty="0" smtClean="0"/>
              <a:t> </a:t>
            </a:r>
            <a:r>
              <a:rPr lang="cs-CZ" altLang="cs-CZ" baseline="0" dirty="0" err="1" smtClean="0"/>
              <a:t>enhanced</a:t>
            </a:r>
            <a:r>
              <a:rPr lang="cs-CZ" altLang="cs-CZ" baseline="0" dirty="0" smtClean="0"/>
              <a:t> </a:t>
            </a:r>
            <a:r>
              <a:rPr lang="cs-CZ" altLang="cs-CZ" baseline="0" dirty="0" err="1" smtClean="0"/>
              <a:t>ultrasou</a:t>
            </a:r>
            <a:r>
              <a:rPr lang="cs-CZ" altLang="cs-CZ" baseline="0" dirty="0" smtClean="0"/>
              <a:t>, </a:t>
            </a:r>
            <a:r>
              <a:rPr lang="cs-CZ" altLang="cs-CZ" baseline="0" dirty="0" err="1" smtClean="0"/>
              <a:t>Journal</a:t>
            </a:r>
            <a:r>
              <a:rPr lang="cs-CZ" altLang="cs-CZ" baseline="0" dirty="0" smtClean="0"/>
              <a:t> </a:t>
            </a:r>
            <a:r>
              <a:rPr lang="cs-CZ" altLang="cs-CZ" baseline="0" dirty="0" err="1" smtClean="0"/>
              <a:t>of</a:t>
            </a:r>
            <a:r>
              <a:rPr lang="cs-CZ" altLang="cs-CZ" baseline="0" dirty="0" smtClean="0"/>
              <a:t> Hepatology, 2013, vol. 59, p. 1014-1021</a:t>
            </a:r>
            <a:r>
              <a:rPr lang="cs-CZ" altLang="cs-CZ" dirty="0" smtClean="0"/>
              <a:t> </a:t>
            </a:r>
          </a:p>
          <a:p>
            <a:pPr>
              <a:spcBef>
                <a:spcPct val="0"/>
              </a:spcBef>
            </a:pPr>
            <a:r>
              <a:rPr lang="cs-CZ" altLang="cs-CZ" dirty="0" smtClean="0"/>
              <a:t>                po týdnu: </a:t>
            </a:r>
            <a:r>
              <a:rPr lang="cs-CZ" altLang="cs-CZ" dirty="0" err="1" smtClean="0"/>
              <a:t>Sugimoto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Kutsutoshi</a:t>
            </a:r>
            <a:r>
              <a:rPr lang="cs-CZ" altLang="cs-CZ" dirty="0" smtClean="0"/>
              <a:t>. </a:t>
            </a:r>
            <a:r>
              <a:rPr lang="cs-CZ" altLang="cs-CZ" dirty="0" err="1" smtClean="0"/>
              <a:t>Hepatocellular</a:t>
            </a:r>
            <a:r>
              <a:rPr lang="cs-CZ" altLang="cs-CZ" baseline="0" dirty="0" smtClean="0"/>
              <a:t> </a:t>
            </a:r>
            <a:r>
              <a:rPr lang="cs-CZ" altLang="cs-CZ" baseline="0" dirty="0" err="1" smtClean="0"/>
              <a:t>carcinoma</a:t>
            </a:r>
            <a:r>
              <a:rPr lang="cs-CZ" altLang="cs-CZ" baseline="0" dirty="0" smtClean="0"/>
              <a:t> </a:t>
            </a:r>
            <a:r>
              <a:rPr lang="cs-CZ" altLang="cs-CZ" baseline="0" dirty="0" err="1" smtClean="0"/>
              <a:t>treated</a:t>
            </a:r>
            <a:r>
              <a:rPr lang="cs-CZ" altLang="cs-CZ" baseline="0" dirty="0" smtClean="0"/>
              <a:t> </a:t>
            </a:r>
            <a:r>
              <a:rPr lang="cs-CZ" altLang="cs-CZ" baseline="0" dirty="0" err="1" smtClean="0"/>
              <a:t>with</a:t>
            </a:r>
            <a:r>
              <a:rPr lang="cs-CZ" altLang="cs-CZ" baseline="0" dirty="0" smtClean="0"/>
              <a:t> </a:t>
            </a:r>
            <a:r>
              <a:rPr lang="cs-CZ" altLang="cs-CZ" baseline="0" dirty="0" err="1" smtClean="0"/>
              <a:t>sorafenib</a:t>
            </a:r>
            <a:r>
              <a:rPr lang="cs-CZ" altLang="cs-CZ" baseline="0" dirty="0" smtClean="0"/>
              <a:t>: early </a:t>
            </a:r>
            <a:r>
              <a:rPr lang="cs-CZ" altLang="cs-CZ" baseline="0" dirty="0" err="1" smtClean="0"/>
              <a:t>prediction</a:t>
            </a:r>
            <a:r>
              <a:rPr lang="cs-CZ" altLang="cs-CZ" baseline="0" dirty="0" smtClean="0"/>
              <a:t> </a:t>
            </a:r>
            <a:r>
              <a:rPr lang="cs-CZ" altLang="cs-CZ" baseline="0" dirty="0" err="1" smtClean="0"/>
              <a:t>of</a:t>
            </a:r>
            <a:r>
              <a:rPr lang="cs-CZ" altLang="cs-CZ" baseline="0" dirty="0" smtClean="0"/>
              <a:t> </a:t>
            </a:r>
            <a:r>
              <a:rPr lang="cs-CZ" altLang="cs-CZ" baseline="0" dirty="0" err="1" smtClean="0"/>
              <a:t>treatment</a:t>
            </a:r>
            <a:r>
              <a:rPr lang="cs-CZ" altLang="cs-CZ" baseline="0" dirty="0" smtClean="0"/>
              <a:t> response and major </a:t>
            </a:r>
            <a:r>
              <a:rPr lang="cs-CZ" altLang="cs-CZ" baseline="0" dirty="0" err="1" smtClean="0"/>
              <a:t>adverse</a:t>
            </a:r>
            <a:r>
              <a:rPr lang="cs-CZ" altLang="cs-CZ" baseline="0" dirty="0" smtClean="0"/>
              <a:t> </a:t>
            </a:r>
            <a:r>
              <a:rPr lang="cs-CZ" altLang="cs-CZ" baseline="0" dirty="0" err="1" smtClean="0"/>
              <a:t>events</a:t>
            </a:r>
            <a:r>
              <a:rPr lang="cs-CZ" altLang="cs-CZ" baseline="0" dirty="0" smtClean="0"/>
              <a:t> by </a:t>
            </a:r>
            <a:r>
              <a:rPr lang="cs-CZ" altLang="cs-CZ" baseline="0" dirty="0" err="1" smtClean="0"/>
              <a:t>contrast-enhanced</a:t>
            </a:r>
            <a:r>
              <a:rPr lang="cs-CZ" altLang="cs-CZ" baseline="0" dirty="0" smtClean="0"/>
              <a:t> US, Liver International, 2013, vol. 33, p. 605-6015</a:t>
            </a:r>
            <a:endParaRPr lang="cs-CZ" altLang="cs-CZ" dirty="0" smtClean="0"/>
          </a:p>
          <a:p>
            <a:pPr>
              <a:spcBef>
                <a:spcPct val="0"/>
              </a:spcBef>
            </a:pPr>
            <a:r>
              <a:rPr lang="cs-CZ" altLang="cs-CZ" dirty="0" smtClean="0"/>
              <a:t>                po 3 dnech: 2 odkazy:</a:t>
            </a:r>
            <a:r>
              <a:rPr lang="cs-CZ" altLang="cs-CZ" baseline="0" dirty="0" smtClean="0"/>
              <a:t> </a:t>
            </a:r>
            <a:r>
              <a:rPr lang="cs-CZ" altLang="cs-CZ" dirty="0" err="1" smtClean="0"/>
              <a:t>Spârchez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Spârchez</a:t>
            </a:r>
            <a:r>
              <a:rPr lang="cs-CZ" altLang="cs-CZ" dirty="0" smtClean="0"/>
              <a:t>. </a:t>
            </a:r>
            <a:r>
              <a:rPr lang="en-US" altLang="cs-CZ" dirty="0" smtClean="0"/>
              <a:t>Contrast-enhanced ultrasonography for evaluating </a:t>
            </a:r>
            <a:r>
              <a:rPr lang="en-US" altLang="cs-CZ" dirty="0" err="1" smtClean="0"/>
              <a:t>antiangiogenic</a:t>
            </a:r>
            <a:r>
              <a:rPr lang="en-US" altLang="cs-CZ" dirty="0" smtClean="0"/>
              <a:t> treatment in hepatocellular carcinoma. A long way from research to clinical practice</a:t>
            </a:r>
            <a:r>
              <a:rPr lang="cs-CZ" altLang="cs-CZ" dirty="0" smtClean="0"/>
              <a:t>, </a:t>
            </a:r>
            <a:r>
              <a:rPr lang="cs-CZ" altLang="cs-CZ" i="1" dirty="0" err="1" smtClean="0"/>
              <a:t>Medical</a:t>
            </a:r>
            <a:r>
              <a:rPr lang="cs-CZ" altLang="cs-CZ" i="1" dirty="0" smtClean="0"/>
              <a:t> </a:t>
            </a:r>
            <a:r>
              <a:rPr lang="cs-CZ" altLang="cs-CZ" i="1" dirty="0" err="1" smtClean="0"/>
              <a:t>Ultrasonography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Volume</a:t>
            </a:r>
            <a:r>
              <a:rPr lang="cs-CZ" altLang="cs-CZ" dirty="0" smtClean="0"/>
              <a:t>: 14 </a:t>
            </a:r>
            <a:r>
              <a:rPr lang="cs-CZ" altLang="cs-CZ" dirty="0" err="1" smtClean="0"/>
              <a:t>Issue</a:t>
            </a:r>
            <a:r>
              <a:rPr lang="cs-CZ" altLang="cs-CZ" dirty="0" smtClean="0"/>
              <a:t>: 2 (2012-06-01) p. 85-86. ISSN: 2066-8643</a:t>
            </a:r>
          </a:p>
          <a:p>
            <a:pPr>
              <a:spcBef>
                <a:spcPct val="0"/>
              </a:spcBef>
            </a:pPr>
            <a:r>
              <a:rPr lang="cs-CZ" altLang="cs-CZ" dirty="0" smtClean="0"/>
              <a:t>                                 jeden z nich </a:t>
            </a:r>
            <a:r>
              <a:rPr lang="en-US" dirty="0" err="1" smtClean="0"/>
              <a:t>Lassau</a:t>
            </a:r>
            <a:r>
              <a:rPr lang="en-US" dirty="0" smtClean="0"/>
              <a:t>, Nathalie. Advanced Hepatocellular Carcinoma: Early Evaluation of Response to </a:t>
            </a:r>
            <a:r>
              <a:rPr lang="en-US" dirty="0" err="1" smtClean="0"/>
              <a:t>Bevacizumab</a:t>
            </a:r>
            <a:r>
              <a:rPr lang="en-US" dirty="0" smtClean="0"/>
              <a:t> Therapy at Dynamic Contrast-enhanced US with Quantification—Preliminary Results1</a:t>
            </a:r>
            <a:r>
              <a:rPr lang="cs-CZ" dirty="0" smtClean="0"/>
              <a:t>, </a:t>
            </a:r>
            <a:r>
              <a:rPr lang="en-US" i="1" dirty="0" smtClean="0"/>
              <a:t>Radiology</a:t>
            </a:r>
            <a:r>
              <a:rPr lang="en-US" dirty="0" smtClean="0"/>
              <a:t> Volume: 258 Issue: 1 (2011-01-01) p. 291 - 300. ISSN: 0033-8419 </a:t>
            </a:r>
            <a:endParaRPr lang="cs-CZ" altLang="cs-CZ" dirty="0" smtClean="0"/>
          </a:p>
          <a:p>
            <a:pPr>
              <a:spcBef>
                <a:spcPct val="0"/>
              </a:spcBef>
            </a:pPr>
            <a:r>
              <a:rPr lang="cs-CZ" altLang="cs-CZ" dirty="0" smtClean="0"/>
              <a:t>-                                </a:t>
            </a:r>
            <a:r>
              <a:rPr lang="en-US" altLang="cs-CZ" dirty="0" smtClean="0"/>
              <a:t>Jiang, Tao. Established and novel imaging biomarkers for assessing response to therapy in hepatocellular carcinoma</a:t>
            </a:r>
            <a:r>
              <a:rPr lang="cs-CZ" altLang="cs-CZ" dirty="0" smtClean="0"/>
              <a:t>, </a:t>
            </a:r>
            <a:r>
              <a:rPr lang="en-US" altLang="cs-CZ" i="1" dirty="0" smtClean="0"/>
              <a:t>Journal Of </a:t>
            </a:r>
            <a:r>
              <a:rPr lang="en-US" altLang="cs-CZ" i="1" dirty="0" err="1" smtClean="0"/>
              <a:t>Hepatology</a:t>
            </a:r>
            <a:r>
              <a:rPr lang="en-US" altLang="cs-CZ" dirty="0" smtClean="0"/>
              <a:t> Volume: 58 Issue: 1 (2013-01-01) p. 169-177. ISSN: 1600-0641 </a:t>
            </a:r>
            <a:endParaRPr lang="cs-CZ" altLang="cs-CZ" dirty="0" smtClean="0"/>
          </a:p>
          <a:p>
            <a:r>
              <a:rPr lang="cs-CZ" dirty="0" smtClean="0"/>
              <a:t>!!! V 1měsíci koreluje s RECIST 6měsíců:</a:t>
            </a:r>
            <a:r>
              <a:rPr lang="cs-CZ" baseline="0" dirty="0" smtClean="0"/>
              <a:t> </a:t>
            </a:r>
            <a:r>
              <a:rPr lang="en-US" dirty="0" err="1" smtClean="0"/>
              <a:t>Lassau</a:t>
            </a:r>
            <a:r>
              <a:rPr lang="en-US" dirty="0" smtClean="0"/>
              <a:t>, N. Dynamic contrast-enhanced ultrasonography (DCE-US) and anti-</a:t>
            </a:r>
            <a:r>
              <a:rPr lang="en-US" dirty="0" err="1" smtClean="0"/>
              <a:t>angiogenic</a:t>
            </a:r>
            <a:r>
              <a:rPr lang="en-US" dirty="0" smtClean="0"/>
              <a:t> treatments</a:t>
            </a:r>
            <a:r>
              <a:rPr lang="cs-CZ" dirty="0" smtClean="0"/>
              <a:t> </a:t>
            </a:r>
            <a:r>
              <a:rPr lang="en-US" i="1" dirty="0" smtClean="0"/>
              <a:t>Discovery Medicine</a:t>
            </a:r>
            <a:r>
              <a:rPr lang="en-US" dirty="0" smtClean="0"/>
              <a:t> Volume: 11 Issue: 56 (2011-01-01) p. 18 - 24. ISSN: 1944-7930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D8CAA-B576-48E5-A77E-9B22366A2CFA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66360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dirty="0" smtClean="0"/>
              <a:t>Lassau N, Chami L, Chebil M, et al. Advanced hepatocellular carcinoma: Early evaluation of response to bevacizumab therapy at dynamic contrast-enhanced us with quantification- preliminary results. </a:t>
            </a:r>
            <a:r>
              <a:rPr lang="vi-VN" sz="1200" i="1" dirty="0" smtClean="0"/>
              <a:t>Radiology</a:t>
            </a:r>
            <a:r>
              <a:rPr lang="vi-VN" sz="1200" dirty="0" smtClean="0"/>
              <a:t>. 2011;258(1):291-300</a:t>
            </a:r>
            <a:endParaRPr lang="cs-CZ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D8CAA-B576-48E5-A77E-9B22366A2CFA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21210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vi-VN" sz="1200" dirty="0" smtClean="0"/>
              <a:t>Leen E. The role of contrast-enhanced ultrasound in the characterisation of focal liver lesions. </a:t>
            </a:r>
            <a:r>
              <a:rPr lang="vi-VN" sz="1200" i="1" dirty="0" smtClean="0"/>
              <a:t>European Radiology</a:t>
            </a:r>
            <a:r>
              <a:rPr lang="vi-VN" sz="1200" dirty="0" smtClean="0"/>
              <a:t>. 2001;11(SUPPL. 3):E27-E34</a:t>
            </a:r>
            <a:endParaRPr lang="cs-CZ" altLang="cs-CZ" dirty="0" smtClean="0"/>
          </a:p>
        </p:txBody>
      </p:sp>
      <p:sp>
        <p:nvSpPr>
          <p:cNvPr id="5530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AABE66-4F5F-4EC4-93BD-36B7D5C4B4F4}" type="slidenum">
              <a:rPr lang="cs-CZ" altLang="cs-CZ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cs-CZ" altLang="cs-CZ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vi-VN" sz="1200" dirty="0" smtClean="0"/>
              <a:t>Leen E, Gauthier T, Averkiou M, et al. Dynamic contrast enhanced ultrasound assessment of the vascular effects of novel therapeutics in early stage trials. </a:t>
            </a:r>
            <a:r>
              <a:rPr lang="vi-VN" sz="1200" i="1" dirty="0" smtClean="0"/>
              <a:t>European Radiology</a:t>
            </a:r>
            <a:r>
              <a:rPr lang="vi-VN" sz="1200" dirty="0" smtClean="0"/>
              <a:t>. 2012;22(7):1442-1450</a:t>
            </a:r>
            <a:r>
              <a:rPr lang="en-US" altLang="cs-CZ" dirty="0" smtClean="0"/>
              <a:t>Bowden, David. </a:t>
            </a:r>
            <a:r>
              <a:rPr lang="cs-CZ" altLang="cs-CZ" dirty="0" err="1" smtClean="0"/>
              <a:t>Angiogenesis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Imaging</a:t>
            </a:r>
            <a:r>
              <a:rPr lang="cs-CZ" altLang="cs-CZ" dirty="0" smtClean="0"/>
              <a:t> in </a:t>
            </a:r>
            <a:r>
              <a:rPr lang="cs-CZ" altLang="cs-CZ" dirty="0" err="1" smtClean="0"/>
              <a:t>Neoplasia</a:t>
            </a:r>
            <a:r>
              <a:rPr lang="cs-CZ" altLang="cs-CZ" dirty="0" smtClean="0"/>
              <a:t>, </a:t>
            </a:r>
            <a:r>
              <a:rPr lang="en-US" altLang="cs-CZ" i="1" dirty="0" smtClean="0"/>
              <a:t>Journal Of Clinical Imaging Science</a:t>
            </a:r>
            <a:r>
              <a:rPr lang="en-US" altLang="cs-CZ" dirty="0" smtClean="0"/>
              <a:t> Volume: 1 Issue: 1  p. </a:t>
            </a:r>
            <a:r>
              <a:rPr lang="cs-CZ" altLang="cs-CZ" dirty="0" smtClean="0"/>
              <a:t>1</a:t>
            </a:r>
            <a:r>
              <a:rPr lang="en-US" altLang="cs-CZ" dirty="0" smtClean="0"/>
              <a:t>-7</a:t>
            </a:r>
            <a:endParaRPr lang="cs-CZ" altLang="cs-CZ" dirty="0" smtClean="0"/>
          </a:p>
          <a:p>
            <a:pPr>
              <a:spcBef>
                <a:spcPct val="0"/>
              </a:spcBef>
            </a:pPr>
            <a:endParaRPr lang="cs-CZ" altLang="cs-CZ" dirty="0" smtClean="0">
              <a:latin typeface="Times New Roman" charset="0"/>
            </a:endParaRPr>
          </a:p>
          <a:p>
            <a:pPr>
              <a:spcBef>
                <a:spcPct val="0"/>
              </a:spcBef>
            </a:pPr>
            <a:endParaRPr lang="cs-CZ" altLang="cs-CZ" dirty="0" smtClean="0">
              <a:latin typeface="Times New Roman" charset="0"/>
            </a:endParaRPr>
          </a:p>
          <a:p>
            <a:pPr>
              <a:spcBef>
                <a:spcPct val="0"/>
              </a:spcBef>
            </a:pPr>
            <a:r>
              <a:rPr lang="cs-CZ" altLang="cs-CZ" dirty="0" smtClean="0">
                <a:latin typeface="Times New Roman" charset="0"/>
              </a:rPr>
              <a:t>SEM GRAF A UKAZOVAT PŘÍKLAD!!!!!!!!!!</a:t>
            </a:r>
          </a:p>
          <a:p>
            <a:pPr marL="171450" indent="-171450">
              <a:spcBef>
                <a:spcPct val="0"/>
              </a:spcBef>
              <a:buFontTx/>
              <a:buChar char="-"/>
            </a:pPr>
            <a:r>
              <a:rPr lang="cs-CZ" altLang="cs-CZ" baseline="0" dirty="0" smtClean="0">
                <a:latin typeface="Times New Roman" charset="0"/>
              </a:rPr>
              <a:t>Dá se z toho počítat BV a BF</a:t>
            </a:r>
          </a:p>
          <a:p>
            <a:pPr marL="0" indent="0">
              <a:spcBef>
                <a:spcPct val="0"/>
              </a:spcBef>
              <a:buFontTx/>
              <a:buNone/>
            </a:pPr>
            <a:endParaRPr lang="cs-CZ" altLang="cs-CZ" dirty="0" smtClean="0">
              <a:latin typeface="Times New Roman" charset="0"/>
            </a:endParaRPr>
          </a:p>
          <a:p>
            <a:r>
              <a:rPr lang="cs-CZ" altLang="cs-CZ" sz="1100" b="1" dirty="0" smtClean="0"/>
              <a:t>Permeabilita</a:t>
            </a:r>
            <a:r>
              <a:rPr lang="cs-CZ" altLang="cs-CZ" sz="1100" dirty="0" smtClean="0"/>
              <a:t> – nelze měřit</a:t>
            </a:r>
          </a:p>
          <a:p>
            <a:pPr>
              <a:buFont typeface="Wingdings 3" pitchFamily="18" charset="2"/>
              <a:buNone/>
            </a:pPr>
            <a:endParaRPr lang="cs-CZ" altLang="cs-CZ" dirty="0" smtClean="0"/>
          </a:p>
          <a:p>
            <a:r>
              <a:rPr lang="cs-CZ" altLang="cs-CZ" dirty="0" smtClean="0"/>
              <a:t>Výpočet změny mediánů parametrů [%]</a:t>
            </a:r>
          </a:p>
          <a:p>
            <a:pPr>
              <a:spcBef>
                <a:spcPct val="0"/>
              </a:spcBef>
            </a:pPr>
            <a:endParaRPr lang="cs-CZ" altLang="cs-CZ" dirty="0" smtClean="0">
              <a:latin typeface="Times New Roman" charset="0"/>
            </a:endParaRPr>
          </a:p>
        </p:txBody>
      </p:sp>
      <p:sp>
        <p:nvSpPr>
          <p:cNvPr id="563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1657D3-86CF-41F6-A6D5-764942177C03}" type="slidenum">
              <a:rPr lang="cs-CZ" altLang="cs-CZ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cs-CZ" altLang="cs-CZ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p. Vybíralová 41*, meta Ca </a:t>
            </a:r>
            <a:r>
              <a:rPr lang="cs-CZ" dirty="0" err="1" smtClean="0"/>
              <a:t>sigmatu</a:t>
            </a:r>
            <a:r>
              <a:rPr lang="cs-CZ" dirty="0" smtClean="0"/>
              <a:t> , </a:t>
            </a:r>
            <a:r>
              <a:rPr lang="cs-CZ" baseline="0" dirty="0" smtClean="0"/>
              <a:t>ložisko v S4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D8CAA-B576-48E5-A77E-9B22366A2CFA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00460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 smtClean="0"/>
              <a:t>Portální fáze - 1. vyš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D8CAA-B576-48E5-A77E-9B22366A2CFA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6193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http://www.avastin.com/patient/about/rgbm-difference-from-chemotherapy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D8CAA-B576-48E5-A77E-9B22366A2CFA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3710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 smtClean="0"/>
              <a:t>Portální (p. </a:t>
            </a:r>
            <a:r>
              <a:rPr lang="cs-CZ" baseline="0" dirty="0" err="1" smtClean="0"/>
              <a:t>Elsner</a:t>
            </a:r>
            <a:r>
              <a:rPr lang="cs-CZ" baseline="0" dirty="0" smtClean="0"/>
              <a:t>) – 2. vyš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D8CAA-B576-48E5-A77E-9B22366A2CFA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54023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 smtClean="0"/>
              <a:t>Portální (p. </a:t>
            </a:r>
            <a:r>
              <a:rPr lang="cs-CZ" baseline="0" dirty="0" err="1" smtClean="0"/>
              <a:t>Elsner</a:t>
            </a:r>
            <a:r>
              <a:rPr lang="cs-CZ" baseline="0" dirty="0" smtClean="0"/>
              <a:t>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D8CAA-B576-48E5-A77E-9B22366A2CFA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1008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cs-CZ" smtClean="0"/>
              <a:t>Bowden, David. </a:t>
            </a:r>
            <a:r>
              <a:rPr lang="cs-CZ" altLang="cs-CZ" smtClean="0"/>
              <a:t>Angiogenesis Imaging in Neoplasia, </a:t>
            </a:r>
            <a:r>
              <a:rPr lang="en-US" altLang="cs-CZ" i="1" smtClean="0"/>
              <a:t>Journal Of Clinical Imaging Science</a:t>
            </a:r>
            <a:r>
              <a:rPr lang="en-US" altLang="cs-CZ" smtClean="0"/>
              <a:t> Volume: 1 Issue: 1 (2011-01-01) p. 38-7. ISSN: 2156-7514 </a:t>
            </a:r>
            <a:endParaRPr lang="cs-CZ" altLang="cs-CZ" smtClean="0"/>
          </a:p>
          <a:p>
            <a:pPr>
              <a:spcBef>
                <a:spcPct val="0"/>
              </a:spcBef>
            </a:pPr>
            <a:r>
              <a:rPr lang="cs-CZ" altLang="cs-CZ" smtClean="0"/>
              <a:t>Přednáška od Šárky (Játra 2014)</a:t>
            </a:r>
          </a:p>
        </p:txBody>
      </p:sp>
      <p:sp>
        <p:nvSpPr>
          <p:cNvPr id="573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6563DE-B6CA-4EBE-9B56-075255DEE342}" type="slidenum">
              <a:rPr lang="cs-CZ" altLang="cs-CZ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cs-CZ" altLang="cs-CZ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vi-VN" sz="1200" dirty="0" smtClean="0"/>
              <a:t>Dănilă M, Popescu A, Şirli R, Sporea I, Martie A, Şendroiu M. Contrast enhanced ultrasound (CEUS) in the evaluation of liver metastases. </a:t>
            </a:r>
            <a:r>
              <a:rPr lang="vi-VN" sz="1200" i="1" dirty="0" smtClean="0"/>
              <a:t>Medical Ultrasonography</a:t>
            </a:r>
            <a:r>
              <a:rPr lang="vi-VN" sz="1200" dirty="0" smtClean="0"/>
              <a:t>. 2010;12(3):233-237Bowden DJ, Barrett T. Angiogenesis Imaging in Neoplasia. </a:t>
            </a:r>
            <a:r>
              <a:rPr lang="vi-VN" sz="1200" i="1" dirty="0" smtClean="0"/>
              <a:t>Journal of Clinical Imaging Science</a:t>
            </a:r>
            <a:r>
              <a:rPr lang="vi-VN" sz="1200" dirty="0" smtClean="0"/>
              <a:t>. 2011;1(1):1-7</a:t>
            </a:r>
            <a:endParaRPr lang="cs-CZ" altLang="cs-CZ" dirty="0" smtClean="0"/>
          </a:p>
        </p:txBody>
      </p:sp>
      <p:sp>
        <p:nvSpPr>
          <p:cNvPr id="583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2B1B3A-DB88-407A-B8AB-273935F24420}" type="slidenum">
              <a:rPr lang="cs-CZ" altLang="cs-CZ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cs-CZ" altLang="cs-CZ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vi-VN" sz="1200" dirty="0" smtClean="0"/>
              <a:t>Bowden DJ, Barrett T. Angiogenesis Imaging in Neoplasia. </a:t>
            </a:r>
            <a:r>
              <a:rPr lang="vi-VN" sz="1200" i="1" dirty="0" smtClean="0"/>
              <a:t>Journal of Clinical Imaging Science</a:t>
            </a:r>
            <a:r>
              <a:rPr lang="vi-VN" sz="1200" dirty="0" smtClean="0"/>
              <a:t>. 2011;1(1):1-7</a:t>
            </a:r>
            <a:endParaRPr lang="cs-CZ" sz="1200" dirty="0" smtClean="0"/>
          </a:p>
          <a:p>
            <a:pPr>
              <a:spcBef>
                <a:spcPct val="0"/>
              </a:spcBef>
            </a:pPr>
            <a:r>
              <a:rPr lang="cs-CZ" altLang="cs-CZ" i="1" dirty="0" smtClean="0"/>
              <a:t>Obrázek</a:t>
            </a:r>
            <a:r>
              <a:rPr lang="cs-CZ" altLang="cs-CZ" dirty="0" smtClean="0"/>
              <a:t>: </a:t>
            </a:r>
            <a:r>
              <a:rPr lang="vi-VN" sz="1200" dirty="0" smtClean="0"/>
              <a:t>Miller JC, Pien HH, Sahani D, Sorensen AG, Thrall JH. Imaging Angiogenesis: Applications and Potential for Drug Development. </a:t>
            </a:r>
            <a:r>
              <a:rPr lang="vi-VN" sz="1200" i="1" dirty="0" smtClean="0"/>
              <a:t>JNCI: Journal of the National Cancer Institute</a:t>
            </a:r>
            <a:r>
              <a:rPr lang="vi-VN" sz="1200" dirty="0" smtClean="0"/>
              <a:t>. 2005;97(3):172-187</a:t>
            </a:r>
            <a:endParaRPr lang="cs-CZ" altLang="cs-CZ" dirty="0" smtClean="0"/>
          </a:p>
        </p:txBody>
      </p:sp>
      <p:sp>
        <p:nvSpPr>
          <p:cNvPr id="399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F91C44-ECB6-4F61-92B9-906FC8E653F3}" type="slidenum">
              <a:rPr lang="cs-CZ" altLang="cs-CZ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cs-CZ" altLang="cs-CZ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vi-VN" sz="1200" dirty="0" smtClean="0"/>
              <a:t>Bowden DJ, Barrett T. Angiogenesis Imaging in Neoplasia. </a:t>
            </a:r>
            <a:r>
              <a:rPr lang="vi-VN" sz="1200" i="1" dirty="0" smtClean="0"/>
              <a:t>Journal of Clinical Imaging Science</a:t>
            </a:r>
            <a:r>
              <a:rPr lang="vi-VN" sz="1200" dirty="0" smtClean="0"/>
              <a:t>. 2011;1(1):1-7</a:t>
            </a:r>
            <a:endParaRPr lang="cs-CZ" sz="1200" dirty="0" smtClean="0"/>
          </a:p>
          <a:p>
            <a:pPr>
              <a:spcBef>
                <a:spcPct val="0"/>
              </a:spcBef>
            </a:pPr>
            <a:r>
              <a:rPr lang="cs-CZ" altLang="cs-CZ" dirty="0" smtClean="0"/>
              <a:t>V komentáři: </a:t>
            </a:r>
            <a:r>
              <a:rPr lang="it-IT" altLang="cs-CZ" dirty="0" smtClean="0"/>
              <a:t>Nico B</a:t>
            </a:r>
            <a:r>
              <a:rPr lang="cs-CZ" altLang="cs-CZ" dirty="0" smtClean="0"/>
              <a:t>.</a:t>
            </a:r>
            <a:r>
              <a:rPr lang="it-IT" altLang="cs-CZ" dirty="0" smtClean="0"/>
              <a:t> Evaluation</a:t>
            </a:r>
            <a:r>
              <a:rPr lang="cs-CZ" altLang="cs-CZ" dirty="0" smtClean="0"/>
              <a:t> </a:t>
            </a:r>
            <a:r>
              <a:rPr lang="en-US" altLang="cs-CZ" dirty="0" smtClean="0"/>
              <a:t>of </a:t>
            </a:r>
            <a:r>
              <a:rPr lang="en-US" altLang="cs-CZ" dirty="0" err="1" smtClean="0"/>
              <a:t>microvascular</a:t>
            </a:r>
            <a:r>
              <a:rPr lang="en-US" altLang="cs-CZ" dirty="0" smtClean="0"/>
              <a:t> density in tumors: pro and contra. </a:t>
            </a:r>
            <a:r>
              <a:rPr lang="en-US" altLang="cs-CZ" i="1" dirty="0" err="1" smtClean="0"/>
              <a:t>Histol</a:t>
            </a:r>
            <a:r>
              <a:rPr lang="cs-CZ" altLang="cs-CZ" i="1" dirty="0" err="1" smtClean="0"/>
              <a:t>ogy</a:t>
            </a:r>
            <a:r>
              <a:rPr lang="cs-CZ" altLang="cs-CZ" i="1" dirty="0" smtClean="0"/>
              <a:t> and </a:t>
            </a:r>
            <a:r>
              <a:rPr lang="en-US" altLang="cs-CZ" i="1" dirty="0" err="1" smtClean="0"/>
              <a:t>Histopatho</a:t>
            </a:r>
            <a:r>
              <a:rPr lang="cs-CZ" altLang="cs-CZ" i="1" dirty="0" smtClean="0"/>
              <a:t>logy </a:t>
            </a:r>
            <a:r>
              <a:rPr lang="cs-CZ" altLang="cs-CZ" dirty="0" smtClean="0"/>
              <a:t>2008, 23(5):601-607.</a:t>
            </a:r>
          </a:p>
        </p:txBody>
      </p:sp>
      <p:sp>
        <p:nvSpPr>
          <p:cNvPr id="409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F29224-024F-4443-BF92-AE73FB6B781F}" type="slidenum">
              <a:rPr lang="cs-CZ" altLang="cs-CZ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cs-CZ" altLang="cs-CZ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430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22D32B-E389-488D-805A-E8488A994B41}" type="slidenum">
              <a:rPr lang="cs-CZ" altLang="cs-CZ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cs-CZ" altLang="cs-CZ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vi-VN" sz="1200" dirty="0" smtClean="0"/>
              <a:t>Lim KS. Diffusion-weighted MRI of hepatocellular carcinoma in cirrhosis. </a:t>
            </a:r>
            <a:r>
              <a:rPr lang="vi-VN" sz="1200" i="1" dirty="0" smtClean="0"/>
              <a:t>Clinical Radiology</a:t>
            </a:r>
            <a:r>
              <a:rPr lang="vi-VN" sz="1200" dirty="0" smtClean="0"/>
              <a:t>. 2014;69(1):1-10</a:t>
            </a:r>
            <a:endParaRPr lang="cs-CZ" sz="1200" dirty="0" smtClean="0"/>
          </a:p>
          <a:p>
            <a:pPr>
              <a:spcBef>
                <a:spcPct val="0"/>
              </a:spcBef>
            </a:pPr>
            <a:r>
              <a:rPr lang="cs-CZ" altLang="cs-CZ" dirty="0" smtClean="0"/>
              <a:t>Obrázek:</a:t>
            </a:r>
          </a:p>
        </p:txBody>
      </p:sp>
      <p:sp>
        <p:nvSpPr>
          <p:cNvPr id="440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F57C46-8468-466D-BD88-99E1DA5D4D5B}" type="slidenum">
              <a:rPr lang="cs-CZ" altLang="cs-CZ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cs-CZ" altLang="cs-CZ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vi-VN" sz="1200" dirty="0" smtClean="0"/>
              <a:t>Sahani DV, Jiang T, Hayano K, et al. Magnetic resonance imaging biomarkers in hepatocellular carcinoma: association with response and circulating biomarkers after sunitinib therapy. </a:t>
            </a:r>
            <a:r>
              <a:rPr lang="vi-VN" sz="1200" i="1" dirty="0" smtClean="0"/>
              <a:t>Journal of Hematology &amp; Oncology</a:t>
            </a:r>
            <a:r>
              <a:rPr lang="vi-VN" sz="1200" dirty="0" smtClean="0"/>
              <a:t>. 2013;6(1):51</a:t>
            </a:r>
            <a:endParaRPr lang="cs-CZ" sz="1200" dirty="0" smtClean="0"/>
          </a:p>
          <a:p>
            <a:r>
              <a:rPr lang="cs-CZ" dirty="0" smtClean="0"/>
              <a:t>2. </a:t>
            </a:r>
            <a:r>
              <a:rPr lang="vi-VN" sz="1200" dirty="0" smtClean="0"/>
              <a:t>Cui Y, Zhang X-P, Sun Y-S, Tang L, Shen L. Apparent Diffusion Coefficient: Potential Imaging Biomarker for Prediction and Early Detection of Response to Chemotherapy in Hepatic Metastases. </a:t>
            </a:r>
            <a:r>
              <a:rPr lang="vi-VN" sz="1200" i="1" dirty="0" smtClean="0"/>
              <a:t>Radiology</a:t>
            </a:r>
            <a:r>
              <a:rPr lang="vi-VN" sz="1200" dirty="0" smtClean="0"/>
              <a:t>. 2008;248(3):894-900</a:t>
            </a:r>
            <a:endParaRPr lang="cs-CZ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DD8CAA-B576-48E5-A77E-9B22366A2CFA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871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sz="1200" dirty="0" smtClean="0"/>
              <a:t>1. </a:t>
            </a:r>
            <a:r>
              <a:rPr lang="vi-VN" sz="1200" dirty="0" smtClean="0"/>
              <a:t>Padhani A. Diffusion Magnetic Resonance Imaging in Cancer Patient Management. </a:t>
            </a:r>
            <a:r>
              <a:rPr lang="vi-VN" sz="1200" i="1" dirty="0" smtClean="0"/>
              <a:t>Seminars in Radiation Oncology</a:t>
            </a:r>
            <a:r>
              <a:rPr lang="vi-VN" sz="1200" dirty="0" smtClean="0"/>
              <a:t>. 2011;21(2):119-140</a:t>
            </a:r>
            <a:r>
              <a:rPr lang="cs-CZ" sz="1200" dirty="0" smtClean="0"/>
              <a:t> </a:t>
            </a:r>
            <a:endParaRPr lang="cs-CZ" altLang="cs-CZ" u="sng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</a:pPr>
            <a:r>
              <a:rPr lang="cs-CZ" altLang="cs-CZ" dirty="0" smtClean="0"/>
              <a:t>2. </a:t>
            </a:r>
            <a:r>
              <a:rPr lang="vi-VN" dirty="0" smtClean="0"/>
              <a:t>ECR 2012 / C-1677 / Diffusion-weighted whole-body imaging with background body signal suppression (DWIBS): a useful tool in daily practice - EPOS</a:t>
            </a:r>
            <a:r>
              <a:rPr lang="vi-VN" baseline="30000" dirty="0" smtClean="0"/>
              <a:t>TM</a:t>
            </a:r>
            <a:endParaRPr lang="cs-CZ" altLang="cs-CZ" u="sng" dirty="0" smtClean="0">
              <a:solidFill>
                <a:srgbClr val="FF0000"/>
              </a:solidFill>
            </a:endParaRPr>
          </a:p>
        </p:txBody>
      </p:sp>
      <p:sp>
        <p:nvSpPr>
          <p:cNvPr id="4506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4AB3FC-C018-4EAB-A37D-995D43FB0D7D}" type="slidenum">
              <a:rPr lang="cs-CZ" altLang="cs-CZ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cs-CZ" altLang="cs-CZ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úhlý trojúhelník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Skupina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Volný tvar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Volný tvar 18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Volný tvar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Přímá spojnice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11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2B9B3CA-41CE-4C41-83FC-3629AB7ACD45}" type="datetime1">
              <a:rPr lang="cs-CZ" smtClean="0"/>
              <a:t>4.9.2014</a:t>
            </a:fld>
            <a:endParaRPr lang="cs-CZ"/>
          </a:p>
        </p:txBody>
      </p:sp>
      <p:sp>
        <p:nvSpPr>
          <p:cNvPr id="12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3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2FCB0619-2912-4036-9A82-43658F02D3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6832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D4D7-D0B7-4CCC-8484-3DC16EBABF6E}" type="datetime1">
              <a:rPr lang="cs-CZ" smtClean="0"/>
              <a:t>4.9.2014</a:t>
            </a:fld>
            <a:endParaRPr lang="cs-CZ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E7424-E15D-4C6F-81A3-AA2D11FEE1B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6786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D4BAE-C2F4-4E74-8DFA-FBDFB8F2C10B}" type="datetime1">
              <a:rPr lang="cs-CZ" smtClean="0"/>
              <a:t>4.9.2014</a:t>
            </a:fld>
            <a:endParaRPr lang="cs-CZ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58C5B-EC8F-4055-86AC-27752C01464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3480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39C51-0F5E-436D-8E07-4776126227BA}" type="datetime1">
              <a:rPr lang="cs-CZ" smtClean="0"/>
              <a:t>4.9.2014</a:t>
            </a:fld>
            <a:endParaRPr lang="cs-CZ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4F9D1-A866-402F-B9F8-A12DDCEE09E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8403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vojitá šipka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Dvojitá šipka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2EDFC0-3A5C-4661-A72E-0D77078ACDC1}" type="datetime1">
              <a:rPr lang="cs-CZ" smtClean="0"/>
              <a:t>4.9.2014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497588D-5A0B-43CD-80D0-DA721A47EFC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0747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7ABD6-2277-4799-85D6-C3141E7B9334}" type="datetime1">
              <a:rPr lang="cs-CZ" smtClean="0"/>
              <a:t>4.9.2014</a:t>
            </a:fld>
            <a:endParaRPr lang="cs-CZ"/>
          </a:p>
        </p:txBody>
      </p:sp>
      <p:sp>
        <p:nvSpPr>
          <p:cNvPr id="6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831B0-7047-4ECF-B67D-71FAC1BC82B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9367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29DD4CB-CFC0-4F1B-B46D-0E89E52AA443}" type="datetime1">
              <a:rPr lang="cs-CZ" smtClean="0"/>
              <a:t>4.9.2014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21377CB-8E34-4351-9825-8BD52224EEA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9059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2EBA9-AEFA-45E8-857D-EDDEBA7BF2D4}" type="datetime1">
              <a:rPr lang="cs-CZ" smtClean="0"/>
              <a:t>4.9.2014</a:t>
            </a:fld>
            <a:endParaRPr lang="cs-CZ"/>
          </a:p>
        </p:txBody>
      </p:sp>
      <p:sp>
        <p:nvSpPr>
          <p:cNvPr id="4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D7859-6574-4211-A78D-5266AB97A6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3212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C265C-6966-4084-BC9E-FF5E30548F5B}" type="datetime1">
              <a:rPr lang="cs-CZ" smtClean="0"/>
              <a:t>4.9.2014</a:t>
            </a:fld>
            <a:endParaRPr lang="cs-CZ"/>
          </a:p>
        </p:txBody>
      </p:sp>
      <p:sp>
        <p:nvSpPr>
          <p:cNvPr id="3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4D887-3DB7-4D56-9240-7F504BA658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4895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C73AEF1-BB28-450B-AD98-F4184C90DC85}" type="datetime1">
              <a:rPr lang="cs-CZ" smtClean="0"/>
              <a:t>4.9.2014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5FA915D-C3EA-4CE0-9D57-C0667875F70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446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olný tvar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Volný tvar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5760 w 5591"/>
              <a:gd name="T3" fmla="*/ 0 h 588"/>
              <a:gd name="T4" fmla="*/ 5760 w 5591"/>
              <a:gd name="T5" fmla="*/ 528 h 588"/>
              <a:gd name="T6" fmla="*/ 4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Pravoúhlý trojúhelník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Přímá spojnice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vojitá šipka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Dvojitá šipka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1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49ECFA3D-47F9-489C-9297-46225EA01E46}" type="datetime1">
              <a:rPr lang="cs-CZ" smtClean="0"/>
              <a:t>4.9.2014</a:t>
            </a:fld>
            <a:endParaRPr lang="cs-CZ"/>
          </a:p>
        </p:txBody>
      </p:sp>
      <p:sp>
        <p:nvSpPr>
          <p:cNvPr id="12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3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67FFB355-618D-422F-9752-6BA0A3C2934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1570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7" name="Volný tvar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5760 w 5591"/>
              <a:gd name="T3" fmla="*/ 0 h 588"/>
              <a:gd name="T4" fmla="*/ 5760 w 5591"/>
              <a:gd name="T5" fmla="*/ 528 h 588"/>
              <a:gd name="T6" fmla="*/ 4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Přímá spojnice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33" name="Zástupný symbol pro text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  <a:endParaRPr lang="en-US" altLang="cs-CZ" smtClean="0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FF9983CB-BF31-4C65-9046-8FEF49018A8B}" type="datetime1">
              <a:rPr lang="cs-CZ" smtClean="0"/>
              <a:t>4.9.2014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smtClean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D8F4A8D6-9737-4D4E-97E8-6E86D6812B5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9" r:id="rId1"/>
    <p:sldLayoutId id="2147483838" r:id="rId2"/>
    <p:sldLayoutId id="2147483840" r:id="rId3"/>
    <p:sldLayoutId id="2147483837" r:id="rId4"/>
    <p:sldLayoutId id="2147483841" r:id="rId5"/>
    <p:sldLayoutId id="2147483836" r:id="rId6"/>
    <p:sldLayoutId id="2147483835" r:id="rId7"/>
    <p:sldLayoutId id="2147483842" r:id="rId8"/>
    <p:sldLayoutId id="2147483843" r:id="rId9"/>
    <p:sldLayoutId id="2147483834" r:id="rId10"/>
    <p:sldLayoutId id="2147483833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2031287"/>
            <a:ext cx="7772400" cy="1829761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DWI a </a:t>
            </a:r>
            <a:r>
              <a:rPr lang="cs-CZ" dirty="0" err="1" smtClean="0"/>
              <a:t>perfuze</a:t>
            </a:r>
            <a:r>
              <a:rPr lang="cs-CZ" dirty="0" smtClean="0"/>
              <a:t> (včetně CEUS) v hodnocení léčebné odpovědi malignit jater</a:t>
            </a:r>
            <a:endParaRPr lang="cs-CZ" dirty="0"/>
          </a:p>
        </p:txBody>
      </p:sp>
      <p:sp>
        <p:nvSpPr>
          <p:cNvPr id="7171" name="Podnadpis 2"/>
          <p:cNvSpPr>
            <a:spLocks noGrp="1"/>
          </p:cNvSpPr>
          <p:nvPr>
            <p:ph type="subTitle" idx="1"/>
          </p:nvPr>
        </p:nvSpPr>
        <p:spPr>
          <a:xfrm>
            <a:off x="684213" y="4029075"/>
            <a:ext cx="7772400" cy="1200150"/>
          </a:xfrm>
        </p:spPr>
        <p:txBody>
          <a:bodyPr/>
          <a:lstStyle/>
          <a:p>
            <a:pPr marR="0"/>
            <a:r>
              <a:rPr lang="cs-CZ" altLang="cs-CZ" dirty="0" smtClean="0"/>
              <a:t>M. </a:t>
            </a:r>
            <a:r>
              <a:rPr lang="cs-CZ" altLang="cs-CZ" dirty="0" err="1" smtClean="0"/>
              <a:t>Šmajerová</a:t>
            </a:r>
            <a:r>
              <a:rPr lang="cs-CZ" altLang="cs-CZ" dirty="0" smtClean="0"/>
              <a:t>, T. </a:t>
            </a:r>
            <a:r>
              <a:rPr lang="cs-CZ" altLang="cs-CZ" dirty="0" err="1" smtClean="0"/>
              <a:t>Andrašina</a:t>
            </a:r>
            <a:r>
              <a:rPr lang="cs-CZ" altLang="cs-CZ" dirty="0" smtClean="0"/>
              <a:t>, Š. Bohatá</a:t>
            </a:r>
          </a:p>
        </p:txBody>
      </p:sp>
      <p:pic>
        <p:nvPicPr>
          <p:cNvPr id="7172" name="Obrázok 11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9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znak110_mu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0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452320" y="144662"/>
            <a:ext cx="1508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Ježíši důvěřuji v Tebe</a:t>
            </a:r>
            <a:endParaRPr lang="cs-CZ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2"/>
          </a:xfrm>
        </p:spPr>
        <p:txBody>
          <a:bodyPr/>
          <a:lstStyle/>
          <a:p>
            <a:r>
              <a:rPr lang="cs-CZ" altLang="cs-CZ" dirty="0"/>
              <a:t>Přídatný magnetický gradient - </a:t>
            </a:r>
            <a:r>
              <a:rPr lang="cs-CZ" altLang="cs-CZ" dirty="0" smtClean="0"/>
              <a:t>„B hodnoty“ </a:t>
            </a:r>
            <a:r>
              <a:rPr lang="cs-CZ" altLang="cs-CZ" dirty="0"/>
              <a:t>[s/mm</a:t>
            </a:r>
            <a:r>
              <a:rPr lang="cs-CZ" altLang="cs-CZ" baseline="30000" dirty="0"/>
              <a:t>2</a:t>
            </a:r>
            <a:r>
              <a:rPr lang="cs-CZ" altLang="cs-CZ" dirty="0"/>
              <a:t>]</a:t>
            </a:r>
          </a:p>
          <a:p>
            <a:r>
              <a:rPr lang="cs-CZ" altLang="cs-CZ" dirty="0" err="1" smtClean="0"/>
              <a:t>Aparentní</a:t>
            </a:r>
            <a:r>
              <a:rPr lang="cs-CZ" altLang="cs-CZ" dirty="0" smtClean="0"/>
              <a:t> </a:t>
            </a:r>
            <a:r>
              <a:rPr lang="cs-CZ" altLang="cs-CZ" dirty="0"/>
              <a:t>difusní koeficient (ADC) [mm</a:t>
            </a:r>
            <a:r>
              <a:rPr lang="cs-CZ" altLang="cs-CZ" baseline="30000" dirty="0"/>
              <a:t>2</a:t>
            </a:r>
            <a:r>
              <a:rPr lang="cs-CZ" altLang="cs-CZ" sz="2400" dirty="0"/>
              <a:t>/s</a:t>
            </a:r>
            <a:r>
              <a:rPr lang="cs-CZ" altLang="cs-CZ" dirty="0"/>
              <a:t>] → ADC </a:t>
            </a:r>
            <a:r>
              <a:rPr lang="cs-CZ" altLang="cs-CZ" dirty="0" smtClean="0"/>
              <a:t>mapy</a:t>
            </a:r>
          </a:p>
          <a:p>
            <a:pPr lvl="1"/>
            <a:r>
              <a:rPr lang="cs-CZ" altLang="cs-CZ" dirty="0"/>
              <a:t>m</a:t>
            </a:r>
            <a:r>
              <a:rPr lang="cs-CZ" altLang="cs-CZ" dirty="0" smtClean="0"/>
              <a:t>inimálně 2 měření s různou B hodnotou </a:t>
            </a:r>
            <a:endParaRPr lang="cs-CZ" alt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DWI-MRI – </a:t>
            </a:r>
            <a:r>
              <a:rPr lang="cs-CZ" dirty="0" smtClean="0"/>
              <a:t>princip</a:t>
            </a:r>
            <a:endParaRPr lang="cs-CZ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179512" y="6408738"/>
            <a:ext cx="8784975" cy="449262"/>
          </a:xfrm>
        </p:spPr>
        <p:txBody>
          <a:bodyPr/>
          <a:lstStyle/>
          <a:p>
            <a:pPr algn="l">
              <a:defRPr/>
            </a:pPr>
            <a:r>
              <a:rPr lang="cs-CZ" dirty="0"/>
              <a:t>1. </a:t>
            </a:r>
            <a:r>
              <a:rPr lang="vi-VN" dirty="0"/>
              <a:t>Padhani A. Diffusion Magnetic Resonance Imaging in Cancer Patient Management. </a:t>
            </a:r>
            <a:r>
              <a:rPr lang="vi-VN" i="1" dirty="0"/>
              <a:t>Seminars in Radiation Oncology</a:t>
            </a:r>
            <a:r>
              <a:rPr lang="vi-VN" dirty="0"/>
              <a:t>. 2011;21(2):</a:t>
            </a:r>
            <a:r>
              <a:rPr lang="vi-VN" dirty="0" smtClean="0"/>
              <a:t>119-140</a:t>
            </a:r>
            <a:endParaRPr lang="cs-CZ" altLang="cs-CZ" u="sng" dirty="0">
              <a:solidFill>
                <a:srgbClr val="FF0000"/>
              </a:solidFill>
            </a:endParaRPr>
          </a:p>
          <a:p>
            <a:pPr algn="l">
              <a:defRPr/>
            </a:pPr>
            <a:r>
              <a:rPr lang="cs-CZ" dirty="0" smtClean="0"/>
              <a:t>2. </a:t>
            </a:r>
            <a:r>
              <a:rPr lang="cs-CZ" dirty="0" err="1" smtClean="0"/>
              <a:t>Heijmen</a:t>
            </a:r>
            <a:r>
              <a:rPr lang="cs-CZ" dirty="0" smtClean="0"/>
              <a:t> </a:t>
            </a:r>
            <a:r>
              <a:rPr lang="cs-CZ" dirty="0"/>
              <a:t>L. </a:t>
            </a:r>
            <a:r>
              <a:rPr lang="en-US" dirty="0"/>
              <a:t>Diffusion-weighted MR imaging in liver metastases of colorectal</a:t>
            </a:r>
            <a:r>
              <a:rPr lang="cs-CZ" dirty="0"/>
              <a:t> </a:t>
            </a:r>
            <a:r>
              <a:rPr lang="en-US" dirty="0"/>
              <a:t>cancer: reproducibility and biological validation</a:t>
            </a:r>
            <a:r>
              <a:rPr lang="cs-CZ" dirty="0"/>
              <a:t>. </a:t>
            </a:r>
            <a:r>
              <a:rPr lang="cs-CZ" i="1" dirty="0" err="1"/>
              <a:t>European</a:t>
            </a:r>
            <a:r>
              <a:rPr lang="cs-CZ" i="1" dirty="0"/>
              <a:t> Radiology</a:t>
            </a:r>
            <a:r>
              <a:rPr lang="cs-CZ" dirty="0"/>
              <a:t>. 2013; </a:t>
            </a:r>
            <a:r>
              <a:rPr lang="cs-CZ" dirty="0" smtClean="0"/>
              <a:t>23:748–756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3" t="34110" r="9472" b="27543"/>
          <a:stretch/>
        </p:blipFill>
        <p:spPr bwMode="auto">
          <a:xfrm>
            <a:off x="1990090" y="3559323"/>
            <a:ext cx="6470342" cy="261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55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16"/>
          <a:stretch>
            <a:fillRect/>
          </a:stretch>
        </p:blipFill>
        <p:spPr>
          <a:xfrm>
            <a:off x="34925" y="19050"/>
            <a:ext cx="9074150" cy="6048375"/>
          </a:xfr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0" y="6408738"/>
            <a:ext cx="9036495" cy="449262"/>
          </a:xfrm>
        </p:spPr>
        <p:txBody>
          <a:bodyPr/>
          <a:lstStyle/>
          <a:p>
            <a:pPr>
              <a:defRPr/>
            </a:pPr>
            <a:endParaRPr lang="cs-CZ" altLang="cs-CZ" dirty="0" smtClean="0"/>
          </a:p>
          <a:p>
            <a:pPr>
              <a:defRPr/>
            </a:pPr>
            <a:endParaRPr lang="cs-CZ" altLang="cs-CZ" dirty="0" smtClean="0"/>
          </a:p>
          <a:p>
            <a:pPr>
              <a:defRPr/>
            </a:pPr>
            <a:endParaRPr lang="cs-CZ" altLang="cs-CZ" dirty="0" smtClean="0"/>
          </a:p>
          <a:p>
            <a:pPr algn="l">
              <a:defRPr/>
            </a:pPr>
            <a:r>
              <a:rPr lang="vi-VN" sz="1050" dirty="0"/>
              <a:t>Padhani A. Diffusion Magnetic Resonance Imaging in Cancer Patient Management. </a:t>
            </a:r>
            <a:r>
              <a:rPr lang="vi-VN" sz="1050" i="1" dirty="0"/>
              <a:t>Seminars in Radiation Oncology</a:t>
            </a:r>
            <a:r>
              <a:rPr lang="vi-VN" sz="1050" dirty="0"/>
              <a:t>. 2011;21(2):119-140</a:t>
            </a:r>
            <a:endParaRPr lang="cs-CZ" dirty="0"/>
          </a:p>
        </p:txBody>
      </p:sp>
      <p:cxnSp>
        <p:nvCxnSpPr>
          <p:cNvPr id="8" name="Přímá spojnice se šipkou 7"/>
          <p:cNvCxnSpPr/>
          <p:nvPr/>
        </p:nvCxnSpPr>
        <p:spPr>
          <a:xfrm flipH="1">
            <a:off x="4427538" y="620713"/>
            <a:ext cx="431800" cy="2159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1476375" y="3622675"/>
            <a:ext cx="431800" cy="2159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>
            <a:off x="4429125" y="3622675"/>
            <a:ext cx="431800" cy="2159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>
            <a:off x="7524750" y="3532188"/>
            <a:ext cx="431800" cy="2159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8" t="7024" r="22773" b="16861"/>
          <a:stretch/>
        </p:blipFill>
        <p:spPr>
          <a:xfrm>
            <a:off x="388680" y="836712"/>
            <a:ext cx="4183320" cy="50400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Muž, 55 let, HCC, vícečetná ložiska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" t="8786" r="34776" b="12476"/>
          <a:stretch/>
        </p:blipFill>
        <p:spPr>
          <a:xfrm>
            <a:off x="4572000" y="1269320"/>
            <a:ext cx="3759201" cy="5040000"/>
          </a:xfrm>
          <a:prstGeom prst="rect">
            <a:avLst/>
          </a:prstGeom>
        </p:spPr>
      </p:pic>
      <p:sp>
        <p:nvSpPr>
          <p:cNvPr id="7" name="Šípka doprava 14"/>
          <p:cNvSpPr/>
          <p:nvPr/>
        </p:nvSpPr>
        <p:spPr>
          <a:xfrm rot="2251230">
            <a:off x="1890163" y="1999139"/>
            <a:ext cx="499062" cy="11190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ípka doprava 14"/>
          <p:cNvSpPr/>
          <p:nvPr/>
        </p:nvSpPr>
        <p:spPr>
          <a:xfrm rot="2251230">
            <a:off x="465970" y="3792002"/>
            <a:ext cx="499062" cy="11190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ípka doprava 14"/>
          <p:cNvSpPr/>
          <p:nvPr/>
        </p:nvSpPr>
        <p:spPr>
          <a:xfrm rot="2251230">
            <a:off x="5058516" y="3459124"/>
            <a:ext cx="499062" cy="11190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2555776" y="5934024"/>
            <a:ext cx="1616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T1 po </a:t>
            </a:r>
            <a:r>
              <a:rPr lang="cs-CZ" sz="2400" dirty="0" err="1" smtClean="0"/>
              <a:t>k.l</a:t>
            </a:r>
            <a:r>
              <a:rPr lang="cs-CZ" sz="2400" dirty="0" smtClean="0"/>
              <a:t>.</a:t>
            </a:r>
            <a:endParaRPr lang="cs-CZ" sz="2400" dirty="0"/>
          </a:p>
        </p:txBody>
      </p:sp>
      <p:sp>
        <p:nvSpPr>
          <p:cNvPr id="10" name="Šípka doprava 14"/>
          <p:cNvSpPr/>
          <p:nvPr/>
        </p:nvSpPr>
        <p:spPr>
          <a:xfrm rot="2251230">
            <a:off x="1543111" y="2633297"/>
            <a:ext cx="499062" cy="11190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4" t="27306" r="58785" b="11053"/>
          <a:stretch/>
        </p:blipFill>
        <p:spPr bwMode="auto">
          <a:xfrm>
            <a:off x="4572000" y="1263409"/>
            <a:ext cx="3759201" cy="505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Šípka doprava 14"/>
          <p:cNvSpPr/>
          <p:nvPr/>
        </p:nvSpPr>
        <p:spPr>
          <a:xfrm rot="2251230">
            <a:off x="6354659" y="3026008"/>
            <a:ext cx="499062" cy="11190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318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482" y="2825005"/>
            <a:ext cx="3520348" cy="27677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2" t="27669" r="33962" b="34815"/>
          <a:stretch/>
        </p:blipFill>
        <p:spPr>
          <a:xfrm>
            <a:off x="1486026" y="86333"/>
            <a:ext cx="3528000" cy="26362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448" y="86333"/>
            <a:ext cx="3528000" cy="26362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290277" y="998390"/>
            <a:ext cx="1074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PŘED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60584" y="3836692"/>
            <a:ext cx="662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PO</a:t>
            </a:r>
            <a:endParaRPr lang="cs-CZ" sz="2800" b="1" dirty="0"/>
          </a:p>
        </p:txBody>
      </p:sp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15982"/>
              </p:ext>
            </p:extLst>
          </p:nvPr>
        </p:nvGraphicFramePr>
        <p:xfrm>
          <a:off x="539552" y="5733256"/>
          <a:ext cx="8056700" cy="108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9986"/>
                <a:gridCol w="1412238"/>
                <a:gridCol w="1412238"/>
                <a:gridCol w="1412238"/>
              </a:tblGrid>
              <a:tr h="540060">
                <a:tc>
                  <a:txBody>
                    <a:bodyPr/>
                    <a:lstStyle/>
                    <a:p>
                      <a:pPr algn="l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Před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Po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800" b="1" dirty="0" smtClean="0">
                          <a:effectLst/>
                        </a:rPr>
                        <a:t>Rozdíl</a:t>
                      </a:r>
                      <a:endParaRPr lang="cs-CZ" altLang="cs-CZ" sz="2800" b="1" dirty="0" smtClean="0">
                        <a:effectLst/>
                      </a:endParaRPr>
                    </a:p>
                  </a:txBody>
                  <a:tcPr anchor="ctr"/>
                </a:tc>
              </a:tr>
              <a:tr h="5400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2400" baseline="0" dirty="0" smtClean="0"/>
                        <a:t>ADC </a:t>
                      </a:r>
                      <a:r>
                        <a:rPr lang="cs-CZ" altLang="cs-CZ" sz="2400" dirty="0" smtClean="0"/>
                        <a:t>[</a:t>
                      </a:r>
                      <a:r>
                        <a:rPr lang="el-GR" altLang="cs-CZ" sz="2400" dirty="0" smtClean="0"/>
                        <a:t>μ</a:t>
                      </a:r>
                      <a:r>
                        <a:rPr lang="cs-CZ" altLang="cs-CZ" sz="2400" dirty="0" smtClean="0"/>
                        <a:t>m</a:t>
                      </a:r>
                      <a:r>
                        <a:rPr lang="cs-CZ" altLang="cs-CZ" sz="2400" baseline="30000" dirty="0" smtClean="0"/>
                        <a:t>2</a:t>
                      </a:r>
                      <a:r>
                        <a:rPr lang="cs-CZ" altLang="cs-CZ" sz="2400" dirty="0" smtClean="0"/>
                        <a:t> x s]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1,13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1,54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 smtClean="0">
                          <a:effectLst/>
                        </a:rPr>
                        <a:t>+36%</a:t>
                      </a:r>
                      <a:endParaRPr lang="cs-CZ" sz="2800" b="1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7" name="Obrázek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4" t="27382" r="35628" b="34160"/>
          <a:stretch/>
        </p:blipFill>
        <p:spPr>
          <a:xfrm>
            <a:off x="5076448" y="2825005"/>
            <a:ext cx="3528000" cy="27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5271254" y="203709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ADC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619672" y="203709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b600</a:t>
            </a:r>
            <a:endParaRPr lang="cs-CZ" dirty="0"/>
          </a:p>
        </p:txBody>
      </p:sp>
      <p:sp>
        <p:nvSpPr>
          <p:cNvPr id="18" name="TextovéPole 6"/>
          <p:cNvSpPr txBox="1"/>
          <p:nvPr/>
        </p:nvSpPr>
        <p:spPr>
          <a:xfrm>
            <a:off x="1619671" y="2948118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b600</a:t>
            </a:r>
            <a:endParaRPr lang="cs-CZ" dirty="0"/>
          </a:p>
        </p:txBody>
      </p:sp>
      <p:sp>
        <p:nvSpPr>
          <p:cNvPr id="19" name="TextovéPole 7"/>
          <p:cNvSpPr txBox="1"/>
          <p:nvPr/>
        </p:nvSpPr>
        <p:spPr>
          <a:xfrm>
            <a:off x="5271254" y="2950027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ADC</a:t>
            </a:r>
            <a:endParaRPr lang="cs-CZ" dirty="0"/>
          </a:p>
        </p:txBody>
      </p:sp>
      <p:sp>
        <p:nvSpPr>
          <p:cNvPr id="20" name="Zaoblený obdélník 7"/>
          <p:cNvSpPr/>
          <p:nvPr/>
        </p:nvSpPr>
        <p:spPr>
          <a:xfrm>
            <a:off x="7164288" y="5733256"/>
            <a:ext cx="1440160" cy="1053937"/>
          </a:xfrm>
          <a:prstGeom prst="roundRect">
            <a:avLst/>
          </a:prstGeom>
          <a:noFill/>
          <a:ln w="107950" cmpd="sng"/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8639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3200" dirty="0" smtClean="0"/>
              <a:t>Bez potřeby </a:t>
            </a:r>
            <a:r>
              <a:rPr lang="cs-CZ" altLang="cs-CZ" sz="3200" dirty="0" err="1" smtClean="0"/>
              <a:t>k.l</a:t>
            </a:r>
            <a:r>
              <a:rPr lang="cs-CZ" altLang="cs-CZ" sz="3200" dirty="0" smtClean="0"/>
              <a:t>.</a:t>
            </a:r>
          </a:p>
          <a:p>
            <a:r>
              <a:rPr lang="cs-CZ" altLang="cs-CZ" sz="3200" dirty="0" smtClean="0"/>
              <a:t>Relativně jednoduché skenovací protokoly</a:t>
            </a:r>
          </a:p>
          <a:p>
            <a:r>
              <a:rPr lang="cs-CZ" altLang="cs-CZ" sz="3200" dirty="0" smtClean="0"/>
              <a:t>Širší dostupnost</a:t>
            </a:r>
          </a:p>
          <a:p>
            <a:r>
              <a:rPr lang="cs-CZ" altLang="cs-CZ" sz="3200" dirty="0" smtClean="0"/>
              <a:t>Kvantitativní analýza</a:t>
            </a:r>
          </a:p>
          <a:p>
            <a:r>
              <a:rPr lang="cs-CZ" altLang="cs-CZ" sz="3200" dirty="0" smtClean="0"/>
              <a:t>Dobrá </a:t>
            </a:r>
            <a:r>
              <a:rPr lang="cs-CZ" altLang="cs-CZ" sz="3200" dirty="0" err="1" smtClean="0"/>
              <a:t>reproducibilita</a:t>
            </a:r>
            <a:endParaRPr lang="cs-CZ" altLang="cs-CZ" sz="32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DWI-MRI - výhody</a:t>
            </a:r>
            <a:endParaRPr 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107504" y="6408738"/>
            <a:ext cx="8928991" cy="449262"/>
          </a:xfrm>
        </p:spPr>
        <p:txBody>
          <a:bodyPr/>
          <a:lstStyle/>
          <a:p>
            <a:pPr algn="l">
              <a:defRPr/>
            </a:pPr>
            <a:r>
              <a:rPr lang="vi-VN" dirty="0"/>
              <a:t>Bowden DJ, Barrett T. Angiogenesis Imaging in Neoplasia. </a:t>
            </a:r>
            <a:r>
              <a:rPr lang="vi-VN" i="1" dirty="0"/>
              <a:t>Journal of Clinical Imaging Science</a:t>
            </a:r>
            <a:r>
              <a:rPr lang="vi-VN" dirty="0"/>
              <a:t>. 2011;1(1):1-7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3200" dirty="0" smtClean="0"/>
              <a:t>Vyšší cena</a:t>
            </a:r>
          </a:p>
          <a:p>
            <a:r>
              <a:rPr lang="cs-CZ" altLang="cs-CZ" sz="3200" dirty="0" smtClean="0"/>
              <a:t>Artefakty</a:t>
            </a:r>
          </a:p>
          <a:p>
            <a:r>
              <a:rPr lang="cs-CZ" altLang="cs-CZ" sz="3200" dirty="0" smtClean="0"/>
              <a:t>Zobrazování malých lézí (&lt;1cm) </a:t>
            </a:r>
            <a:r>
              <a:rPr lang="cs-CZ" altLang="cs-CZ" sz="3200" dirty="0" smtClean="0"/>
              <a:t>        a </a:t>
            </a:r>
            <a:r>
              <a:rPr lang="cs-CZ" altLang="cs-CZ" sz="3200" dirty="0" smtClean="0"/>
              <a:t>ložisek těsně pod bránicí</a:t>
            </a:r>
          </a:p>
          <a:p>
            <a:r>
              <a:rPr lang="cs-CZ" altLang="cs-CZ" sz="3200" dirty="0" smtClean="0"/>
              <a:t>Chybí definovaná kritéria v hodnocení léčebné odpovědi</a:t>
            </a:r>
          </a:p>
          <a:p>
            <a:endParaRPr lang="cs-CZ" altLang="cs-CZ" dirty="0" smtClean="0"/>
          </a:p>
          <a:p>
            <a:endParaRPr lang="cs-CZ" alt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DWI-MRI </a:t>
            </a:r>
            <a:r>
              <a:rPr lang="cs-CZ" dirty="0" smtClean="0"/>
              <a:t>- nevýhody</a:t>
            </a:r>
            <a:endParaRPr 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107504" y="6408738"/>
            <a:ext cx="8928991" cy="449262"/>
          </a:xfrm>
        </p:spPr>
        <p:txBody>
          <a:bodyPr/>
          <a:lstStyle/>
          <a:p>
            <a:pPr algn="l">
              <a:defRPr/>
            </a:pPr>
            <a:r>
              <a:rPr lang="vi-VN" dirty="0"/>
              <a:t>Bowden DJ, Barrett T. Angiogenesis Imaging in Neoplasia. </a:t>
            </a:r>
            <a:r>
              <a:rPr lang="vi-VN" i="1" dirty="0"/>
              <a:t>Journal of Clinical Imaging Science</a:t>
            </a:r>
            <a:r>
              <a:rPr lang="vi-VN" dirty="0"/>
              <a:t>. 2011;1(1):1-7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Metoda pro hodnocení </a:t>
            </a:r>
            <a:r>
              <a:rPr lang="cs-CZ" altLang="cs-CZ" dirty="0" err="1" smtClean="0"/>
              <a:t>mikrovaskularizace</a:t>
            </a:r>
            <a:endParaRPr lang="cs-CZ" altLang="cs-CZ" dirty="0" smtClean="0"/>
          </a:p>
          <a:p>
            <a:r>
              <a:rPr lang="cs-CZ" altLang="cs-CZ" dirty="0" smtClean="0"/>
              <a:t>Umožňuje posoudit nejen celkovou </a:t>
            </a:r>
            <a:r>
              <a:rPr lang="cs-CZ" altLang="cs-CZ" dirty="0" err="1" smtClean="0"/>
              <a:t>perfuzi</a:t>
            </a:r>
            <a:r>
              <a:rPr lang="cs-CZ" altLang="cs-CZ" dirty="0" smtClean="0"/>
              <a:t>, ale také odlišit arteriální a portální složku</a:t>
            </a:r>
          </a:p>
          <a:p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 smtClean="0"/>
              <a:t>Perfuzní</a:t>
            </a:r>
            <a:r>
              <a:rPr lang="cs-CZ" dirty="0" smtClean="0"/>
              <a:t> CT</a:t>
            </a:r>
            <a:endParaRPr 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179512" y="6408738"/>
            <a:ext cx="8784975" cy="449262"/>
          </a:xfrm>
        </p:spPr>
        <p:txBody>
          <a:bodyPr/>
          <a:lstStyle/>
          <a:p>
            <a:pPr algn="l">
              <a:defRPr/>
            </a:pPr>
            <a:r>
              <a:rPr lang="vi-VN" dirty="0"/>
              <a:t>Liver Imaging Research Program | BIRC </a:t>
            </a:r>
            <a:r>
              <a:rPr lang="cs-CZ" dirty="0" smtClean="0"/>
              <a:t>, </a:t>
            </a:r>
            <a:r>
              <a:rPr lang="cs-CZ" altLang="cs-CZ" dirty="0" smtClean="0"/>
              <a:t>http</a:t>
            </a:r>
            <a:r>
              <a:rPr lang="cs-CZ" altLang="cs-CZ" dirty="0"/>
              <a:t>://www.birc.ca/liver-imaging-research-program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9" t="36818" r="30872" b="26591"/>
          <a:stretch/>
        </p:blipFill>
        <p:spPr bwMode="auto">
          <a:xfrm>
            <a:off x="1691680" y="3070631"/>
            <a:ext cx="5760640" cy="28983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CTp</a:t>
            </a:r>
            <a:r>
              <a:rPr lang="cs-CZ" dirty="0" smtClean="0"/>
              <a:t> - hodnocení léčebné odpovědi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07505" y="6408738"/>
            <a:ext cx="8814042" cy="449262"/>
          </a:xfrm>
        </p:spPr>
        <p:txBody>
          <a:bodyPr/>
          <a:lstStyle/>
          <a:p>
            <a:pPr algn="l"/>
            <a:r>
              <a:rPr lang="cs-CZ" dirty="0" smtClean="0"/>
              <a:t>1. </a:t>
            </a:r>
            <a:r>
              <a:rPr lang="vi-VN" dirty="0"/>
              <a:t>Jiang T, Kambadakone A</a:t>
            </a:r>
            <a:r>
              <a:rPr lang="vi-VN" dirty="0" smtClean="0"/>
              <a:t>, </a:t>
            </a:r>
            <a:r>
              <a:rPr lang="cs-CZ" dirty="0"/>
              <a:t>et al</a:t>
            </a:r>
            <a:r>
              <a:rPr lang="vi-VN" dirty="0"/>
              <a:t>. Monitoring response to antiangiogenic treatment and predicting outcomes in advanced hepatocellular carcinoma using image biomarkers, ct perfusion, tumor density, and tumor size (RECIST). </a:t>
            </a:r>
            <a:r>
              <a:rPr lang="vi-VN" i="1" dirty="0"/>
              <a:t>Investigative Radiology</a:t>
            </a:r>
            <a:r>
              <a:rPr lang="vi-VN" dirty="0"/>
              <a:t>. 2012;47(1):</a:t>
            </a:r>
            <a:r>
              <a:rPr lang="vi-VN" dirty="0" smtClean="0"/>
              <a:t>11-17</a:t>
            </a:r>
            <a:r>
              <a:rPr lang="en-US" dirty="0" smtClean="0"/>
              <a:t> </a:t>
            </a:r>
            <a:endParaRPr lang="cs-CZ" dirty="0"/>
          </a:p>
          <a:p>
            <a:pPr algn="l"/>
            <a:r>
              <a:rPr lang="cs-CZ" dirty="0" smtClean="0"/>
              <a:t>2. </a:t>
            </a:r>
            <a:r>
              <a:rPr lang="vi-VN" dirty="0"/>
              <a:t>Sabir A, Schor-Bardach R, Wilcox CJ, et al. Perfusion MDCT Enables Early Detection of Therapeutic Response to Antiangiogenic Therapy. </a:t>
            </a:r>
            <a:r>
              <a:rPr lang="vi-VN" i="1" dirty="0"/>
              <a:t>American Journal of Roentgenology</a:t>
            </a:r>
            <a:r>
              <a:rPr lang="vi-VN" dirty="0"/>
              <a:t>. 2008;191(1):133-139</a:t>
            </a:r>
            <a:r>
              <a:rPr lang="en-US" dirty="0" smtClean="0"/>
              <a:t>. </a:t>
            </a:r>
            <a:endParaRPr lang="cs-CZ" dirty="0"/>
          </a:p>
        </p:txBody>
      </p:sp>
      <p:sp>
        <p:nvSpPr>
          <p:cNvPr id="5" name="BlokTextu 4"/>
          <p:cNvSpPr txBox="1"/>
          <p:nvPr/>
        </p:nvSpPr>
        <p:spPr>
          <a:xfrm>
            <a:off x="323528" y="3681025"/>
            <a:ext cx="446449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i="1" dirty="0" err="1" smtClean="0"/>
              <a:t>Sabir</a:t>
            </a:r>
            <a:r>
              <a:rPr lang="cs-CZ" i="1" dirty="0" smtClean="0"/>
              <a:t>, 2008</a:t>
            </a:r>
          </a:p>
          <a:p>
            <a:r>
              <a:rPr lang="cs-CZ" dirty="0" smtClean="0"/>
              <a:t>„I</a:t>
            </a:r>
            <a:r>
              <a:rPr lang="en-US" dirty="0" smtClean="0"/>
              <a:t>n </a:t>
            </a:r>
            <a:r>
              <a:rPr lang="en-US" dirty="0"/>
              <a:t>the </a:t>
            </a:r>
            <a:r>
              <a:rPr lang="en-US" dirty="0" err="1"/>
              <a:t>sorafenib</a:t>
            </a:r>
            <a:r>
              <a:rPr lang="en-US" dirty="0"/>
              <a:t> group, the mean blood flow was significantly </a:t>
            </a:r>
          </a:p>
          <a:p>
            <a:r>
              <a:rPr lang="en-US" dirty="0"/>
              <a:t>lower at </a:t>
            </a:r>
            <a:r>
              <a:rPr lang="en-US" u="sng" dirty="0"/>
              <a:t>day </a:t>
            </a:r>
            <a:r>
              <a:rPr lang="en-US" u="sng" dirty="0" smtClean="0"/>
              <a:t>4</a:t>
            </a:r>
            <a:r>
              <a:rPr lang="cs-CZ" u="sng" dirty="0" smtClean="0"/>
              <a:t>, </a:t>
            </a:r>
            <a:r>
              <a:rPr lang="en-US" u="sng" dirty="0" smtClean="0"/>
              <a:t>day 9 </a:t>
            </a:r>
            <a:r>
              <a:rPr lang="en-US" u="sng" dirty="0"/>
              <a:t>and day 14 </a:t>
            </a:r>
            <a:r>
              <a:rPr lang="en-US" dirty="0" smtClean="0"/>
              <a:t>compared </a:t>
            </a:r>
            <a:r>
              <a:rPr lang="en-US" dirty="0"/>
              <a:t>with day 0 </a:t>
            </a:r>
            <a:r>
              <a:rPr lang="en-US" dirty="0" smtClean="0"/>
              <a:t>(p&lt; </a:t>
            </a:r>
            <a:r>
              <a:rPr lang="en-US" dirty="0"/>
              <a:t>0.05</a:t>
            </a:r>
            <a:r>
              <a:rPr lang="en-US" dirty="0" smtClean="0"/>
              <a:t>).</a:t>
            </a:r>
            <a:r>
              <a:rPr lang="cs-CZ" dirty="0" smtClean="0"/>
              <a:t>“</a:t>
            </a:r>
            <a:endParaRPr lang="en-US" dirty="0"/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3" t="30538" r="17200" b="6250"/>
          <a:stretch/>
        </p:blipFill>
        <p:spPr bwMode="auto">
          <a:xfrm>
            <a:off x="4355976" y="3517992"/>
            <a:ext cx="4565571" cy="250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1" t="38863" r="39944" b="42046"/>
          <a:stretch/>
        </p:blipFill>
        <p:spPr bwMode="auto">
          <a:xfrm>
            <a:off x="264350" y="1412776"/>
            <a:ext cx="5802284" cy="139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6093951" y="1268760"/>
            <a:ext cx="282759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i="1" dirty="0" err="1" smtClean="0"/>
              <a:t>Jiang</a:t>
            </a:r>
            <a:r>
              <a:rPr lang="cs-CZ" i="1" dirty="0" smtClean="0"/>
              <a:t>, 2012</a:t>
            </a:r>
          </a:p>
          <a:p>
            <a:r>
              <a:rPr lang="cs-CZ" dirty="0" smtClean="0"/>
              <a:t>„</a:t>
            </a:r>
            <a:r>
              <a:rPr lang="en-US" dirty="0" smtClean="0"/>
              <a:t>On </a:t>
            </a:r>
            <a:r>
              <a:rPr lang="en-US" u="sng" dirty="0"/>
              <a:t>days 10 to 12 </a:t>
            </a:r>
            <a:r>
              <a:rPr lang="en-US" dirty="0"/>
              <a:t>after initiation of </a:t>
            </a:r>
            <a:r>
              <a:rPr lang="en-US" dirty="0" err="1"/>
              <a:t>bevacizumab</a:t>
            </a:r>
            <a:r>
              <a:rPr lang="en-US" dirty="0"/>
              <a:t>, significant decrease in </a:t>
            </a:r>
            <a:r>
              <a:rPr lang="en-US" dirty="0" smtClean="0"/>
              <a:t>CT</a:t>
            </a:r>
            <a:r>
              <a:rPr lang="cs-CZ" dirty="0" smtClean="0"/>
              <a:t>p</a:t>
            </a:r>
            <a:r>
              <a:rPr lang="en-US" dirty="0" smtClean="0"/>
              <a:t> </a:t>
            </a:r>
            <a:r>
              <a:rPr lang="en-US" dirty="0"/>
              <a:t>parameters was </a:t>
            </a:r>
            <a:r>
              <a:rPr lang="en-US" dirty="0" smtClean="0"/>
              <a:t>noted </a:t>
            </a:r>
            <a:r>
              <a:rPr lang="en-US" dirty="0"/>
              <a:t>(</a:t>
            </a:r>
            <a:r>
              <a:rPr lang="en-US" i="1" dirty="0"/>
              <a:t>P</a:t>
            </a:r>
            <a:r>
              <a:rPr lang="en-US" dirty="0"/>
              <a:t> &lt; 0.005</a:t>
            </a:r>
            <a:r>
              <a:rPr lang="en-US" dirty="0" smtClean="0"/>
              <a:t>).</a:t>
            </a:r>
            <a:r>
              <a:rPr lang="cs-CZ" dirty="0" smtClean="0"/>
              <a:t>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590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Nativní CT</a:t>
            </a:r>
          </a:p>
          <a:p>
            <a:r>
              <a:rPr lang="cs-CZ" altLang="cs-CZ" dirty="0" smtClean="0"/>
              <a:t>Rozsah 4-20cm </a:t>
            </a:r>
          </a:p>
          <a:p>
            <a:r>
              <a:rPr lang="cs-CZ" altLang="cs-CZ" dirty="0" smtClean="0"/>
              <a:t>Bolus jodové </a:t>
            </a:r>
            <a:r>
              <a:rPr lang="cs-CZ" altLang="cs-CZ" dirty="0" err="1" smtClean="0"/>
              <a:t>k.l</a:t>
            </a:r>
            <a:r>
              <a:rPr lang="cs-CZ" altLang="cs-CZ" dirty="0" smtClean="0"/>
              <a:t>. </a:t>
            </a:r>
            <a:r>
              <a:rPr lang="cs-CZ" altLang="cs-CZ" dirty="0" err="1" smtClean="0"/>
              <a:t>i.v</a:t>
            </a:r>
            <a:r>
              <a:rPr lang="cs-CZ" altLang="cs-CZ" dirty="0" smtClean="0"/>
              <a:t>. (40-50ml rychlostí 5-10ml/s) </a:t>
            </a:r>
          </a:p>
          <a:p>
            <a:r>
              <a:rPr lang="cs-CZ" altLang="cs-CZ" dirty="0" smtClean="0"/>
              <a:t>Akvizice:</a:t>
            </a:r>
          </a:p>
          <a:p>
            <a:pPr lvl="1"/>
            <a:r>
              <a:rPr lang="cs-CZ" altLang="cs-CZ" dirty="0" err="1" smtClean="0"/>
              <a:t>First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pass</a:t>
            </a:r>
            <a:r>
              <a:rPr lang="cs-CZ" altLang="cs-CZ" dirty="0" smtClean="0"/>
              <a:t> study – prvních 45-60s po 1-2s</a:t>
            </a:r>
          </a:p>
          <a:p>
            <a:pPr lvl="1"/>
            <a:r>
              <a:rPr lang="cs-CZ" altLang="cs-CZ" dirty="0" smtClean="0"/>
              <a:t>Opožděné zobrazování – ≤3min po 5-15s</a:t>
            </a:r>
          </a:p>
          <a:p>
            <a:r>
              <a:rPr lang="cs-CZ" altLang="cs-CZ" dirty="0" smtClean="0"/>
              <a:t>Analýza dat, korekce pohybu </a:t>
            </a:r>
          </a:p>
          <a:p>
            <a:r>
              <a:rPr lang="cs-CZ" altLang="cs-CZ" dirty="0" smtClean="0"/>
              <a:t>ROI (ložisko, játra, aorta, </a:t>
            </a:r>
            <a:r>
              <a:rPr lang="cs-CZ" altLang="cs-CZ" dirty="0" err="1" smtClean="0"/>
              <a:t>v.portae</a:t>
            </a:r>
            <a:r>
              <a:rPr lang="cs-CZ" altLang="cs-CZ" dirty="0" smtClean="0"/>
              <a:t>, slezina)</a:t>
            </a:r>
          </a:p>
          <a:p>
            <a:pPr lvl="1"/>
            <a:endParaRPr lang="cs-CZ" alt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 smtClean="0"/>
              <a:t>CTp</a:t>
            </a:r>
            <a:r>
              <a:rPr lang="cs-CZ" dirty="0" smtClean="0"/>
              <a:t> - technika</a:t>
            </a:r>
            <a:endParaRPr 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179512" y="6408738"/>
            <a:ext cx="8712967" cy="449262"/>
          </a:xfrm>
        </p:spPr>
        <p:txBody>
          <a:bodyPr/>
          <a:lstStyle/>
          <a:p>
            <a:pPr algn="l">
              <a:spcBef>
                <a:spcPct val="0"/>
              </a:spcBef>
            </a:pPr>
            <a:r>
              <a:rPr lang="cs-CZ" altLang="cs-CZ" dirty="0" smtClean="0"/>
              <a:t>1. </a:t>
            </a:r>
            <a:r>
              <a:rPr lang="vi-VN" dirty="0"/>
              <a:t>Goh V, Gourtsoyianni S, Koh D-M. Functional Imaging of the Liver. </a:t>
            </a:r>
            <a:r>
              <a:rPr lang="vi-VN" i="1" dirty="0"/>
              <a:t>Seminars in Ultrasound, CT and MRI</a:t>
            </a:r>
            <a:r>
              <a:rPr lang="vi-VN" dirty="0"/>
              <a:t>. 2013;34(1):54-65</a:t>
            </a:r>
            <a:r>
              <a:rPr lang="vi-VN" dirty="0" smtClean="0"/>
              <a:t>.</a:t>
            </a:r>
            <a:r>
              <a:rPr lang="cs-CZ" altLang="cs-CZ" dirty="0" smtClean="0"/>
              <a:t>.</a:t>
            </a:r>
            <a:endParaRPr lang="cs-CZ" altLang="cs-CZ" dirty="0"/>
          </a:p>
          <a:p>
            <a:pPr algn="l">
              <a:spcBef>
                <a:spcPct val="0"/>
              </a:spcBef>
            </a:pPr>
            <a:r>
              <a:rPr lang="cs-CZ" altLang="cs-CZ" dirty="0"/>
              <a:t>2. </a:t>
            </a:r>
            <a:r>
              <a:rPr lang="vi-VN" dirty="0"/>
              <a:t>Miles K a. Perfusion CT for the assessment of tumour vascularity: Which protocol? </a:t>
            </a:r>
            <a:r>
              <a:rPr lang="vi-VN" i="1" dirty="0"/>
              <a:t>British Journal of Radiology</a:t>
            </a:r>
            <a:r>
              <a:rPr lang="vi-VN" dirty="0"/>
              <a:t>. </a:t>
            </a:r>
            <a:r>
              <a:rPr lang="vi-VN" dirty="0" smtClean="0"/>
              <a:t>2003;76(SPEC.ISS.1</a:t>
            </a:r>
            <a:r>
              <a:rPr lang="vi-VN" dirty="0"/>
              <a:t>):S36-S42</a:t>
            </a:r>
            <a:r>
              <a:rPr lang="en-US" altLang="cs-CZ" dirty="0" smtClean="0"/>
              <a:t>.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 smtClean="0"/>
              <a:t>CTp</a:t>
            </a:r>
            <a:r>
              <a:rPr lang="cs-CZ" dirty="0" smtClean="0"/>
              <a:t> – parametry </a:t>
            </a:r>
            <a:endParaRPr lang="cs-CZ" dirty="0"/>
          </a:p>
        </p:txBody>
      </p:sp>
      <p:cxnSp>
        <p:nvCxnSpPr>
          <p:cNvPr id="6" name="Přímá spojnice se šipkou 5"/>
          <p:cNvCxnSpPr/>
          <p:nvPr/>
        </p:nvCxnSpPr>
        <p:spPr>
          <a:xfrm flipV="1">
            <a:off x="4787900" y="5341938"/>
            <a:ext cx="0" cy="287337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V="1">
            <a:off x="5580063" y="5349875"/>
            <a:ext cx="0" cy="288925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4779963" y="5876925"/>
            <a:ext cx="0" cy="288925"/>
          </a:xfrm>
          <a:prstGeom prst="straightConnector1">
            <a:avLst/>
          </a:prstGeom>
          <a:ln w="5715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5580063" y="5884863"/>
            <a:ext cx="0" cy="288925"/>
          </a:xfrm>
          <a:prstGeom prst="straightConnector1">
            <a:avLst/>
          </a:prstGeom>
          <a:ln w="5715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V="1">
            <a:off x="6443663" y="5349875"/>
            <a:ext cx="0" cy="288925"/>
          </a:xfrm>
          <a:prstGeom prst="straightConnector1">
            <a:avLst/>
          </a:prstGeom>
          <a:ln w="5715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V="1">
            <a:off x="6443663" y="5876925"/>
            <a:ext cx="0" cy="288925"/>
          </a:xfrm>
          <a:prstGeom prst="straightConnector1">
            <a:avLst/>
          </a:prstGeom>
          <a:ln w="5715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7235825" y="5349875"/>
            <a:ext cx="0" cy="288925"/>
          </a:xfrm>
          <a:prstGeom prst="straightConnector1">
            <a:avLst/>
          </a:prstGeom>
          <a:ln w="5715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V="1">
            <a:off x="7235825" y="5902325"/>
            <a:ext cx="0" cy="287338"/>
          </a:xfrm>
          <a:prstGeom prst="straightConnector1">
            <a:avLst/>
          </a:prstGeom>
          <a:ln w="5715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V="1">
            <a:off x="8101013" y="5367338"/>
            <a:ext cx="0" cy="287337"/>
          </a:xfrm>
          <a:prstGeom prst="straightConnector1">
            <a:avLst/>
          </a:prstGeom>
          <a:ln w="5715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V="1">
            <a:off x="8101013" y="5908675"/>
            <a:ext cx="0" cy="288925"/>
          </a:xfrm>
          <a:prstGeom prst="straightConnector1">
            <a:avLst/>
          </a:prstGeom>
          <a:ln w="5715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107504" y="6408738"/>
            <a:ext cx="8856983" cy="449262"/>
          </a:xfrm>
        </p:spPr>
        <p:txBody>
          <a:bodyPr/>
          <a:lstStyle/>
          <a:p>
            <a:pPr algn="l">
              <a:defRPr/>
            </a:pPr>
            <a:r>
              <a:rPr lang="vi-VN" dirty="0"/>
              <a:t>Kim SH, Kamaya A, Willmann JK. CT Perfusion of the Liver: Principles and Applications in Oncology. </a:t>
            </a:r>
            <a:r>
              <a:rPr lang="vi-VN" i="1" dirty="0"/>
              <a:t>Radiology</a:t>
            </a:r>
            <a:r>
              <a:rPr lang="vi-VN" dirty="0"/>
              <a:t>. 2014;272(2):</a:t>
            </a:r>
            <a:r>
              <a:rPr lang="vi-VN" dirty="0" smtClean="0"/>
              <a:t>322-344</a:t>
            </a:r>
            <a:endParaRPr lang="cs-CZ" dirty="0"/>
          </a:p>
        </p:txBody>
      </p:sp>
      <p:pic>
        <p:nvPicPr>
          <p:cNvPr id="23" name="Picture 2" descr="Radiology Image--RAD 20_fmt.png (1355×838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2" t="50000" r="185" b="-530"/>
          <a:stretch/>
        </p:blipFill>
        <p:spPr bwMode="auto">
          <a:xfrm>
            <a:off x="6660232" y="4500344"/>
            <a:ext cx="2160000" cy="20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adiology Image--RAD 20_fmt.png (1355×838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 bwMode="auto">
          <a:xfrm>
            <a:off x="252000" y="4500344"/>
            <a:ext cx="6480000" cy="20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Zástupný symbol pro obsah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33756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800"/>
              </a:spcBef>
            </a:pPr>
            <a:r>
              <a:rPr lang="cs-CZ" altLang="cs-CZ" sz="2400" b="1" dirty="0" smtClean="0"/>
              <a:t>Průtok krve </a:t>
            </a:r>
            <a:r>
              <a:rPr lang="cs-CZ" altLang="cs-CZ" sz="2400" dirty="0" smtClean="0"/>
              <a:t>- </a:t>
            </a:r>
            <a:r>
              <a:rPr lang="cs-CZ" altLang="cs-CZ" sz="2400" dirty="0" err="1" smtClean="0"/>
              <a:t>blood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flow</a:t>
            </a:r>
            <a:r>
              <a:rPr lang="cs-CZ" altLang="cs-CZ" sz="2400" dirty="0" smtClean="0"/>
              <a:t> BF [ml/100ml/min]</a:t>
            </a:r>
          </a:p>
          <a:p>
            <a:pPr>
              <a:spcBef>
                <a:spcPts val="1800"/>
              </a:spcBef>
            </a:pPr>
            <a:r>
              <a:rPr lang="cs-CZ" altLang="cs-CZ" sz="2400" b="1" dirty="0" smtClean="0"/>
              <a:t>Objem krve </a:t>
            </a:r>
            <a:r>
              <a:rPr lang="cs-CZ" altLang="cs-CZ" sz="2400" dirty="0" smtClean="0"/>
              <a:t>– </a:t>
            </a:r>
            <a:r>
              <a:rPr lang="cs-CZ" altLang="cs-CZ" sz="2400" dirty="0" err="1" smtClean="0"/>
              <a:t>blood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volume</a:t>
            </a:r>
            <a:r>
              <a:rPr lang="cs-CZ" altLang="cs-CZ" sz="2400" dirty="0" smtClean="0"/>
              <a:t> BV [ml/100ml]</a:t>
            </a:r>
          </a:p>
          <a:p>
            <a:pPr>
              <a:spcBef>
                <a:spcPts val="1800"/>
              </a:spcBef>
            </a:pPr>
            <a:r>
              <a:rPr lang="cs-CZ" altLang="cs-CZ" sz="2400" b="1" dirty="0"/>
              <a:t>Střední tranzitní čas </a:t>
            </a:r>
            <a:r>
              <a:rPr lang="cs-CZ" altLang="cs-CZ" sz="2400" dirty="0"/>
              <a:t>– </a:t>
            </a:r>
            <a:r>
              <a:rPr lang="cs-CZ" altLang="cs-CZ" sz="2400" dirty="0" err="1"/>
              <a:t>mean</a:t>
            </a:r>
            <a:r>
              <a:rPr lang="cs-CZ" altLang="cs-CZ" sz="2400" dirty="0"/>
              <a:t> transit </a:t>
            </a:r>
            <a:r>
              <a:rPr lang="cs-CZ" altLang="cs-CZ" sz="2400" dirty="0" err="1"/>
              <a:t>time</a:t>
            </a:r>
            <a:r>
              <a:rPr lang="cs-CZ" altLang="cs-CZ" sz="2400" dirty="0"/>
              <a:t> MTT [s</a:t>
            </a:r>
            <a:r>
              <a:rPr lang="cs-CZ" altLang="cs-CZ" sz="2400" dirty="0" smtClean="0"/>
              <a:t>]</a:t>
            </a:r>
          </a:p>
          <a:p>
            <a:pPr>
              <a:spcBef>
                <a:spcPts val="1800"/>
              </a:spcBef>
            </a:pPr>
            <a:r>
              <a:rPr lang="cs-CZ" altLang="cs-CZ" sz="2400" b="1" dirty="0"/>
              <a:t>Čas do max. nasycení </a:t>
            </a:r>
            <a:r>
              <a:rPr lang="cs-CZ" altLang="cs-CZ" sz="2400" dirty="0"/>
              <a:t>– </a:t>
            </a:r>
            <a:r>
              <a:rPr lang="cs-CZ" altLang="cs-CZ" sz="2400" dirty="0" err="1"/>
              <a:t>time</a:t>
            </a:r>
            <a:r>
              <a:rPr lang="cs-CZ" altLang="cs-CZ" sz="2400" dirty="0"/>
              <a:t> to </a:t>
            </a:r>
            <a:r>
              <a:rPr lang="cs-CZ" altLang="cs-CZ" sz="2400" dirty="0" err="1"/>
              <a:t>peak</a:t>
            </a:r>
            <a:r>
              <a:rPr lang="cs-CZ" altLang="cs-CZ" sz="2400" dirty="0"/>
              <a:t> TTP [s</a:t>
            </a:r>
            <a:r>
              <a:rPr lang="cs-CZ" altLang="cs-CZ" sz="2400" dirty="0" smtClean="0"/>
              <a:t>]</a:t>
            </a:r>
          </a:p>
          <a:p>
            <a:pPr>
              <a:spcBef>
                <a:spcPts val="1800"/>
              </a:spcBef>
            </a:pPr>
            <a:r>
              <a:rPr lang="cs-CZ" altLang="cs-CZ" sz="2400" b="1" dirty="0" smtClean="0"/>
              <a:t>Permeabilita</a:t>
            </a:r>
            <a:r>
              <a:rPr lang="cs-CZ" altLang="cs-CZ" sz="2400" dirty="0" smtClean="0"/>
              <a:t> – PMB [ml/100g/min]</a:t>
            </a:r>
          </a:p>
          <a:p>
            <a:pPr marL="365760" indent="-256032" fontAlgn="auto">
              <a:spcBef>
                <a:spcPts val="1800"/>
              </a:spcBef>
              <a:spcAft>
                <a:spcPts val="0"/>
              </a:spcAft>
              <a:buFont typeface="Wingdings 3"/>
              <a:buChar char=""/>
              <a:defRPr/>
            </a:pPr>
            <a:r>
              <a:rPr lang="cs-CZ" sz="2400" b="1" dirty="0" smtClean="0"/>
              <a:t>Arteriální a portální </a:t>
            </a:r>
            <a:r>
              <a:rPr lang="cs-CZ" sz="2400" b="1" dirty="0" err="1" smtClean="0"/>
              <a:t>perfuze</a:t>
            </a:r>
            <a:r>
              <a:rPr lang="cs-CZ" sz="2400" b="1" dirty="0" smtClean="0"/>
              <a:t> </a:t>
            </a:r>
            <a:r>
              <a:rPr lang="cs-CZ" sz="2400" dirty="0" smtClean="0"/>
              <a:t>[ml/100ml/min</a:t>
            </a:r>
            <a:r>
              <a:rPr lang="cs-CZ" sz="2400" dirty="0"/>
              <a:t>]</a:t>
            </a:r>
          </a:p>
          <a:p>
            <a:pPr marL="365760" indent="-256032" fontAlgn="auto">
              <a:spcBef>
                <a:spcPts val="1800"/>
              </a:spcBef>
              <a:spcAft>
                <a:spcPts val="0"/>
              </a:spcAft>
              <a:buFont typeface="Wingdings 3"/>
              <a:buChar char=""/>
              <a:defRPr/>
            </a:pPr>
            <a:r>
              <a:rPr lang="cs-CZ" sz="2400" b="1" dirty="0" smtClean="0"/>
              <a:t>Jaterní </a:t>
            </a:r>
            <a:r>
              <a:rPr lang="cs-CZ" sz="2400" b="1" dirty="0" err="1"/>
              <a:t>perfusní</a:t>
            </a:r>
            <a:r>
              <a:rPr lang="cs-CZ" sz="2400" b="1" dirty="0"/>
              <a:t> index </a:t>
            </a:r>
            <a:r>
              <a:rPr lang="cs-CZ" sz="2400" dirty="0" smtClean="0"/>
              <a:t>HPI [%]</a:t>
            </a:r>
          </a:p>
        </p:txBody>
      </p:sp>
    </p:spTree>
    <p:extLst>
      <p:ext uri="{BB962C8B-B14F-4D97-AF65-F5344CB8AC3E}">
        <p14:creationId xmlns:p14="http://schemas.microsoft.com/office/powerpoint/2010/main" val="305500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125" lvl="1" indent="-255588">
              <a:spcBef>
                <a:spcPts val="400"/>
              </a:spcBef>
              <a:buSzPct val="68000"/>
              <a:buFont typeface="Wingdings 3" pitchFamily="18" charset="2"/>
              <a:buChar char=""/>
            </a:pPr>
            <a:r>
              <a:rPr lang="cs-CZ" altLang="cs-CZ" sz="2800" dirty="0" smtClean="0"/>
              <a:t>dřívější </a:t>
            </a:r>
            <a:r>
              <a:rPr lang="cs-CZ" altLang="cs-CZ" sz="2800" dirty="0"/>
              <a:t>detekce nových primárních a metastatických malignit, </a:t>
            </a:r>
            <a:endParaRPr lang="cs-CZ" altLang="cs-CZ" sz="2800" dirty="0" smtClean="0"/>
          </a:p>
          <a:p>
            <a:pPr marL="365125" lvl="1" indent="-255588">
              <a:spcBef>
                <a:spcPts val="400"/>
              </a:spcBef>
              <a:buSzPct val="68000"/>
              <a:buFont typeface="Wingdings 3" pitchFamily="18" charset="2"/>
              <a:buChar char=""/>
            </a:pPr>
            <a:r>
              <a:rPr lang="cs-CZ" altLang="cs-CZ" sz="2800" dirty="0"/>
              <a:t>charakterizace ložiska, </a:t>
            </a:r>
            <a:endParaRPr lang="cs-CZ" altLang="cs-CZ" sz="2800" dirty="0" smtClean="0"/>
          </a:p>
          <a:p>
            <a:pPr marL="365125" lvl="1" indent="-255588">
              <a:spcBef>
                <a:spcPts val="400"/>
              </a:spcBef>
              <a:buSzPct val="68000"/>
              <a:buFont typeface="Wingdings 3" pitchFamily="18" charset="2"/>
              <a:buChar char=""/>
            </a:pPr>
            <a:r>
              <a:rPr lang="cs-CZ" altLang="cs-CZ" sz="2800" dirty="0"/>
              <a:t>histologický </a:t>
            </a:r>
            <a:r>
              <a:rPr lang="cs-CZ" altLang="cs-CZ" sz="2800" dirty="0" err="1"/>
              <a:t>grading</a:t>
            </a:r>
            <a:r>
              <a:rPr lang="cs-CZ" altLang="cs-CZ" sz="2800" dirty="0"/>
              <a:t>, </a:t>
            </a:r>
            <a:endParaRPr lang="cs-CZ" altLang="cs-CZ" sz="2800" dirty="0" smtClean="0"/>
          </a:p>
          <a:p>
            <a:pPr marL="365125" lvl="1" indent="-255588">
              <a:spcBef>
                <a:spcPts val="400"/>
              </a:spcBef>
              <a:buSzPct val="68000"/>
              <a:buFont typeface="Wingdings 3" pitchFamily="18" charset="2"/>
              <a:buChar char=""/>
            </a:pPr>
            <a:r>
              <a:rPr lang="cs-CZ" altLang="cs-CZ" sz="2800" dirty="0"/>
              <a:t>rychlejší a komplexnější hodnocení léčebné odpovědi, </a:t>
            </a:r>
          </a:p>
          <a:p>
            <a:pPr marL="365125" lvl="1" indent="-255588">
              <a:spcBef>
                <a:spcPts val="400"/>
              </a:spcBef>
              <a:buSzPct val="68000"/>
              <a:buFont typeface="Wingdings 3" pitchFamily="18" charset="2"/>
              <a:buChar char=""/>
            </a:pPr>
            <a:r>
              <a:rPr lang="cs-CZ" altLang="cs-CZ" sz="2800" dirty="0"/>
              <a:t>dřívější záchyt </a:t>
            </a:r>
            <a:r>
              <a:rPr lang="cs-CZ" altLang="cs-CZ" sz="2800" dirty="0" smtClean="0"/>
              <a:t>relapsu</a:t>
            </a:r>
          </a:p>
          <a:p>
            <a:pPr marL="365125" lvl="1" indent="-255588">
              <a:spcBef>
                <a:spcPts val="400"/>
              </a:spcBef>
              <a:buSzPct val="68000"/>
              <a:buFont typeface="Wingdings 3" pitchFamily="18" charset="2"/>
              <a:buChar char=""/>
            </a:pPr>
            <a:endParaRPr lang="cs-CZ" altLang="cs-CZ" sz="2800" dirty="0"/>
          </a:p>
          <a:p>
            <a:pPr marL="365125" lvl="1" indent="-255588">
              <a:spcBef>
                <a:spcPts val="400"/>
              </a:spcBef>
              <a:buSzPct val="68000"/>
              <a:buFont typeface="Wingdings 3" pitchFamily="18" charset="2"/>
              <a:buChar char=""/>
            </a:pPr>
            <a:r>
              <a:rPr lang="cs-CZ" altLang="cs-CZ" sz="2800" dirty="0" smtClean="0"/>
              <a:t>Využití k hodnocení: GIST</a:t>
            </a:r>
            <a:r>
              <a:rPr lang="cs-CZ" altLang="cs-CZ" sz="2800" dirty="0"/>
              <a:t>, HCC, </a:t>
            </a:r>
            <a:r>
              <a:rPr lang="cs-CZ" altLang="cs-CZ" sz="2800" dirty="0" smtClean="0"/>
              <a:t>meta CRC, Ca prsu, Ca ledvin</a:t>
            </a:r>
            <a:endParaRPr lang="cs-CZ" altLang="cs-CZ" sz="2800" dirty="0"/>
          </a:p>
          <a:p>
            <a:pPr marL="365125" lvl="1" indent="-255588">
              <a:spcBef>
                <a:spcPts val="400"/>
              </a:spcBef>
              <a:buSzPct val="68000"/>
              <a:buFont typeface="Wingdings 3" pitchFamily="18" charset="2"/>
              <a:buChar char=""/>
            </a:pPr>
            <a:endParaRPr lang="cs-CZ" altLang="cs-CZ" dirty="0"/>
          </a:p>
          <a:p>
            <a:pPr marL="109537" lvl="1" indent="0">
              <a:spcBef>
                <a:spcPts val="400"/>
              </a:spcBef>
              <a:buSzPct val="68000"/>
              <a:buNone/>
            </a:pPr>
            <a:endParaRPr lang="cs-CZ" altLang="cs-CZ" dirty="0"/>
          </a:p>
          <a:p>
            <a:pPr marL="365125" lvl="1" indent="-255588">
              <a:spcBef>
                <a:spcPts val="400"/>
              </a:spcBef>
              <a:buSzPct val="68000"/>
              <a:buFont typeface="Wingdings 3" pitchFamily="18" charset="2"/>
              <a:buChar char=""/>
            </a:pPr>
            <a:endParaRPr lang="cs-CZ" altLang="cs-CZ" dirty="0"/>
          </a:p>
          <a:p>
            <a:endParaRPr lang="cs-CZ" altLang="cs-CZ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Funkční zobrazování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07504" y="6408738"/>
            <a:ext cx="8856983" cy="449262"/>
          </a:xfrm>
        </p:spPr>
        <p:txBody>
          <a:bodyPr/>
          <a:lstStyle/>
          <a:p>
            <a:pPr algn="l">
              <a:defRPr/>
            </a:pPr>
            <a:r>
              <a:rPr lang="vi-VN" dirty="0"/>
              <a:t>Lim KS. Diffusion-weighted MRI of hepatocellular carcinoma in cirrhosis. </a:t>
            </a:r>
            <a:r>
              <a:rPr lang="vi-VN" i="1" dirty="0"/>
              <a:t>Clinical Radiology</a:t>
            </a:r>
            <a:r>
              <a:rPr lang="vi-VN" dirty="0"/>
              <a:t>. 2014;69(1):1-10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251520" y="6408738"/>
            <a:ext cx="8640959" cy="449262"/>
          </a:xfrm>
        </p:spPr>
        <p:txBody>
          <a:bodyPr/>
          <a:lstStyle/>
          <a:p>
            <a:pPr algn="l">
              <a:defRPr/>
            </a:pPr>
            <a:r>
              <a:rPr lang="vi-VN" dirty="0"/>
              <a:t>Kim SH, Kamaya A, Willmann JK. CT Perfusion of the Liver: Principles and Applications in Oncology. </a:t>
            </a:r>
            <a:r>
              <a:rPr lang="vi-VN" i="1" dirty="0"/>
              <a:t>Radiology</a:t>
            </a:r>
            <a:r>
              <a:rPr lang="vi-VN" dirty="0"/>
              <a:t>. 2014;272(2):322-344</a:t>
            </a:r>
            <a:endParaRPr lang="cs-CZ" dirty="0"/>
          </a:p>
        </p:txBody>
      </p:sp>
      <p:sp>
        <p:nvSpPr>
          <p:cNvPr id="5" name="BlokTextu 4"/>
          <p:cNvSpPr txBox="1"/>
          <p:nvPr/>
        </p:nvSpPr>
        <p:spPr>
          <a:xfrm>
            <a:off x="612000" y="216000"/>
            <a:ext cx="1074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PŘED</a:t>
            </a:r>
            <a:endParaRPr lang="cs-CZ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9" t="24999" r="24860" b="16668"/>
          <a:stretch/>
        </p:blipFill>
        <p:spPr bwMode="auto">
          <a:xfrm>
            <a:off x="612000" y="720000"/>
            <a:ext cx="7920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656688"/>
              </p:ext>
            </p:extLst>
          </p:nvPr>
        </p:nvGraphicFramePr>
        <p:xfrm>
          <a:off x="5868144" y="3356992"/>
          <a:ext cx="3087210" cy="2902442"/>
        </p:xfrm>
        <a:graphic>
          <a:graphicData uri="http://schemas.openxmlformats.org/drawingml/2006/table">
            <a:tbl>
              <a:tblPr firstCol="1" bandCol="1">
                <a:tableStyleId>{5C22544A-7EE6-4342-B048-85BDC9FD1C3A}</a:tableStyleId>
              </a:tblPr>
              <a:tblGrid>
                <a:gridCol w="1080120"/>
                <a:gridCol w="612068"/>
                <a:gridCol w="612068"/>
                <a:gridCol w="782954"/>
              </a:tblGrid>
              <a:tr h="469252"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smtClean="0"/>
                        <a:t>PŘED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altLang="cs-CZ" sz="12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4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400" b="1" dirty="0" smtClean="0"/>
                    </a:p>
                  </a:txBody>
                  <a:tcPr anchor="ctr"/>
                </a:tc>
              </a:tr>
              <a:tr h="5796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200" dirty="0" smtClean="0"/>
                        <a:t>BF [</a:t>
                      </a:r>
                      <a:r>
                        <a:rPr lang="cs-CZ" altLang="cs-CZ" sz="1200" b="0" dirty="0" smtClean="0"/>
                        <a:t>ml/100ml/min</a:t>
                      </a:r>
                      <a:r>
                        <a:rPr lang="cs-CZ" altLang="cs-CZ" sz="1200" dirty="0" smtClean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200" dirty="0" smtClean="0"/>
                        <a:t>62,1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altLang="cs-CZ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altLang="cs-CZ" sz="1600" b="1" dirty="0" smtClean="0"/>
                    </a:p>
                  </a:txBody>
                  <a:tcPr anchor="ctr"/>
                </a:tc>
              </a:tr>
              <a:tr h="5796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200" dirty="0" smtClean="0"/>
                        <a:t>BV [</a:t>
                      </a:r>
                      <a:r>
                        <a:rPr lang="cs-CZ" altLang="cs-CZ" sz="1200" b="0" dirty="0" smtClean="0"/>
                        <a:t>ml/100ml</a:t>
                      </a:r>
                      <a:r>
                        <a:rPr lang="cs-CZ" altLang="cs-CZ" sz="1200" dirty="0" smtClean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200" dirty="0" smtClean="0"/>
                        <a:t>14,9</a:t>
                      </a:r>
                      <a:endParaRPr lang="cs-CZ" altLang="cs-CZ" sz="1200" b="0" dirty="0" smtClean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altLang="cs-CZ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altLang="cs-CZ" sz="1600" b="1" dirty="0" smtClean="0"/>
                    </a:p>
                  </a:txBody>
                  <a:tcPr anchor="ctr"/>
                </a:tc>
              </a:tr>
              <a:tr h="5796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200" dirty="0" smtClean="0"/>
                        <a:t>PMB [</a:t>
                      </a:r>
                      <a:r>
                        <a:rPr lang="cs-CZ" altLang="cs-CZ" sz="1200" b="0" dirty="0" smtClean="0"/>
                        <a:t>ml/100g/min</a:t>
                      </a:r>
                      <a:r>
                        <a:rPr lang="cs-CZ" altLang="cs-CZ" sz="1200" dirty="0" smtClean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200" dirty="0" smtClean="0"/>
                        <a:t>26,4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altLang="cs-CZ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altLang="cs-CZ" sz="1600" b="1" dirty="0" smtClean="0"/>
                    </a:p>
                  </a:txBody>
                  <a:tcPr anchor="ctr"/>
                </a:tc>
              </a:tr>
              <a:tr h="5244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200" b="1" dirty="0" smtClean="0"/>
                        <a:t>HPI </a:t>
                      </a:r>
                      <a:r>
                        <a:rPr lang="cs-CZ" sz="1200" b="0" dirty="0" smtClean="0"/>
                        <a:t>[%]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99,8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dirty="0" smtClean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174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251520" y="6408738"/>
            <a:ext cx="8712968" cy="449262"/>
          </a:xfrm>
        </p:spPr>
        <p:txBody>
          <a:bodyPr/>
          <a:lstStyle/>
          <a:p>
            <a:pPr algn="l">
              <a:defRPr/>
            </a:pPr>
            <a:r>
              <a:rPr lang="vi-VN" dirty="0"/>
              <a:t>Kim SH, Kamaya A, Willmann JK. CT Perfusion of the Liver: Principles and Applications in Oncology. </a:t>
            </a:r>
            <a:r>
              <a:rPr lang="vi-VN" i="1" dirty="0"/>
              <a:t>Radiology</a:t>
            </a:r>
            <a:r>
              <a:rPr lang="vi-VN" dirty="0"/>
              <a:t>. 2014;272(2):322-344</a:t>
            </a:r>
            <a:endParaRPr lang="cs-CZ" dirty="0"/>
          </a:p>
        </p:txBody>
      </p:sp>
      <p:sp>
        <p:nvSpPr>
          <p:cNvPr id="5" name="BlokTextu 4"/>
          <p:cNvSpPr txBox="1"/>
          <p:nvPr/>
        </p:nvSpPr>
        <p:spPr>
          <a:xfrm>
            <a:off x="612000" y="216000"/>
            <a:ext cx="662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PO</a:t>
            </a:r>
            <a:endParaRPr lang="cs-CZ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1" t="25422" r="25202" b="16371"/>
          <a:stretch/>
        </p:blipFill>
        <p:spPr bwMode="auto">
          <a:xfrm>
            <a:off x="539552" y="746698"/>
            <a:ext cx="7920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750192"/>
              </p:ext>
            </p:extLst>
          </p:nvPr>
        </p:nvGraphicFramePr>
        <p:xfrm>
          <a:off x="5868144" y="3356992"/>
          <a:ext cx="3087210" cy="2902442"/>
        </p:xfrm>
        <a:graphic>
          <a:graphicData uri="http://schemas.openxmlformats.org/drawingml/2006/table">
            <a:tbl>
              <a:tblPr firstCol="1" bandCol="1">
                <a:tableStyleId>{5C22544A-7EE6-4342-B048-85BDC9FD1C3A}</a:tableStyleId>
              </a:tblPr>
              <a:tblGrid>
                <a:gridCol w="1080120"/>
                <a:gridCol w="612068"/>
                <a:gridCol w="612068"/>
                <a:gridCol w="782954"/>
              </a:tblGrid>
              <a:tr h="469252"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smtClean="0"/>
                        <a:t>PŘED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200" b="1" dirty="0" smtClean="0"/>
                        <a:t>PO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 smtClean="0">
                          <a:effectLst/>
                        </a:rPr>
                        <a:t>Rozdíl </a:t>
                      </a:r>
                      <a:r>
                        <a:rPr lang="cs-CZ" sz="1400" b="1" dirty="0" smtClean="0"/>
                        <a:t>[%]</a:t>
                      </a:r>
                    </a:p>
                  </a:txBody>
                  <a:tcPr anchor="ctr"/>
                </a:tc>
              </a:tr>
              <a:tr h="5796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200" dirty="0" smtClean="0"/>
                        <a:t>BF [</a:t>
                      </a:r>
                      <a:r>
                        <a:rPr lang="cs-CZ" altLang="cs-CZ" sz="1200" b="0" dirty="0" smtClean="0"/>
                        <a:t>ml/100ml/min</a:t>
                      </a:r>
                      <a:r>
                        <a:rPr lang="cs-CZ" altLang="cs-CZ" sz="1200" dirty="0" smtClean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200" dirty="0" smtClean="0"/>
                        <a:t>62,1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200" b="0" dirty="0" smtClean="0">
                          <a:effectLst/>
                        </a:rPr>
                        <a:t>29,6</a:t>
                      </a:r>
                      <a:endParaRPr lang="cs-CZ" altLang="cs-CZ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600" b="1" dirty="0" smtClean="0"/>
                        <a:t>-52,3</a:t>
                      </a:r>
                    </a:p>
                  </a:txBody>
                  <a:tcPr anchor="ctr"/>
                </a:tc>
              </a:tr>
              <a:tr h="5796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200" dirty="0" smtClean="0"/>
                        <a:t>BV [</a:t>
                      </a:r>
                      <a:r>
                        <a:rPr lang="cs-CZ" altLang="cs-CZ" sz="1200" b="0" dirty="0" smtClean="0"/>
                        <a:t>ml/100ml</a:t>
                      </a:r>
                      <a:r>
                        <a:rPr lang="cs-CZ" altLang="cs-CZ" sz="1200" dirty="0" smtClean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200" dirty="0" smtClean="0"/>
                        <a:t>14,9</a:t>
                      </a:r>
                      <a:endParaRPr lang="cs-CZ" altLang="cs-CZ" sz="1200" b="0" dirty="0" smtClean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200" dirty="0" smtClean="0"/>
                        <a:t>1,3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600" b="1" dirty="0" smtClean="0"/>
                        <a:t>-90,9</a:t>
                      </a:r>
                    </a:p>
                  </a:txBody>
                  <a:tcPr anchor="ctr"/>
                </a:tc>
              </a:tr>
              <a:tr h="5796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200" dirty="0" smtClean="0"/>
                        <a:t>PMB [</a:t>
                      </a:r>
                      <a:r>
                        <a:rPr lang="cs-CZ" altLang="cs-CZ" sz="1200" b="0" dirty="0" smtClean="0"/>
                        <a:t>ml/100g/min</a:t>
                      </a:r>
                      <a:r>
                        <a:rPr lang="cs-CZ" altLang="cs-CZ" sz="1200" dirty="0" smtClean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200" dirty="0" smtClean="0"/>
                        <a:t>26,4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200" dirty="0" smtClean="0"/>
                        <a:t>20,2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cs-CZ" sz="1600" b="1" dirty="0" smtClean="0"/>
                        <a:t>-23,2</a:t>
                      </a:r>
                    </a:p>
                  </a:txBody>
                  <a:tcPr anchor="ctr"/>
                </a:tc>
              </a:tr>
              <a:tr h="5244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200" b="1" dirty="0" smtClean="0"/>
                        <a:t>HPI </a:t>
                      </a:r>
                      <a:r>
                        <a:rPr lang="cs-CZ" sz="1200" b="0" dirty="0" smtClean="0"/>
                        <a:t>[%]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99,8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63,0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smtClean="0"/>
                        <a:t>-36,9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Zaoblený obdélník 5"/>
          <p:cNvSpPr/>
          <p:nvPr/>
        </p:nvSpPr>
        <p:spPr>
          <a:xfrm>
            <a:off x="8172400" y="3284984"/>
            <a:ext cx="792088" cy="3024336"/>
          </a:xfrm>
          <a:prstGeom prst="roundRect">
            <a:avLst/>
          </a:prstGeom>
          <a:noFill/>
          <a:ln w="107950" cmpd="sng"/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1871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cs-CZ" sz="3200" dirty="0" smtClean="0"/>
              <a:t>Relativně jednoduchá technika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cs-CZ" sz="3200" dirty="0" smtClean="0"/>
              <a:t>Možnost kvantitativní analýzy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cs-CZ" sz="3200" dirty="0" smtClean="0"/>
              <a:t>Výborné prostorové rozlišení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cs-CZ" sz="3200" dirty="0"/>
              <a:t>Dobrá </a:t>
            </a:r>
            <a:r>
              <a:rPr lang="cs-CZ" sz="3200" dirty="0" err="1"/>
              <a:t>reproducibilita</a:t>
            </a:r>
            <a:endParaRPr lang="cs-CZ" sz="3200" dirty="0"/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cs-CZ" sz="3200" dirty="0" smtClean="0"/>
              <a:t>Časné </a:t>
            </a:r>
            <a:r>
              <a:rPr lang="cs-CZ" sz="3200" dirty="0" err="1" smtClean="0"/>
              <a:t>mikrovaskulární</a:t>
            </a:r>
            <a:r>
              <a:rPr lang="cs-CZ" sz="3200" dirty="0" smtClean="0"/>
              <a:t> změny</a:t>
            </a:r>
          </a:p>
          <a:p>
            <a:pPr marL="109728" indent="0" fontAlgn="auto">
              <a:spcAft>
                <a:spcPts val="0"/>
              </a:spcAft>
              <a:buFont typeface="Wingdings 3"/>
              <a:buNone/>
              <a:defRPr/>
            </a:pPr>
            <a:endParaRPr lang="cs-CZ" dirty="0" smtClean="0"/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 smtClean="0"/>
              <a:t>CTp</a:t>
            </a:r>
            <a:r>
              <a:rPr lang="cs-CZ" dirty="0" smtClean="0"/>
              <a:t> – výhody</a:t>
            </a:r>
            <a:endParaRPr 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251520" y="6408738"/>
            <a:ext cx="8712967" cy="449262"/>
          </a:xfrm>
        </p:spPr>
        <p:txBody>
          <a:bodyPr/>
          <a:lstStyle/>
          <a:p>
            <a:pPr algn="l">
              <a:spcBef>
                <a:spcPct val="0"/>
              </a:spcBef>
            </a:pPr>
            <a:r>
              <a:rPr lang="cs-CZ" altLang="cs-CZ" dirty="0" smtClean="0"/>
              <a:t>1. </a:t>
            </a:r>
            <a:r>
              <a:rPr lang="vi-VN" dirty="0"/>
              <a:t>Bowden DJ, Barrett T. Angiogenesis Imaging in Neoplasia. </a:t>
            </a:r>
            <a:r>
              <a:rPr lang="vi-VN" i="1" dirty="0"/>
              <a:t>Journal of Clinical Imaging Science</a:t>
            </a:r>
            <a:r>
              <a:rPr lang="vi-VN" dirty="0"/>
              <a:t>. 2011;1(1):1-7</a:t>
            </a:r>
            <a:endParaRPr lang="cs-CZ" altLang="cs-CZ" dirty="0"/>
          </a:p>
          <a:p>
            <a:pPr algn="l">
              <a:spcBef>
                <a:spcPct val="0"/>
              </a:spcBef>
            </a:pPr>
            <a:r>
              <a:rPr lang="cs-CZ" altLang="cs-CZ" dirty="0" smtClean="0"/>
              <a:t>2. </a:t>
            </a:r>
            <a:r>
              <a:rPr lang="vi-VN" dirty="0" smtClean="0"/>
              <a:t> </a:t>
            </a:r>
            <a:r>
              <a:rPr lang="vi-VN" dirty="0"/>
              <a:t>Jiang T, Zhu AX, Sahani DV. Established and novel imaging biomarkers for assessing response to therapy in hepatocellular carcinoma. </a:t>
            </a:r>
            <a:r>
              <a:rPr lang="vi-VN" i="1" dirty="0"/>
              <a:t>Journal Of Hepatology</a:t>
            </a:r>
            <a:r>
              <a:rPr lang="vi-VN" dirty="0"/>
              <a:t>. 2013;58(1):169-177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3200" dirty="0" smtClean="0"/>
              <a:t>Vyšší radiační zátěž</a:t>
            </a:r>
          </a:p>
          <a:p>
            <a:r>
              <a:rPr lang="cs-CZ" altLang="cs-CZ" sz="3200" dirty="0" smtClean="0"/>
              <a:t>Alergické reakce a toxicita jodové </a:t>
            </a:r>
            <a:r>
              <a:rPr lang="cs-CZ" altLang="cs-CZ" sz="3200" dirty="0" err="1" smtClean="0"/>
              <a:t>k.l</a:t>
            </a:r>
            <a:r>
              <a:rPr lang="cs-CZ" altLang="cs-CZ" sz="3200" dirty="0" smtClean="0"/>
              <a:t>.</a:t>
            </a:r>
          </a:p>
          <a:p>
            <a:r>
              <a:rPr lang="cs-CZ" altLang="cs-CZ" sz="3200" dirty="0" smtClean="0"/>
              <a:t>Nejsou standardizované protokoly</a:t>
            </a:r>
          </a:p>
          <a:p>
            <a:r>
              <a:rPr lang="cs-CZ" altLang="cs-CZ" sz="3200" dirty="0" smtClean="0"/>
              <a:t>Chybí definovaná kritéria v hodnocení léčebné odpovědi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/>
              <a:t>CTp</a:t>
            </a:r>
            <a:r>
              <a:rPr lang="cs-CZ" dirty="0"/>
              <a:t> </a:t>
            </a:r>
            <a:r>
              <a:rPr lang="cs-CZ" dirty="0" smtClean="0"/>
              <a:t>– </a:t>
            </a:r>
            <a:r>
              <a:rPr lang="cs-CZ" dirty="0"/>
              <a:t>nevýhody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251520" y="6408738"/>
            <a:ext cx="8568951" cy="449262"/>
          </a:xfrm>
        </p:spPr>
        <p:txBody>
          <a:bodyPr/>
          <a:lstStyle/>
          <a:p>
            <a:pPr algn="l">
              <a:spcBef>
                <a:spcPct val="0"/>
              </a:spcBef>
            </a:pPr>
            <a:r>
              <a:rPr lang="cs-CZ" altLang="cs-CZ" dirty="0"/>
              <a:t>1. </a:t>
            </a:r>
            <a:r>
              <a:rPr lang="vi-VN" dirty="0"/>
              <a:t>Bowden DJ, Barrett T. Angiogenesis Imaging in Neoplasia. </a:t>
            </a:r>
            <a:r>
              <a:rPr lang="vi-VN" i="1" dirty="0"/>
              <a:t>Journal of Clinical Imaging Science</a:t>
            </a:r>
            <a:r>
              <a:rPr lang="vi-VN" dirty="0"/>
              <a:t>. 2011;1(1):1-7</a:t>
            </a:r>
            <a:endParaRPr lang="cs-CZ" altLang="cs-CZ" dirty="0"/>
          </a:p>
          <a:p>
            <a:pPr algn="l">
              <a:spcBef>
                <a:spcPct val="0"/>
              </a:spcBef>
            </a:pPr>
            <a:r>
              <a:rPr lang="cs-CZ" altLang="cs-CZ" dirty="0"/>
              <a:t>2. </a:t>
            </a:r>
            <a:r>
              <a:rPr lang="vi-VN" dirty="0"/>
              <a:t> Jiang T, Zhu AX, Sahani DV. Established and novel imaging biomarkers for assessing response to therapy in hepatocellular carcinoma. </a:t>
            </a:r>
            <a:r>
              <a:rPr lang="vi-VN" i="1" dirty="0"/>
              <a:t>Journal Of Hepatology</a:t>
            </a:r>
            <a:r>
              <a:rPr lang="vi-VN" dirty="0"/>
              <a:t>. 2013;58(1):169-177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3200" dirty="0" smtClean="0"/>
              <a:t>UZ vyšetření s aplikací speciální intravenózní </a:t>
            </a:r>
            <a:r>
              <a:rPr lang="cs-CZ" altLang="cs-CZ" sz="3200" dirty="0" err="1" smtClean="0"/>
              <a:t>k.l</a:t>
            </a:r>
            <a:r>
              <a:rPr lang="cs-CZ" altLang="cs-CZ" sz="3200" dirty="0" smtClean="0"/>
              <a:t>.</a:t>
            </a:r>
          </a:p>
          <a:p>
            <a:r>
              <a:rPr lang="cs-CZ" altLang="cs-CZ" sz="3200" dirty="0" err="1" smtClean="0"/>
              <a:t>Mikrobublinky</a:t>
            </a:r>
            <a:r>
              <a:rPr lang="cs-CZ" altLang="cs-CZ" sz="3200" dirty="0" smtClean="0"/>
              <a:t> plynu vel. 2-5</a:t>
            </a:r>
            <a:r>
              <a:rPr lang="el-GR" altLang="cs-CZ" sz="3200" dirty="0" smtClean="0"/>
              <a:t>μ</a:t>
            </a:r>
            <a:r>
              <a:rPr lang="cs-CZ" altLang="cs-CZ" sz="3200" dirty="0" smtClean="0"/>
              <a:t>m stabilizované obalem z fosfolipidů nebo polymerů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Kontrastní ultrasonografie (CEUS)</a:t>
            </a:r>
            <a:endParaRPr 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179512" y="6408738"/>
            <a:ext cx="8784975" cy="449262"/>
          </a:xfrm>
        </p:spPr>
        <p:txBody>
          <a:bodyPr/>
          <a:lstStyle/>
          <a:p>
            <a:pPr algn="l">
              <a:defRPr/>
            </a:pPr>
            <a:r>
              <a:rPr lang="vi-VN" dirty="0"/>
              <a:t>Bowden DJ, Barrett T. Angiogenesis Imaging in Neoplasia. </a:t>
            </a:r>
            <a:r>
              <a:rPr lang="vi-VN" i="1" dirty="0"/>
              <a:t>Journal of Clinical Imaging Science</a:t>
            </a:r>
            <a:r>
              <a:rPr lang="vi-VN" dirty="0"/>
              <a:t>. 2011;1(1):1-7</a:t>
            </a:r>
            <a:endParaRPr lang="cs-CZ" dirty="0"/>
          </a:p>
        </p:txBody>
      </p:sp>
      <p:pic>
        <p:nvPicPr>
          <p:cNvPr id="28676" name="Obrázo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49080"/>
            <a:ext cx="4386263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96944" cy="1143000"/>
          </a:xfrm>
        </p:spPr>
        <p:txBody>
          <a:bodyPr>
            <a:noAutofit/>
          </a:bodyPr>
          <a:lstStyle/>
          <a:p>
            <a:r>
              <a:rPr lang="cs-CZ" sz="3200" dirty="0" smtClean="0"/>
              <a:t>CEUS - hodnocení léčebné odpovědi </a:t>
            </a:r>
            <a:endParaRPr lang="cs-CZ" sz="3200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179512" y="6395124"/>
            <a:ext cx="8729919" cy="462876"/>
          </a:xfrm>
        </p:spPr>
        <p:txBody>
          <a:bodyPr/>
          <a:lstStyle/>
          <a:p>
            <a:pPr algn="l">
              <a:defRPr/>
            </a:pPr>
            <a:r>
              <a:rPr lang="cs-CZ" altLang="cs-CZ" dirty="0" smtClean="0"/>
              <a:t>1. </a:t>
            </a:r>
            <a:r>
              <a:rPr lang="vi-VN" dirty="0"/>
              <a:t>Zocco M, Garcovich M, Lupascu A, et al. Early prediction of response to sorafenib in patients with advanced hepatocellular carcinoma: The role of dynamic contrast enhanced ultrasound. </a:t>
            </a:r>
            <a:r>
              <a:rPr lang="vi-VN" i="1" dirty="0"/>
              <a:t>Journal of Hepatology</a:t>
            </a:r>
            <a:r>
              <a:rPr lang="vi-VN" dirty="0"/>
              <a:t>. 2013;59(5):1014-1021 </a:t>
            </a:r>
            <a:r>
              <a:rPr lang="cs-CZ" altLang="cs-CZ" dirty="0" smtClean="0"/>
              <a:t>1</a:t>
            </a:r>
          </a:p>
          <a:p>
            <a:pPr algn="l">
              <a:defRPr/>
            </a:pPr>
            <a:r>
              <a:rPr lang="cs-CZ" altLang="cs-CZ" dirty="0" smtClean="0"/>
              <a:t>2. </a:t>
            </a:r>
            <a:r>
              <a:rPr lang="vi-VN" dirty="0"/>
              <a:t>Sugimoto K, Moriyasu F, Saito K, et al. Hepatocellular carcinoma treated with sorafenib: early detection of treatment response and major adverse events by contrast-enhanced US. </a:t>
            </a:r>
            <a:r>
              <a:rPr lang="vi-VN" i="1" dirty="0"/>
              <a:t>Liver International</a:t>
            </a:r>
            <a:r>
              <a:rPr lang="vi-VN" dirty="0"/>
              <a:t>. 2013;33(4):605-615</a:t>
            </a:r>
            <a:r>
              <a:rPr lang="cs-CZ" altLang="cs-CZ" dirty="0" smtClean="0"/>
              <a:t> </a:t>
            </a:r>
            <a:endParaRPr lang="cs-CZ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6" t="8563" r="14954" b="57784"/>
          <a:stretch/>
        </p:blipFill>
        <p:spPr bwMode="auto">
          <a:xfrm>
            <a:off x="306658" y="1340768"/>
            <a:ext cx="4541171" cy="2232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2" t="18336" r="20187" b="65751"/>
          <a:stretch/>
        </p:blipFill>
        <p:spPr bwMode="auto">
          <a:xfrm>
            <a:off x="3366795" y="3861048"/>
            <a:ext cx="5309661" cy="1584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968226" y="1340514"/>
            <a:ext cx="34836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i="1" dirty="0" err="1" smtClean="0"/>
              <a:t>Zocco</a:t>
            </a:r>
            <a:r>
              <a:rPr lang="cs-CZ" sz="2000" i="1" dirty="0" smtClean="0"/>
              <a:t>, 2013</a:t>
            </a:r>
          </a:p>
          <a:p>
            <a:r>
              <a:rPr lang="cs-CZ" sz="2000" dirty="0" smtClean="0"/>
              <a:t>„</a:t>
            </a:r>
            <a:r>
              <a:rPr lang="en-US" sz="2000" dirty="0" smtClean="0"/>
              <a:t>The </a:t>
            </a:r>
            <a:r>
              <a:rPr lang="en-US" sz="2000" dirty="0"/>
              <a:t>percentage variation </a:t>
            </a:r>
            <a:endParaRPr lang="cs-CZ" sz="2000" dirty="0" smtClean="0"/>
          </a:p>
          <a:p>
            <a:r>
              <a:rPr lang="en-US" sz="2000" dirty="0" smtClean="0"/>
              <a:t>at </a:t>
            </a:r>
            <a:r>
              <a:rPr lang="cs-CZ" sz="2000" u="sng" dirty="0" err="1" smtClean="0"/>
              <a:t>day</a:t>
            </a:r>
            <a:r>
              <a:rPr lang="cs-CZ" sz="2000" u="sng" dirty="0" smtClean="0"/>
              <a:t> 15</a:t>
            </a:r>
            <a:r>
              <a:rPr lang="en-US" sz="2000" u="sng" dirty="0" smtClean="0"/>
              <a:t> </a:t>
            </a:r>
            <a:r>
              <a:rPr lang="en-US" sz="2000" dirty="0"/>
              <a:t>significantly </a:t>
            </a:r>
            <a:endParaRPr lang="cs-CZ" sz="2000" dirty="0" smtClean="0"/>
          </a:p>
          <a:p>
            <a:r>
              <a:rPr lang="cs-CZ" sz="2000" dirty="0"/>
              <a:t>c</a:t>
            </a:r>
            <a:r>
              <a:rPr lang="en-US" sz="2000" dirty="0" err="1" smtClean="0"/>
              <a:t>orrelated</a:t>
            </a:r>
            <a:r>
              <a:rPr lang="cs-CZ" sz="2000" dirty="0" smtClean="0"/>
              <a:t> </a:t>
            </a:r>
            <a:r>
              <a:rPr lang="cs-CZ" sz="2000" dirty="0" err="1" smtClean="0"/>
              <a:t>with</a:t>
            </a:r>
            <a:r>
              <a:rPr lang="cs-CZ" sz="2000" dirty="0" smtClean="0"/>
              <a:t> response.“</a:t>
            </a:r>
            <a:endParaRPr lang="cs-CZ" sz="2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06658" y="3861048"/>
            <a:ext cx="858315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i="1" dirty="0" err="1" smtClean="0"/>
              <a:t>Sugimoto</a:t>
            </a:r>
            <a:r>
              <a:rPr lang="cs-CZ" sz="2000" i="1" dirty="0" smtClean="0"/>
              <a:t>, 2013 </a:t>
            </a:r>
          </a:p>
          <a:p>
            <a:r>
              <a:rPr lang="cs-CZ" sz="2000" dirty="0" smtClean="0"/>
              <a:t>„</a:t>
            </a:r>
            <a:r>
              <a:rPr lang="en-US" sz="2000" dirty="0" err="1" smtClean="0"/>
              <a:t>Tumour</a:t>
            </a:r>
            <a:r>
              <a:rPr lang="en-US" sz="2000" dirty="0" smtClean="0"/>
              <a:t> </a:t>
            </a:r>
            <a:r>
              <a:rPr lang="en-US" sz="2000" dirty="0"/>
              <a:t>perfusion </a:t>
            </a:r>
            <a:endParaRPr lang="cs-CZ" sz="2000" dirty="0" smtClean="0"/>
          </a:p>
          <a:p>
            <a:r>
              <a:rPr lang="en-US" sz="2000" dirty="0" smtClean="0"/>
              <a:t>parameters</a:t>
            </a:r>
            <a:r>
              <a:rPr lang="cs-CZ" sz="2000" dirty="0" smtClean="0"/>
              <a:t> </a:t>
            </a:r>
            <a:r>
              <a:rPr lang="en-US" sz="2000" dirty="0" smtClean="0"/>
              <a:t>were</a:t>
            </a:r>
            <a:endParaRPr lang="cs-CZ" sz="2000" dirty="0" smtClean="0"/>
          </a:p>
          <a:p>
            <a:r>
              <a:rPr lang="en-US" sz="2000" dirty="0" smtClean="0"/>
              <a:t>statistically significant</a:t>
            </a:r>
            <a:r>
              <a:rPr lang="en-US" sz="2000" dirty="0"/>
              <a:t>, </a:t>
            </a:r>
            <a:endParaRPr lang="cs-CZ" sz="20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most relevant for </a:t>
            </a:r>
            <a:endParaRPr lang="cs-CZ" sz="2000" dirty="0" smtClean="0"/>
          </a:p>
          <a:p>
            <a:r>
              <a:rPr lang="en-US" sz="2000" dirty="0" err="1" smtClean="0"/>
              <a:t>tumour</a:t>
            </a:r>
            <a:r>
              <a:rPr lang="en-US" sz="2000" dirty="0" smtClean="0"/>
              <a:t> </a:t>
            </a:r>
            <a:r>
              <a:rPr lang="cs-CZ" sz="2000" dirty="0" err="1" smtClean="0"/>
              <a:t>is</a:t>
            </a:r>
            <a:r>
              <a:rPr lang="cs-CZ" sz="2000" dirty="0" smtClean="0"/>
              <a:t> </a:t>
            </a:r>
            <a:r>
              <a:rPr lang="en-US" sz="2000" dirty="0" smtClean="0"/>
              <a:t>response on </a:t>
            </a:r>
            <a:r>
              <a:rPr lang="en-US" sz="2000" u="sng" dirty="0"/>
              <a:t>day </a:t>
            </a:r>
            <a:r>
              <a:rPr lang="en-US" sz="2000" u="sng" dirty="0" smtClean="0"/>
              <a:t>7</a:t>
            </a:r>
            <a:r>
              <a:rPr lang="en-US" sz="2000" dirty="0" smtClean="0"/>
              <a:t>,</a:t>
            </a:r>
            <a:r>
              <a:rPr lang="cs-CZ" sz="2000" dirty="0" smtClean="0"/>
              <a:t> </a:t>
            </a:r>
            <a:r>
              <a:rPr lang="en-US" sz="2000" dirty="0" smtClean="0"/>
              <a:t>the </a:t>
            </a:r>
            <a:r>
              <a:rPr lang="en-US" sz="2000" dirty="0"/>
              <a:t>most relevant for </a:t>
            </a:r>
            <a:r>
              <a:rPr lang="en-US" sz="2000" dirty="0" smtClean="0"/>
              <a:t>PFS </a:t>
            </a:r>
            <a:r>
              <a:rPr lang="cs-CZ" sz="2000" dirty="0" smtClean="0"/>
              <a:t>and OS.“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8914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/>
              <a:t>CEUS - hodnocení léčebné </a:t>
            </a:r>
            <a:r>
              <a:rPr lang="cs-CZ" sz="3200" dirty="0" smtClean="0"/>
              <a:t>odpovědi </a:t>
            </a:r>
            <a:endParaRPr lang="cs-CZ" sz="3200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251520" y="6408738"/>
            <a:ext cx="8712967" cy="449262"/>
          </a:xfrm>
        </p:spPr>
        <p:txBody>
          <a:bodyPr/>
          <a:lstStyle/>
          <a:p>
            <a:pPr algn="l">
              <a:defRPr/>
            </a:pPr>
            <a:r>
              <a:rPr lang="vi-VN" dirty="0"/>
              <a:t>Lassau N, Chami L, Chebil M, et al. Advanced hepatocellular carcinoma: Early evaluation of response to bevacizumab therapy at dynamic contrast-enhanced us with quantification- preliminary results. </a:t>
            </a:r>
            <a:r>
              <a:rPr lang="vi-VN" i="1" dirty="0"/>
              <a:t>Radiology</a:t>
            </a:r>
            <a:r>
              <a:rPr lang="vi-VN" dirty="0"/>
              <a:t>. 2011;258(1):291-300</a:t>
            </a:r>
            <a:endParaRPr lang="cs-CZ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4" t="12676" r="25637" b="10696"/>
          <a:stretch/>
        </p:blipFill>
        <p:spPr bwMode="auto">
          <a:xfrm>
            <a:off x="467544" y="1215071"/>
            <a:ext cx="3960440" cy="501628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ovéPole 6"/>
          <p:cNvSpPr txBox="1"/>
          <p:nvPr/>
        </p:nvSpPr>
        <p:spPr>
          <a:xfrm>
            <a:off x="4644009" y="1215071"/>
            <a:ext cx="417646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i="1" dirty="0" err="1" smtClean="0"/>
              <a:t>Lassau</a:t>
            </a:r>
            <a:r>
              <a:rPr lang="cs-CZ" sz="2000" i="1" dirty="0" smtClean="0"/>
              <a:t>, 2011</a:t>
            </a:r>
          </a:p>
          <a:p>
            <a:r>
              <a:rPr lang="cs-CZ" sz="2000" dirty="0" smtClean="0"/>
              <a:t>„</a:t>
            </a:r>
            <a:r>
              <a:rPr lang="en-US" sz="2000" dirty="0" smtClean="0"/>
              <a:t>Dynamic </a:t>
            </a:r>
            <a:r>
              <a:rPr lang="en-US" sz="2000" dirty="0"/>
              <a:t>US can be used to quantify dynamic changes in</a:t>
            </a:r>
          </a:p>
          <a:p>
            <a:r>
              <a:rPr lang="en-US" sz="2000" dirty="0"/>
              <a:t>tumor vascularity as early </a:t>
            </a:r>
            <a:r>
              <a:rPr lang="en-US" sz="2000" dirty="0" smtClean="0"/>
              <a:t>as </a:t>
            </a:r>
            <a:r>
              <a:rPr lang="cs-CZ" sz="2000" dirty="0" smtClean="0"/>
              <a:t>    </a:t>
            </a:r>
            <a:r>
              <a:rPr lang="en-US" sz="2000" u="sng" dirty="0" smtClean="0"/>
              <a:t>3 </a:t>
            </a:r>
            <a:r>
              <a:rPr lang="en-US" sz="2000" u="sng" dirty="0"/>
              <a:t>days </a:t>
            </a:r>
            <a:r>
              <a:rPr lang="en-US" sz="2000" dirty="0"/>
              <a:t>after </a:t>
            </a:r>
            <a:r>
              <a:rPr lang="en-US" sz="2000" dirty="0" err="1"/>
              <a:t>bevacizumab</a:t>
            </a:r>
            <a:r>
              <a:rPr lang="en-US" sz="2000" dirty="0"/>
              <a:t> administration</a:t>
            </a:r>
          </a:p>
          <a:p>
            <a:r>
              <a:rPr lang="en-US" sz="2000" dirty="0"/>
              <a:t>in patients with HCC. These early changes in</a:t>
            </a:r>
          </a:p>
          <a:p>
            <a:r>
              <a:rPr lang="en-US" sz="2000" dirty="0"/>
              <a:t>tumor perfusion may be predictive of tumor response at</a:t>
            </a:r>
          </a:p>
          <a:p>
            <a:r>
              <a:rPr lang="en-US" sz="2000" dirty="0"/>
              <a:t>2 months, progression-free survival, and overall </a:t>
            </a:r>
            <a:r>
              <a:rPr lang="en-US" sz="2000" dirty="0" smtClean="0"/>
              <a:t>survival</a:t>
            </a:r>
            <a:r>
              <a:rPr lang="cs-CZ" sz="2000" dirty="0" smtClean="0"/>
              <a:t>“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1529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cs-CZ" sz="2400" dirty="0" smtClean="0"/>
              <a:t>Nativní vyšetření, detekce ložiska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cs-CZ" sz="2400" dirty="0" smtClean="0"/>
              <a:t>Správné nastavení přístroje, harmonické zobrazení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cs-CZ" sz="2400" dirty="0" smtClean="0"/>
              <a:t>Bolus </a:t>
            </a:r>
            <a:r>
              <a:rPr lang="cs-CZ" sz="2400" dirty="0" err="1" smtClean="0"/>
              <a:t>i.v</a:t>
            </a:r>
            <a:r>
              <a:rPr lang="cs-CZ" sz="2400" dirty="0" smtClean="0"/>
              <a:t>. </a:t>
            </a:r>
            <a:r>
              <a:rPr lang="cs-CZ" sz="2400" dirty="0" err="1" smtClean="0"/>
              <a:t>k.l</a:t>
            </a:r>
            <a:r>
              <a:rPr lang="cs-CZ" sz="2400" dirty="0" smtClean="0"/>
              <a:t>. (2,4ml </a:t>
            </a:r>
            <a:r>
              <a:rPr lang="cs-CZ" sz="2400" dirty="0" err="1" smtClean="0"/>
              <a:t>SonoVue</a:t>
            </a:r>
            <a:r>
              <a:rPr lang="cs-CZ" sz="2400" dirty="0" smtClean="0"/>
              <a:t>®)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cs-CZ" sz="2400" dirty="0"/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cs-CZ" sz="2400" dirty="0" smtClean="0"/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cs-CZ" sz="2400" dirty="0" smtClean="0"/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cs-CZ" sz="2400" dirty="0" smtClean="0"/>
              <a:t>Kvalitativní </a:t>
            </a:r>
          </a:p>
          <a:p>
            <a:pPr marL="109728" indent="0" fontAlgn="auto">
              <a:spcAft>
                <a:spcPts val="0"/>
              </a:spcAft>
              <a:buFont typeface="Wingdings 3"/>
              <a:buNone/>
              <a:defRPr/>
            </a:pPr>
            <a:r>
              <a:rPr lang="cs-CZ" sz="2400" dirty="0" smtClean="0"/>
              <a:t>   hodnocení: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CEUS – technika 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07504" y="6408738"/>
            <a:ext cx="9036496" cy="449262"/>
          </a:xfrm>
        </p:spPr>
        <p:txBody>
          <a:bodyPr/>
          <a:lstStyle/>
          <a:p>
            <a:pPr algn="l">
              <a:defRPr/>
            </a:pPr>
            <a:r>
              <a:rPr lang="vi-VN" dirty="0"/>
              <a:t>Leen E. The role of contrast-enhanced ultrasound in the characterisation of focal liver lesions. </a:t>
            </a:r>
            <a:r>
              <a:rPr lang="vi-VN" i="1" dirty="0"/>
              <a:t>European Radiology</a:t>
            </a:r>
            <a:r>
              <a:rPr lang="vi-VN" dirty="0"/>
              <a:t>. </a:t>
            </a:r>
            <a:r>
              <a:rPr lang="vi-VN" dirty="0" smtClean="0"/>
              <a:t>2001;11(SUPPL.3</a:t>
            </a:r>
            <a:r>
              <a:rPr lang="vi-VN" dirty="0"/>
              <a:t>):E27-E34</a:t>
            </a:r>
            <a:r>
              <a:rPr lang="cs-CZ" altLang="cs-CZ" dirty="0" smtClean="0"/>
              <a:t>.</a:t>
            </a:r>
            <a:endParaRPr lang="cs-CZ" dirty="0"/>
          </a:p>
        </p:txBody>
      </p:sp>
      <p:pic>
        <p:nvPicPr>
          <p:cNvPr id="29700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9" t="18495" r="8173" b="13979"/>
          <a:stretch>
            <a:fillRect/>
          </a:stretch>
        </p:blipFill>
        <p:spPr bwMode="auto">
          <a:xfrm>
            <a:off x="2700339" y="2708920"/>
            <a:ext cx="5921940" cy="364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800" dirty="0" smtClean="0"/>
              <a:t>Kvantitativní hodnocení pomocí softwaru (např. QLAB)</a:t>
            </a:r>
          </a:p>
          <a:p>
            <a:endParaRPr lang="cs-CZ" alt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CEUS – technika </a:t>
            </a:r>
            <a:endParaRPr 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1690688" y="1266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" r="8048" b="13857"/>
          <a:stretch/>
        </p:blipFill>
        <p:spPr bwMode="auto">
          <a:xfrm>
            <a:off x="0" y="0"/>
            <a:ext cx="9143512" cy="624640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2" b="4843"/>
          <a:stretch/>
        </p:blipFill>
        <p:spPr bwMode="auto">
          <a:xfrm>
            <a:off x="251520" y="238458"/>
            <a:ext cx="8891992" cy="615183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690688" y="1266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1690688" y="1266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1690688" y="1266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5548" name="Rectangle 12"/>
          <p:cNvSpPr>
            <a:spLocks noChangeArrowheads="1"/>
          </p:cNvSpPr>
          <p:nvPr/>
        </p:nvSpPr>
        <p:spPr bwMode="auto">
          <a:xfrm>
            <a:off x="1690688" y="1266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1690688" y="1266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690688" y="1266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5554" name="Rectangle 18"/>
          <p:cNvSpPr>
            <a:spLocks noChangeArrowheads="1"/>
          </p:cNvSpPr>
          <p:nvPr/>
        </p:nvSpPr>
        <p:spPr bwMode="auto">
          <a:xfrm>
            <a:off x="1690688" y="1266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65549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" b="553"/>
          <a:stretch/>
        </p:blipFill>
        <p:spPr bwMode="auto">
          <a:xfrm>
            <a:off x="611560" y="458373"/>
            <a:ext cx="8534806" cy="621098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1" name="Picture 1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"/>
          <a:stretch/>
        </p:blipFill>
        <p:spPr bwMode="auto">
          <a:xfrm>
            <a:off x="971600" y="880200"/>
            <a:ext cx="8169057" cy="597779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3" name="Picture 1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"/>
          <a:stretch/>
        </p:blipFill>
        <p:spPr bwMode="auto">
          <a:xfrm>
            <a:off x="1506468" y="1239473"/>
            <a:ext cx="7661212" cy="561852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/>
          <p:cNvSpPr txBox="1"/>
          <p:nvPr/>
        </p:nvSpPr>
        <p:spPr>
          <a:xfrm>
            <a:off x="323528" y="3717032"/>
            <a:ext cx="8549135" cy="38831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5125" lvl="0" indent="-255588">
              <a:spcBef>
                <a:spcPts val="0"/>
              </a:spcBef>
              <a:buClr>
                <a:srgbClr val="2DA2BF"/>
              </a:buClr>
              <a:buSzPct val="68000"/>
              <a:buFont typeface="Wingdings 3" pitchFamily="18" charset="2"/>
              <a:buChar char=""/>
            </a:pPr>
            <a:r>
              <a:rPr lang="cs-CZ" sz="2800" dirty="0" smtClean="0"/>
              <a:t>Chemoterapie</a:t>
            </a:r>
            <a:r>
              <a:rPr lang="cs-CZ" sz="3600" dirty="0"/>
              <a:t>→</a:t>
            </a:r>
            <a:r>
              <a:rPr lang="cs-CZ" sz="2800" dirty="0"/>
              <a:t> cytostatický účinek </a:t>
            </a:r>
            <a:r>
              <a:rPr lang="cs-CZ" sz="3600" dirty="0">
                <a:solidFill>
                  <a:prstClr val="white"/>
                </a:solidFill>
              </a:rPr>
              <a:t>→</a:t>
            </a:r>
            <a:r>
              <a:rPr lang="cs-CZ" sz="2800" dirty="0" smtClean="0"/>
              <a:t> </a:t>
            </a:r>
            <a:endParaRPr lang="cs-CZ" sz="2800" dirty="0"/>
          </a:p>
          <a:p>
            <a:pPr>
              <a:spcBef>
                <a:spcPts val="0"/>
              </a:spcBef>
            </a:pPr>
            <a:r>
              <a:rPr lang="cs-CZ" sz="2800" dirty="0"/>
              <a:t>        </a:t>
            </a:r>
            <a:r>
              <a:rPr lang="cs-CZ" sz="3600" dirty="0"/>
              <a:t>→</a:t>
            </a:r>
            <a:r>
              <a:rPr lang="cs-CZ" sz="2800" dirty="0"/>
              <a:t> destrukce buněk </a:t>
            </a:r>
            <a:r>
              <a:rPr lang="cs-CZ" sz="3600" dirty="0"/>
              <a:t>→</a:t>
            </a:r>
            <a:r>
              <a:rPr lang="cs-CZ" sz="2800" dirty="0"/>
              <a:t> zmenšení </a:t>
            </a:r>
            <a:r>
              <a:rPr lang="cs-CZ" sz="2800" dirty="0" smtClean="0"/>
              <a:t>velikosti</a:t>
            </a:r>
          </a:p>
          <a:p>
            <a:endParaRPr lang="cs-CZ" sz="1000" dirty="0" smtClean="0"/>
          </a:p>
          <a:p>
            <a:pPr marL="365125" indent="-255588">
              <a:spcBef>
                <a:spcPts val="400"/>
              </a:spcBef>
              <a:buClr>
                <a:srgbClr val="2DA2BF"/>
              </a:buClr>
              <a:buSzPct val="68000"/>
              <a:buFont typeface="Wingdings 3" pitchFamily="18" charset="2"/>
              <a:buChar char=""/>
            </a:pPr>
            <a:r>
              <a:rPr lang="cs-CZ" sz="2800" dirty="0" smtClean="0"/>
              <a:t>Biologická </a:t>
            </a:r>
            <a:r>
              <a:rPr lang="cs-CZ" sz="2800" dirty="0"/>
              <a:t>léčba </a:t>
            </a:r>
            <a:r>
              <a:rPr lang="cs-CZ" sz="3600" dirty="0"/>
              <a:t>→</a:t>
            </a:r>
            <a:r>
              <a:rPr lang="cs-CZ" sz="2800" dirty="0"/>
              <a:t> </a:t>
            </a:r>
            <a:r>
              <a:rPr lang="cs-CZ" sz="2800" dirty="0" err="1"/>
              <a:t>antiangiogenní</a:t>
            </a:r>
            <a:r>
              <a:rPr lang="cs-CZ" sz="2800" dirty="0"/>
              <a:t> účinek </a:t>
            </a:r>
            <a:r>
              <a:rPr lang="cs-CZ" sz="3600" dirty="0"/>
              <a:t>→</a:t>
            </a:r>
            <a:r>
              <a:rPr lang="cs-CZ" sz="2800" dirty="0"/>
              <a:t> </a:t>
            </a:r>
          </a:p>
          <a:p>
            <a:pPr marL="109537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cs-CZ" sz="2800" dirty="0" smtClean="0"/>
              <a:t>                </a:t>
            </a:r>
            <a:r>
              <a:rPr lang="cs-CZ" sz="3600" dirty="0" smtClean="0"/>
              <a:t>→</a:t>
            </a:r>
            <a:r>
              <a:rPr lang="cs-CZ" sz="2800" dirty="0" smtClean="0"/>
              <a:t> </a:t>
            </a:r>
            <a:r>
              <a:rPr lang="cs-CZ" sz="2800" dirty="0"/>
              <a:t>snížení </a:t>
            </a:r>
            <a:r>
              <a:rPr lang="cs-CZ" sz="2800" dirty="0" err="1"/>
              <a:t>perfuze</a:t>
            </a:r>
            <a:r>
              <a:rPr lang="cs-CZ" sz="2800" dirty="0"/>
              <a:t> </a:t>
            </a:r>
            <a:r>
              <a:rPr lang="cs-CZ" sz="3600" dirty="0"/>
              <a:t>→</a:t>
            </a:r>
            <a:r>
              <a:rPr lang="cs-CZ" sz="2800" dirty="0"/>
              <a:t> velikost stejná</a:t>
            </a:r>
          </a:p>
          <a:p>
            <a:pPr marL="109537" lvl="0">
              <a:spcBef>
                <a:spcPts val="400"/>
              </a:spcBef>
              <a:buClr>
                <a:srgbClr val="2DA2BF"/>
              </a:buClr>
              <a:buSzPct val="68000"/>
            </a:pPr>
            <a:endParaRPr lang="cs-CZ" sz="2400" dirty="0"/>
          </a:p>
          <a:p>
            <a:pPr marL="365125" lvl="0" indent="-255588">
              <a:spcBef>
                <a:spcPts val="400"/>
              </a:spcBef>
              <a:buClr>
                <a:srgbClr val="2DA2BF"/>
              </a:buClr>
              <a:buSzPct val="68000"/>
              <a:buFont typeface="Wingdings 3" pitchFamily="18" charset="2"/>
              <a:buChar char=""/>
            </a:pPr>
            <a:endParaRPr lang="cs-CZ" altLang="cs-CZ" sz="2700" dirty="0">
              <a:solidFill>
                <a:prstClr val="white"/>
              </a:solidFill>
              <a:latin typeface="Lucida Sans Unicode"/>
              <a:cs typeface="+mn-cs"/>
            </a:endParaRPr>
          </a:p>
          <a:p>
            <a:endParaRPr lang="cs-CZ" sz="2800" dirty="0" smtClean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8229600" cy="242267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/>
              <a:t>Cytotoxická </a:t>
            </a:r>
            <a:r>
              <a:rPr lang="cs-CZ" sz="3600" dirty="0" err="1" smtClean="0"/>
              <a:t>vs</a:t>
            </a:r>
            <a:r>
              <a:rPr lang="cs-CZ" sz="3600" dirty="0" smtClean="0"/>
              <a:t> </a:t>
            </a:r>
            <a:r>
              <a:rPr lang="cs-CZ" sz="3600" dirty="0" err="1" smtClean="0"/>
              <a:t>antiangiogenní</a:t>
            </a:r>
            <a:r>
              <a:rPr lang="cs-CZ" sz="3600" dirty="0" smtClean="0"/>
              <a:t> léčba</a:t>
            </a:r>
            <a:endParaRPr lang="cs-CZ" sz="3600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179512" y="6408738"/>
            <a:ext cx="8693151" cy="449261"/>
          </a:xfrm>
        </p:spPr>
        <p:txBody>
          <a:bodyPr/>
          <a:lstStyle/>
          <a:p>
            <a:pPr algn="l">
              <a:defRPr/>
            </a:pPr>
            <a:r>
              <a:rPr lang="cs-CZ" dirty="0" smtClean="0"/>
              <a:t>http://www.avastin.com/patient/about/rgbm-difference-from-chemotherapy</a:t>
            </a:r>
            <a:endParaRPr lang="cs-CZ" dirty="0"/>
          </a:p>
        </p:txBody>
      </p:sp>
      <p:sp>
        <p:nvSpPr>
          <p:cNvPr id="5" name="BlokTextu 4"/>
          <p:cNvSpPr txBox="1"/>
          <p:nvPr/>
        </p:nvSpPr>
        <p:spPr>
          <a:xfrm>
            <a:off x="5656167" y="2708920"/>
            <a:ext cx="21804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7030A0"/>
                </a:solidFill>
              </a:rPr>
              <a:t>Biological</a:t>
            </a:r>
            <a:r>
              <a:rPr lang="cs-CZ" dirty="0" smtClean="0">
                <a:solidFill>
                  <a:srgbClr val="7030A0"/>
                </a:solidFill>
              </a:rPr>
              <a:t> </a:t>
            </a:r>
            <a:r>
              <a:rPr lang="cs-CZ" dirty="0" err="1" smtClean="0">
                <a:solidFill>
                  <a:srgbClr val="7030A0"/>
                </a:solidFill>
              </a:rPr>
              <a:t>therapy</a:t>
            </a:r>
            <a:endParaRPr lang="cs-CZ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2"/>
          </a:xfrm>
        </p:spPr>
        <p:txBody>
          <a:bodyPr>
            <a:normAutofit/>
          </a:bodyPr>
          <a:lstStyle/>
          <a:p>
            <a:r>
              <a:rPr lang="cs-CZ" altLang="cs-CZ" sz="2400" b="1" dirty="0" smtClean="0"/>
              <a:t>Plocha pod křivkou </a:t>
            </a:r>
            <a:r>
              <a:rPr lang="cs-CZ" altLang="cs-CZ" sz="2400" dirty="0" smtClean="0"/>
              <a:t>(AUC) [dB x s]</a:t>
            </a:r>
          </a:p>
          <a:p>
            <a:r>
              <a:rPr lang="cs-CZ" altLang="cs-CZ" sz="2400" b="1" dirty="0" err="1" smtClean="0"/>
              <a:t>Wash</a:t>
            </a:r>
            <a:r>
              <a:rPr lang="cs-CZ" altLang="cs-CZ" sz="2400" b="1" dirty="0" smtClean="0"/>
              <a:t>-in analýza </a:t>
            </a:r>
            <a:r>
              <a:rPr lang="cs-CZ" altLang="cs-CZ" sz="2400" dirty="0" smtClean="0"/>
              <a:t>[dB/s]</a:t>
            </a:r>
            <a:endParaRPr lang="cs-CZ" altLang="cs-CZ" sz="2400" b="1" dirty="0" smtClean="0"/>
          </a:p>
          <a:p>
            <a:r>
              <a:rPr lang="cs-CZ" altLang="cs-CZ" sz="2400" b="1" dirty="0" smtClean="0"/>
              <a:t>Střední tranzitní čas </a:t>
            </a:r>
            <a:r>
              <a:rPr lang="cs-CZ" altLang="cs-CZ" sz="2400" dirty="0" smtClean="0"/>
              <a:t>(MTT) [s]</a:t>
            </a:r>
          </a:p>
          <a:p>
            <a:r>
              <a:rPr lang="cs-CZ" altLang="cs-CZ" sz="2400" b="1" dirty="0" smtClean="0"/>
              <a:t>Čas do max. nasycení (</a:t>
            </a:r>
            <a:r>
              <a:rPr lang="cs-CZ" altLang="cs-CZ" sz="2400" dirty="0" smtClean="0"/>
              <a:t>TTP) [s]</a:t>
            </a:r>
          </a:p>
          <a:p>
            <a:endParaRPr lang="cs-CZ" alt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CEUS - parametry 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51520" y="6408738"/>
            <a:ext cx="8568951" cy="449262"/>
          </a:xfrm>
        </p:spPr>
        <p:txBody>
          <a:bodyPr/>
          <a:lstStyle/>
          <a:p>
            <a:pPr algn="l">
              <a:spcBef>
                <a:spcPct val="0"/>
              </a:spcBef>
            </a:pPr>
            <a:r>
              <a:rPr lang="cs-CZ" altLang="cs-CZ" dirty="0" smtClean="0"/>
              <a:t>1. </a:t>
            </a:r>
            <a:r>
              <a:rPr lang="vi-VN" dirty="0"/>
              <a:t>Leen E, Gauthier T, Averkiou M, et al. Dynamic contrast enhanced ultrasound assessment of the vascular effects of novel therapeutics in early stage trials. </a:t>
            </a:r>
            <a:r>
              <a:rPr lang="vi-VN" i="1" dirty="0"/>
              <a:t>European Radiology</a:t>
            </a:r>
            <a:r>
              <a:rPr lang="vi-VN" dirty="0"/>
              <a:t>. 2012;22(7):1442-1450</a:t>
            </a:r>
            <a:endParaRPr lang="cs-CZ" altLang="cs-CZ" dirty="0"/>
          </a:p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dirty="0" smtClean="0"/>
              <a:t>2. </a:t>
            </a:r>
            <a:r>
              <a:rPr lang="vi-VN" dirty="0"/>
              <a:t>Bowden DJ, Barrett T. Angiogenesis Imaging in Neoplasia. </a:t>
            </a:r>
            <a:r>
              <a:rPr lang="vi-VN" i="1" dirty="0"/>
              <a:t>Journal of Clinical Imaging Science</a:t>
            </a:r>
            <a:r>
              <a:rPr lang="vi-VN" dirty="0"/>
              <a:t>. 2011;1(1):1-7</a:t>
            </a:r>
            <a:endParaRPr lang="cs-CZ" altLang="cs-CZ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6" b="3094"/>
          <a:stretch/>
        </p:blipFill>
        <p:spPr bwMode="auto">
          <a:xfrm>
            <a:off x="2987824" y="2996952"/>
            <a:ext cx="5472608" cy="326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000"/>
            <a:ext cx="7920000" cy="5940000"/>
          </a:xfrm>
          <a:ln w="28575">
            <a:solidFill>
              <a:schemeClr val="tx1"/>
            </a:solidFill>
          </a:ln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/>
              <a:t>Žena, 69let, Ca </a:t>
            </a:r>
            <a:r>
              <a:rPr lang="cs-CZ" sz="3200" dirty="0" err="1" smtClean="0"/>
              <a:t>sigmatu</a:t>
            </a:r>
            <a:r>
              <a:rPr lang="cs-CZ" sz="3200" dirty="0" smtClean="0"/>
              <a:t>, meta jater</a:t>
            </a:r>
            <a:endParaRPr lang="cs-CZ" sz="320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900000"/>
            <a:ext cx="7920000" cy="59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3" t="22816" r="8314" b="15165"/>
          <a:stretch/>
        </p:blipFill>
        <p:spPr>
          <a:xfrm>
            <a:off x="720000" y="900000"/>
            <a:ext cx="7617409" cy="59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t="19454" r="12295" b="24296"/>
          <a:stretch/>
        </p:blipFill>
        <p:spPr>
          <a:xfrm>
            <a:off x="1080000" y="900000"/>
            <a:ext cx="7376045" cy="59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59"/>
            <a:ext cx="9147278" cy="6860459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79512" y="188640"/>
            <a:ext cx="1074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PŘED</a:t>
            </a:r>
            <a:endParaRPr lang="cs-CZ" sz="28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5760000" y="5580529"/>
            <a:ext cx="1955985" cy="576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FF0000"/>
                </a:solidFill>
              </a:rPr>
              <a:t>█</a:t>
            </a:r>
            <a:r>
              <a:rPr lang="cs-CZ" sz="1600" dirty="0" smtClean="0"/>
              <a:t> Ložisko</a:t>
            </a:r>
          </a:p>
          <a:p>
            <a:r>
              <a:rPr lang="cs-CZ" sz="1200" dirty="0" smtClean="0">
                <a:solidFill>
                  <a:srgbClr val="FFFF00"/>
                </a:solidFill>
              </a:rPr>
              <a:t>█</a:t>
            </a:r>
            <a:r>
              <a:rPr lang="cs-CZ" sz="1600" dirty="0" smtClean="0"/>
              <a:t> Referenční tkáň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01522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79512" y="116632"/>
            <a:ext cx="662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smtClean="0"/>
              <a:t>PO</a:t>
            </a:r>
            <a:endParaRPr lang="cs-CZ" sz="2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5760000" y="4941168"/>
            <a:ext cx="1955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FF0000"/>
                </a:solidFill>
              </a:rPr>
              <a:t>█</a:t>
            </a:r>
            <a:r>
              <a:rPr lang="cs-CZ" sz="1600" dirty="0" smtClean="0"/>
              <a:t> Ložisko</a:t>
            </a:r>
          </a:p>
          <a:p>
            <a:r>
              <a:rPr lang="cs-CZ" sz="1200" dirty="0" smtClean="0">
                <a:solidFill>
                  <a:srgbClr val="FFFF00"/>
                </a:solidFill>
              </a:rPr>
              <a:t>█</a:t>
            </a:r>
            <a:r>
              <a:rPr lang="cs-CZ" sz="1600" dirty="0" smtClean="0"/>
              <a:t> Referenční tkáň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50834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34" r="12545" b="5896"/>
          <a:stretch/>
        </p:blipFill>
        <p:spPr>
          <a:xfrm>
            <a:off x="35497" y="0"/>
            <a:ext cx="4608511" cy="2362196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67" r="12868" b="5955"/>
          <a:stretch/>
        </p:blipFill>
        <p:spPr>
          <a:xfrm>
            <a:off x="4572000" y="44532"/>
            <a:ext cx="4572000" cy="2332836"/>
          </a:xfr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475656" y="2362196"/>
            <a:ext cx="1074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PŘED</a:t>
            </a:r>
            <a:endParaRPr lang="cs-CZ" sz="28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421425" y="2362196"/>
            <a:ext cx="662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PO</a:t>
            </a:r>
            <a:endParaRPr lang="cs-CZ" sz="2800" dirty="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654367"/>
              </p:ext>
            </p:extLst>
          </p:nvPr>
        </p:nvGraphicFramePr>
        <p:xfrm>
          <a:off x="395536" y="2885416"/>
          <a:ext cx="8352929" cy="3423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/>
                <a:gridCol w="1464163"/>
                <a:gridCol w="1464163"/>
                <a:gridCol w="1464163"/>
              </a:tblGrid>
              <a:tr h="684781">
                <a:tc>
                  <a:txBody>
                    <a:bodyPr/>
                    <a:lstStyle/>
                    <a:p>
                      <a:pPr algn="l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Před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Po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800" b="1" dirty="0" smtClean="0">
                          <a:effectLst/>
                        </a:rPr>
                        <a:t>Rozdíl</a:t>
                      </a:r>
                      <a:endParaRPr lang="cs-CZ" altLang="cs-CZ" sz="2800" b="1" dirty="0" smtClean="0">
                        <a:effectLst/>
                      </a:endParaRPr>
                    </a:p>
                  </a:txBody>
                  <a:tcPr anchor="ctr"/>
                </a:tc>
              </a:tr>
              <a:tr h="6847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800" dirty="0" smtClean="0"/>
                        <a:t>Plocha pod křivkou (AUC) [dB x s]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548,14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153,07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 smtClean="0">
                          <a:effectLst/>
                        </a:rPr>
                        <a:t>-73%</a:t>
                      </a:r>
                      <a:endParaRPr lang="cs-CZ" sz="2800" b="1" dirty="0">
                        <a:effectLst/>
                      </a:endParaRPr>
                    </a:p>
                  </a:txBody>
                  <a:tcPr anchor="ctr"/>
                </a:tc>
              </a:tr>
              <a:tr h="6847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800" dirty="0" err="1" smtClean="0"/>
                        <a:t>Wash</a:t>
                      </a:r>
                      <a:r>
                        <a:rPr lang="cs-CZ" altLang="cs-CZ" sz="1800" dirty="0" smtClean="0"/>
                        <a:t>-in analýza [dB/s]</a:t>
                      </a:r>
                      <a:endParaRPr lang="cs-CZ" altLang="cs-CZ" sz="18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2,73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0,54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 smtClean="0">
                          <a:effectLst/>
                        </a:rPr>
                        <a:t>-80%</a:t>
                      </a:r>
                      <a:endParaRPr lang="cs-CZ" sz="2800" b="1" dirty="0">
                        <a:effectLst/>
                      </a:endParaRPr>
                    </a:p>
                  </a:txBody>
                  <a:tcPr anchor="ctr"/>
                </a:tc>
              </a:tr>
              <a:tr h="6847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800" dirty="0" smtClean="0"/>
                        <a:t>Střední tranzitní čas (MTT) [s]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23,00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14,28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 smtClean="0">
                          <a:effectLst/>
                        </a:rPr>
                        <a:t>-41%</a:t>
                      </a:r>
                      <a:endParaRPr lang="cs-CZ" sz="2800" b="1" dirty="0">
                        <a:effectLst/>
                      </a:endParaRPr>
                    </a:p>
                  </a:txBody>
                  <a:tcPr anchor="ctr"/>
                </a:tc>
              </a:tr>
              <a:tr h="6847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800" dirty="0" smtClean="0"/>
                        <a:t>Čas do max. nasycení (TTP) [s]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6,40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12,42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 smtClean="0">
                          <a:effectLst/>
                        </a:rPr>
                        <a:t>+194%</a:t>
                      </a:r>
                      <a:endParaRPr lang="cs-CZ" sz="2800" b="1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Zaoblený obdélník 7"/>
          <p:cNvSpPr/>
          <p:nvPr/>
        </p:nvSpPr>
        <p:spPr>
          <a:xfrm>
            <a:off x="7236296" y="2853328"/>
            <a:ext cx="1584176" cy="3492000"/>
          </a:xfrm>
          <a:prstGeom prst="roundRect">
            <a:avLst/>
          </a:prstGeom>
          <a:noFill/>
          <a:ln w="107950" cmpd="sng"/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69302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cs-CZ" dirty="0"/>
              <a:t>Nízká cena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cs-CZ" dirty="0" smtClean="0"/>
              <a:t>Dobře dostupný, časově nenáročný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cs-CZ" dirty="0" smtClean="0"/>
              <a:t>Bez </a:t>
            </a:r>
            <a:r>
              <a:rPr lang="cs-CZ" dirty="0"/>
              <a:t>ionizujícího záření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cs-CZ" dirty="0" smtClean="0"/>
              <a:t>Není </a:t>
            </a:r>
            <a:r>
              <a:rPr lang="cs-CZ" dirty="0"/>
              <a:t>nutná speciální příprava pacienta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cs-CZ" dirty="0" err="1"/>
              <a:t>K.l</a:t>
            </a:r>
            <a:r>
              <a:rPr lang="cs-CZ" dirty="0"/>
              <a:t>. bez alergických reakcí, </a:t>
            </a:r>
            <a:r>
              <a:rPr lang="cs-CZ" dirty="0" smtClean="0"/>
              <a:t>minimální kontraindikace</a:t>
            </a:r>
            <a:endParaRPr lang="cs-CZ" dirty="0"/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cs-CZ" dirty="0" smtClean="0"/>
              <a:t>Možnost </a:t>
            </a:r>
            <a:r>
              <a:rPr lang="cs-CZ" dirty="0"/>
              <a:t>opakování po krátkém čase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cs-CZ" dirty="0" smtClean="0"/>
              <a:t>Možnost kvantitativního hodnocení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CEUS - výhody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251520" y="6408738"/>
            <a:ext cx="8568951" cy="449262"/>
          </a:xfrm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dirty="0"/>
              <a:t>Bowden DJ, Barrett T. Angiogenesis Imaging in Neoplasia. </a:t>
            </a:r>
            <a:r>
              <a:rPr lang="vi-VN" i="1" dirty="0"/>
              <a:t>Journal of Clinical Imaging Science</a:t>
            </a:r>
            <a:r>
              <a:rPr lang="vi-VN" dirty="0"/>
              <a:t>. 2011;1(1):1-7</a:t>
            </a:r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Závislý na vyšetřujícím lékaři</a:t>
            </a:r>
          </a:p>
          <a:p>
            <a:r>
              <a:rPr lang="cs-CZ" altLang="cs-CZ" dirty="0" smtClean="0"/>
              <a:t>Závislý na pacientovi (obezita, spolupráce)</a:t>
            </a:r>
          </a:p>
          <a:p>
            <a:r>
              <a:rPr lang="cs-CZ" altLang="cs-CZ" dirty="0" smtClean="0"/>
              <a:t>Horší dostupnost u ložisek vysoko pod bránicí</a:t>
            </a:r>
          </a:p>
          <a:p>
            <a:r>
              <a:rPr lang="cs-CZ" altLang="cs-CZ" dirty="0" smtClean="0"/>
              <a:t>Chybí definovaná kritéria v hodnocení léčebné odpovědi</a:t>
            </a:r>
          </a:p>
          <a:p>
            <a:endParaRPr lang="cs-CZ" altLang="cs-CZ" dirty="0" smtClean="0"/>
          </a:p>
          <a:p>
            <a:endParaRPr lang="cs-CZ" altLang="cs-CZ" dirty="0" smtClean="0"/>
          </a:p>
          <a:p>
            <a:endParaRPr lang="cs-CZ" alt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CEUS - nevýhody</a:t>
            </a:r>
            <a:endParaRPr 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251520" y="6408738"/>
            <a:ext cx="8640959" cy="449262"/>
          </a:xfrm>
        </p:spPr>
        <p:txBody>
          <a:bodyPr/>
          <a:lstStyle/>
          <a:p>
            <a:pPr algn="l">
              <a:spcBef>
                <a:spcPct val="0"/>
              </a:spcBef>
            </a:pPr>
            <a:r>
              <a:rPr lang="cs-CZ" altLang="cs-CZ" dirty="0" smtClean="0"/>
              <a:t>1. </a:t>
            </a:r>
            <a:r>
              <a:rPr lang="vi-VN" dirty="0"/>
              <a:t>Dănilă M, Popescu A, Şirli R, Sporea I, Martie A, Şendroiu M. Contrast enhanced ultrasound (CEUS) in the evaluation of liver metastases. </a:t>
            </a:r>
            <a:r>
              <a:rPr lang="vi-VN" i="1" dirty="0"/>
              <a:t>Medical Ultrasonography</a:t>
            </a:r>
            <a:r>
              <a:rPr lang="vi-VN" dirty="0"/>
              <a:t>. 2010;12(3):233-237</a:t>
            </a:r>
            <a:r>
              <a:rPr lang="vi-VN" altLang="cs-CZ" dirty="0" smtClean="0"/>
              <a:t>. </a:t>
            </a:r>
            <a:endParaRPr lang="cs-CZ" altLang="cs-CZ" dirty="0" smtClean="0"/>
          </a:p>
          <a:p>
            <a:pPr algn="l">
              <a:spcBef>
                <a:spcPct val="0"/>
              </a:spcBef>
            </a:pPr>
            <a:r>
              <a:rPr lang="cs-CZ" altLang="cs-CZ" dirty="0" smtClean="0"/>
              <a:t>2. </a:t>
            </a:r>
            <a:r>
              <a:rPr lang="vi-VN" dirty="0"/>
              <a:t>Bowden DJ, Barrett T. Angiogenesis Imaging in Neoplasia. </a:t>
            </a:r>
            <a:r>
              <a:rPr lang="vi-VN" i="1" dirty="0"/>
              <a:t>Journal of Clinical Imaging Science</a:t>
            </a:r>
            <a:r>
              <a:rPr lang="vi-VN" dirty="0"/>
              <a:t>. 2011;1(1):1-7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cs-CZ" altLang="cs-CZ" sz="3200" dirty="0" smtClean="0"/>
              <a:t>Při </a:t>
            </a:r>
            <a:r>
              <a:rPr lang="cs-CZ" altLang="cs-CZ" sz="3200" dirty="0" err="1" smtClean="0"/>
              <a:t>antiangiogenní</a:t>
            </a:r>
            <a:r>
              <a:rPr lang="cs-CZ" altLang="cs-CZ" sz="3200" dirty="0" smtClean="0"/>
              <a:t> terapii se dlouho nemusí měnit velikost, můžeme ale hodnotit funkční parametry ložisek</a:t>
            </a:r>
          </a:p>
          <a:p>
            <a:pPr>
              <a:spcBef>
                <a:spcPts val="1800"/>
              </a:spcBef>
            </a:pPr>
            <a:r>
              <a:rPr lang="cs-CZ" altLang="cs-CZ" sz="3200" dirty="0" smtClean="0"/>
              <a:t>Kromě PET, SPECT zatím </a:t>
            </a:r>
            <a:r>
              <a:rPr lang="cs-CZ" altLang="cs-CZ" sz="3200" dirty="0"/>
              <a:t>metody experimentální</a:t>
            </a:r>
          </a:p>
          <a:p>
            <a:pPr>
              <a:spcBef>
                <a:spcPts val="1800"/>
              </a:spcBef>
            </a:pPr>
            <a:r>
              <a:rPr lang="cs-CZ" altLang="cs-CZ" sz="3200" dirty="0"/>
              <a:t>Chybí standardizované protokoly a normy při hodnocení </a:t>
            </a:r>
            <a:r>
              <a:rPr lang="cs-CZ" altLang="cs-CZ" sz="3200" dirty="0" smtClean="0"/>
              <a:t>léčebné odpovědi</a:t>
            </a:r>
            <a:endParaRPr lang="cs-CZ" altLang="cs-CZ" sz="32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TAKE HOME MESSAGE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213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sah 1"/>
          <p:cNvSpPr>
            <a:spLocks noGrp="1"/>
          </p:cNvSpPr>
          <p:nvPr>
            <p:ph idx="1"/>
          </p:nvPr>
        </p:nvSpPr>
        <p:spPr>
          <a:xfrm>
            <a:off x="323528" y="1481138"/>
            <a:ext cx="8496944" cy="4525962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cs-CZ" altLang="cs-CZ" sz="3200" dirty="0" smtClean="0"/>
              <a:t>GIST, HCC, meta CRC, Ca prsu a ledvin</a:t>
            </a:r>
          </a:p>
          <a:p>
            <a:pPr>
              <a:spcBef>
                <a:spcPts val="1800"/>
              </a:spcBef>
            </a:pPr>
            <a:r>
              <a:rPr lang="cs-CZ" altLang="cs-CZ" sz="3200" dirty="0" smtClean="0"/>
              <a:t>Nejslibnější </a:t>
            </a:r>
            <a:r>
              <a:rPr lang="cs-CZ" altLang="cs-CZ" sz="3200" dirty="0"/>
              <a:t>metody </a:t>
            </a:r>
            <a:r>
              <a:rPr lang="cs-CZ" altLang="cs-CZ" sz="3200" dirty="0" smtClean="0"/>
              <a:t>DWI-</a:t>
            </a:r>
            <a:r>
              <a:rPr lang="cs-CZ" altLang="cs-CZ" sz="3200" dirty="0" err="1" smtClean="0"/>
              <a:t>MR,CEUS,CTp</a:t>
            </a:r>
            <a:endParaRPr lang="cs-CZ" altLang="cs-CZ" sz="3200" dirty="0"/>
          </a:p>
          <a:p>
            <a:pPr>
              <a:spcBef>
                <a:spcPts val="1800"/>
              </a:spcBef>
            </a:pPr>
            <a:r>
              <a:rPr lang="cs-CZ" altLang="cs-CZ" sz="3200" dirty="0" smtClean="0"/>
              <a:t> Hodnocení </a:t>
            </a:r>
            <a:r>
              <a:rPr lang="cs-CZ" altLang="cs-CZ" sz="3200" dirty="0"/>
              <a:t>již od 3-4 </a:t>
            </a:r>
            <a:r>
              <a:rPr lang="cs-CZ" altLang="cs-CZ" sz="3200" dirty="0" smtClean="0"/>
              <a:t>dnů</a:t>
            </a:r>
          </a:p>
          <a:p>
            <a:pPr>
              <a:spcBef>
                <a:spcPts val="1800"/>
              </a:spcBef>
            </a:pPr>
            <a:endParaRPr lang="cs-CZ" altLang="cs-CZ" sz="2000" dirty="0"/>
          </a:p>
          <a:p>
            <a:pPr>
              <a:spcBef>
                <a:spcPts val="1800"/>
              </a:spcBef>
            </a:pPr>
            <a:r>
              <a:rPr lang="cs-CZ" altLang="cs-CZ" sz="3200" dirty="0" smtClean="0"/>
              <a:t>Možnost brzy změnit neúčinnou terapii:</a:t>
            </a:r>
          </a:p>
          <a:p>
            <a:pPr lvl="1">
              <a:spcBef>
                <a:spcPts val="1800"/>
              </a:spcBef>
            </a:pPr>
            <a:r>
              <a:rPr lang="cs-CZ" altLang="cs-CZ" sz="2800" dirty="0" smtClean="0"/>
              <a:t>benefit pro pacienta, </a:t>
            </a:r>
          </a:p>
          <a:p>
            <a:pPr lvl="1">
              <a:spcBef>
                <a:spcPts val="1800"/>
              </a:spcBef>
            </a:pPr>
            <a:r>
              <a:rPr lang="cs-CZ" altLang="cs-CZ" sz="2800" dirty="0" smtClean="0"/>
              <a:t>ekonomický přínos</a:t>
            </a:r>
            <a:endParaRPr lang="cs-CZ" altLang="cs-CZ" sz="28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TAKE HOME MESSAGE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Děkuji za pozornost.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7956376" y="125109"/>
            <a:ext cx="9573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Děkuji, Pane</a:t>
            </a:r>
            <a:endParaRPr lang="cs-CZ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55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69"/>
          <a:stretch>
            <a:fillRect/>
          </a:stretch>
        </p:blipFill>
        <p:spPr bwMode="auto">
          <a:xfrm>
            <a:off x="5292725" y="688975"/>
            <a:ext cx="2933700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1138"/>
            <a:ext cx="4835525" cy="4525962"/>
          </a:xfrm>
        </p:spPr>
        <p:txBody>
          <a:bodyPr/>
          <a:lstStyle/>
          <a:p>
            <a:r>
              <a:rPr lang="cs-CZ" altLang="cs-CZ" dirty="0" smtClean="0"/>
              <a:t>Růst nových cév</a:t>
            </a:r>
          </a:p>
          <a:p>
            <a:r>
              <a:rPr lang="cs-CZ" altLang="cs-CZ" dirty="0" smtClean="0"/>
              <a:t>Potřebná u tumorů větších než 1-2mm</a:t>
            </a:r>
          </a:p>
          <a:p>
            <a:r>
              <a:rPr lang="cs-CZ" altLang="cs-CZ" dirty="0" smtClean="0"/>
              <a:t>Stimulem je hypoxie, v nádoru narušená regulace</a:t>
            </a:r>
          </a:p>
          <a:p>
            <a:r>
              <a:rPr lang="cs-CZ" altLang="cs-CZ" dirty="0" smtClean="0"/>
              <a:t>Výsledek - chaotická cévní struktura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Angiogeneze	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79512" y="6408738"/>
            <a:ext cx="8784975" cy="449262"/>
          </a:xfrm>
        </p:spPr>
        <p:txBody>
          <a:bodyPr/>
          <a:lstStyle/>
          <a:p>
            <a:pPr algn="l">
              <a:spcBef>
                <a:spcPct val="0"/>
              </a:spcBef>
            </a:pPr>
            <a:r>
              <a:rPr lang="cs-CZ" altLang="cs-CZ" dirty="0" smtClean="0"/>
              <a:t>1. </a:t>
            </a:r>
            <a:r>
              <a:rPr lang="vi-VN" dirty="0" smtClean="0"/>
              <a:t>Bowden </a:t>
            </a:r>
            <a:r>
              <a:rPr lang="vi-VN" dirty="0"/>
              <a:t>DJ, Barrett T. Angiogenesis Imaging in Neoplasia. </a:t>
            </a:r>
            <a:r>
              <a:rPr lang="vi-VN" i="1" dirty="0"/>
              <a:t>Journal of Clinical Imaging Science</a:t>
            </a:r>
            <a:r>
              <a:rPr lang="vi-VN" dirty="0"/>
              <a:t>. 2011;1(1):1-7 </a:t>
            </a:r>
            <a:endParaRPr lang="cs-CZ" dirty="0" smtClean="0"/>
          </a:p>
          <a:p>
            <a:pPr algn="l">
              <a:spcBef>
                <a:spcPct val="0"/>
              </a:spcBef>
            </a:pPr>
            <a:r>
              <a:rPr lang="cs-CZ" altLang="cs-CZ" dirty="0" smtClean="0"/>
              <a:t>2</a:t>
            </a:r>
            <a:r>
              <a:rPr lang="vi-VN" dirty="0"/>
              <a:t> </a:t>
            </a:r>
            <a:r>
              <a:rPr lang="cs-CZ" dirty="0" smtClean="0"/>
              <a:t> </a:t>
            </a:r>
            <a:r>
              <a:rPr lang="vi-VN" dirty="0" smtClean="0"/>
              <a:t>Miller </a:t>
            </a:r>
            <a:r>
              <a:rPr lang="vi-VN" dirty="0"/>
              <a:t>JC, Pien HH, Sahani D, Sorensen AG, Thrall JH. Imaging Angiogenesis: Applications and Potential for Drug Development. </a:t>
            </a:r>
            <a:r>
              <a:rPr lang="vi-VN" i="1" dirty="0"/>
              <a:t>JNCI: Journal of the National Cancer Institute</a:t>
            </a:r>
            <a:r>
              <a:rPr lang="vi-VN" dirty="0"/>
              <a:t>. 2005;97(3):172-187</a:t>
            </a:r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57200" y="994916"/>
            <a:ext cx="8229600" cy="5602436"/>
          </a:xfrm>
        </p:spPr>
        <p:txBody>
          <a:bodyPr/>
          <a:lstStyle/>
          <a:p>
            <a:r>
              <a:rPr lang="vi-VN" sz="1200" dirty="0"/>
              <a:t>1. </a:t>
            </a:r>
            <a:r>
              <a:rPr lang="vi-VN" sz="1200" dirty="0" smtClean="0"/>
              <a:t>Leen </a:t>
            </a:r>
            <a:r>
              <a:rPr lang="vi-VN" sz="1200" dirty="0"/>
              <a:t>E. The role of contrast-enhanced ultrasound in the characterisation of focal liver lesions. </a:t>
            </a:r>
            <a:r>
              <a:rPr lang="vi-VN" sz="1200" i="1" dirty="0"/>
              <a:t>European Radiology</a:t>
            </a:r>
            <a:r>
              <a:rPr lang="vi-VN" sz="1200" dirty="0"/>
              <a:t>. 2001;11(SUPPL. 3):E27-E34.</a:t>
            </a:r>
          </a:p>
          <a:p>
            <a:r>
              <a:rPr lang="vi-VN" sz="1200" dirty="0"/>
              <a:t>2. </a:t>
            </a:r>
            <a:r>
              <a:rPr lang="vi-VN" sz="1200" dirty="0" smtClean="0"/>
              <a:t>Mírka </a:t>
            </a:r>
            <a:r>
              <a:rPr lang="vi-VN" sz="1200" dirty="0"/>
              <a:t>H, Ferda J, Baxa J, et al. Perfuzní CT jater. </a:t>
            </a:r>
            <a:r>
              <a:rPr lang="vi-VN" sz="1200" i="1" dirty="0"/>
              <a:t>Čes radiol</a:t>
            </a:r>
            <a:r>
              <a:rPr lang="vi-VN" sz="1200" dirty="0"/>
              <a:t>. 2010;64(4):281-289.</a:t>
            </a:r>
          </a:p>
          <a:p>
            <a:r>
              <a:rPr lang="vi-VN" sz="1200" dirty="0"/>
              <a:t>3. </a:t>
            </a:r>
            <a:r>
              <a:rPr lang="vi-VN" sz="1200" dirty="0" smtClean="0"/>
              <a:t>Sabir </a:t>
            </a:r>
            <a:r>
              <a:rPr lang="vi-VN" sz="1200" dirty="0"/>
              <a:t>A, Schor-Bardach R, Wilcox CJ, et al. Perfusion MDCT Enables Early Detection of Therapeutic Response to Antiangiogenic Therapy. </a:t>
            </a:r>
            <a:r>
              <a:rPr lang="vi-VN" sz="1200" i="1" dirty="0"/>
              <a:t>American Journal of Roentgenology</a:t>
            </a:r>
            <a:r>
              <a:rPr lang="vi-VN" sz="1200" dirty="0"/>
              <a:t>. 2008;191(1):133-139.</a:t>
            </a:r>
          </a:p>
          <a:p>
            <a:r>
              <a:rPr lang="vi-VN" sz="1200" dirty="0"/>
              <a:t>4. </a:t>
            </a:r>
            <a:r>
              <a:rPr lang="vi-VN" sz="1200" dirty="0" smtClean="0"/>
              <a:t>Pandharipande </a:t>
            </a:r>
            <a:r>
              <a:rPr lang="vi-VN" sz="1200" dirty="0"/>
              <a:t>P, Krinsky G, Rusinek H, Lee V. Perfusion imaging of the liver: Current challenges and future goals. </a:t>
            </a:r>
            <a:r>
              <a:rPr lang="vi-VN" sz="1200" i="1" dirty="0"/>
              <a:t>Radiology</a:t>
            </a:r>
            <a:r>
              <a:rPr lang="vi-VN" sz="1200" dirty="0"/>
              <a:t>. 2005;234(3):661-673.</a:t>
            </a:r>
          </a:p>
          <a:p>
            <a:r>
              <a:rPr lang="vi-VN" sz="1200" dirty="0"/>
              <a:t>5. </a:t>
            </a:r>
            <a:r>
              <a:rPr lang="vi-VN" sz="1200" dirty="0" smtClean="0"/>
              <a:t>Miles </a:t>
            </a:r>
            <a:r>
              <a:rPr lang="vi-VN" sz="1200" dirty="0"/>
              <a:t>K a. Perfusion CT for the assessment of tumour vascularity: Which protocol? </a:t>
            </a:r>
            <a:r>
              <a:rPr lang="vi-VN" sz="1200" i="1" dirty="0"/>
              <a:t>British Journal of Radiology</a:t>
            </a:r>
            <a:r>
              <a:rPr lang="vi-VN" sz="1200" dirty="0"/>
              <a:t>. 2003;76(SPEC. ISS. 1):S36-S42.</a:t>
            </a:r>
          </a:p>
          <a:p>
            <a:r>
              <a:rPr lang="vi-VN" sz="1200" dirty="0"/>
              <a:t>6. </a:t>
            </a:r>
            <a:r>
              <a:rPr lang="vi-VN" sz="1200" dirty="0" smtClean="0"/>
              <a:t>Jiang </a:t>
            </a:r>
            <a:r>
              <a:rPr lang="vi-VN" sz="1200" dirty="0"/>
              <a:t>T, Kambadakone A, Kulkarni N m., Sahani D v. ( 1 ), Zhu A x. ( 3 ). Monitoring response to antiangiogenic treatment and predicting outcomes in advanced hepatocellular carcinoma using image biomarkers, ct perfusion, tumor density, and tumor size (RECIST). </a:t>
            </a:r>
            <a:r>
              <a:rPr lang="vi-VN" sz="1200" i="1" dirty="0"/>
              <a:t>Investigative Radiology</a:t>
            </a:r>
            <a:r>
              <a:rPr lang="vi-VN" sz="1200" dirty="0"/>
              <a:t>. 2012;47(1):11-17.</a:t>
            </a:r>
          </a:p>
          <a:p>
            <a:r>
              <a:rPr lang="vi-VN" sz="1200" dirty="0"/>
              <a:t>7. </a:t>
            </a:r>
            <a:r>
              <a:rPr lang="vi-VN" sz="1200" dirty="0" smtClean="0"/>
              <a:t>Sahani </a:t>
            </a:r>
            <a:r>
              <a:rPr lang="vi-VN" sz="1200" dirty="0"/>
              <a:t>DV, Jiang T, Hayano K, et al. Magnetic resonance imaging biomarkers in hepatocellular carcinoma: association with response and circulating biomarkers after sunitinib therapy. </a:t>
            </a:r>
            <a:r>
              <a:rPr lang="vi-VN" sz="1200" i="1" dirty="0"/>
              <a:t>Journal of Hematology &amp; Oncology</a:t>
            </a:r>
            <a:r>
              <a:rPr lang="vi-VN" sz="1200" dirty="0"/>
              <a:t>. 2013;6(1):51.</a:t>
            </a:r>
          </a:p>
          <a:p>
            <a:r>
              <a:rPr lang="vi-VN" sz="1200" dirty="0"/>
              <a:t>8. </a:t>
            </a:r>
            <a:r>
              <a:rPr lang="vi-VN" sz="1200" dirty="0" smtClean="0"/>
              <a:t>Liver </a:t>
            </a:r>
            <a:r>
              <a:rPr lang="vi-VN" sz="1200" dirty="0"/>
              <a:t>Imaging Research Program | BIRC.</a:t>
            </a:r>
          </a:p>
          <a:p>
            <a:r>
              <a:rPr lang="vi-VN" sz="1200" dirty="0"/>
              <a:t>9. </a:t>
            </a:r>
            <a:r>
              <a:rPr lang="vi-VN" sz="1200" dirty="0" smtClean="0"/>
              <a:t>Miller </a:t>
            </a:r>
            <a:r>
              <a:rPr lang="vi-VN" sz="1200" dirty="0"/>
              <a:t>JC, Pien HH, Sahani D, Sorensen AG, Thrall JH. Imaging Angiogenesis: Applications and Potential for Drug Development. </a:t>
            </a:r>
            <a:r>
              <a:rPr lang="vi-VN" sz="1200" i="1" dirty="0"/>
              <a:t>JNCI: Journal of the National Cancer Institute</a:t>
            </a:r>
            <a:r>
              <a:rPr lang="vi-VN" sz="1200" dirty="0"/>
              <a:t>. 2005;97(3):172-187.</a:t>
            </a:r>
          </a:p>
          <a:p>
            <a:r>
              <a:rPr lang="vi-VN" sz="1200" dirty="0"/>
              <a:t>10. </a:t>
            </a:r>
            <a:r>
              <a:rPr lang="vi-VN" sz="1200" dirty="0" smtClean="0"/>
              <a:t>How </a:t>
            </a:r>
            <a:r>
              <a:rPr lang="vi-VN" sz="1200" dirty="0"/>
              <a:t>Avastin® (bevacizumab) is different from chemo for rGBM.</a:t>
            </a:r>
          </a:p>
          <a:p>
            <a:r>
              <a:rPr lang="vi-VN" sz="1200" dirty="0"/>
              <a:t>11. </a:t>
            </a:r>
            <a:r>
              <a:rPr lang="vi-VN" sz="1200" dirty="0" smtClean="0"/>
              <a:t>Sugimoto </a:t>
            </a:r>
            <a:r>
              <a:rPr lang="vi-VN" sz="1200" dirty="0"/>
              <a:t>K, Moriyasu F, Saito K, et al. Hepatocellular carcinoma treated with sorafenib: early detection of treatment response and major adverse events by contrast-enhanced US. </a:t>
            </a:r>
            <a:r>
              <a:rPr lang="vi-VN" sz="1200" i="1" dirty="0"/>
              <a:t>Liver International</a:t>
            </a:r>
            <a:r>
              <a:rPr lang="vi-VN" sz="1200" dirty="0"/>
              <a:t>. 2013;33(4):605-615.</a:t>
            </a:r>
          </a:p>
          <a:p>
            <a:r>
              <a:rPr lang="vi-VN" sz="1200" dirty="0"/>
              <a:t>12. </a:t>
            </a:r>
            <a:r>
              <a:rPr lang="vi-VN" sz="1200" dirty="0" smtClean="0"/>
              <a:t>Goh </a:t>
            </a:r>
            <a:r>
              <a:rPr lang="vi-VN" sz="1200" dirty="0"/>
              <a:t>V, Gourtsoyianni S, Koh D-M. Functional Imaging of the Liver. </a:t>
            </a:r>
            <a:r>
              <a:rPr lang="vi-VN" sz="1200" i="1" dirty="0"/>
              <a:t>Seminars in Ultrasound, CT and MRI</a:t>
            </a:r>
            <a:r>
              <a:rPr lang="vi-VN" sz="1200" dirty="0"/>
              <a:t>. 2013;34(1):54-65.</a:t>
            </a:r>
          </a:p>
          <a:p>
            <a:r>
              <a:rPr lang="vi-VN" sz="1200" dirty="0"/>
              <a:t>13. </a:t>
            </a:r>
            <a:r>
              <a:rPr lang="vi-VN" sz="1200" dirty="0" smtClean="0"/>
              <a:t>Nico </a:t>
            </a:r>
            <a:r>
              <a:rPr lang="vi-VN" sz="1200" dirty="0"/>
              <a:t>B, Benagiano V, Mangieri D, Maruotti N, Vacca A, Ribatti D. Evaluation of microvascular density in tumors: pro and contra. </a:t>
            </a:r>
            <a:r>
              <a:rPr lang="vi-VN" sz="1200" i="1" dirty="0"/>
              <a:t>Histology and Histopathology</a:t>
            </a:r>
            <a:r>
              <a:rPr lang="vi-VN" sz="1200" dirty="0"/>
              <a:t>. 2008;23(5):601-607.</a:t>
            </a:r>
          </a:p>
          <a:p>
            <a:endParaRPr lang="cs-CZ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Nadpis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/>
              <a:t>Použitá literatura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73222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602436"/>
          </a:xfrm>
        </p:spPr>
        <p:txBody>
          <a:bodyPr/>
          <a:lstStyle/>
          <a:p>
            <a:r>
              <a:rPr lang="vi-VN" sz="1300" dirty="0"/>
              <a:t>14. Jiang T, Zhu AX, Sahani DV. Established and novel imaging biomarkers for assessing response to therapy in hepatocellular carcinoma. </a:t>
            </a:r>
            <a:r>
              <a:rPr lang="vi-VN" sz="1300" i="1" dirty="0"/>
              <a:t>Journal Of Hepatology</a:t>
            </a:r>
            <a:r>
              <a:rPr lang="vi-VN" sz="1300" dirty="0"/>
              <a:t>. 2013;58(1):169-177</a:t>
            </a:r>
            <a:r>
              <a:rPr lang="vi-VN" sz="1300" dirty="0" smtClean="0"/>
              <a:t>.</a:t>
            </a:r>
            <a:endParaRPr lang="cs-CZ" sz="1300" dirty="0" smtClean="0"/>
          </a:p>
          <a:p>
            <a:r>
              <a:rPr lang="vi-VN" sz="1300" dirty="0" smtClean="0"/>
              <a:t>15</a:t>
            </a:r>
            <a:r>
              <a:rPr lang="vi-VN" sz="1300" dirty="0"/>
              <a:t>. ECR 2012 / C-1677 / Diffusion-weighted whole-body imaging with background body signal suppression (DWIBS): a useful tool in daily practice - EPOS</a:t>
            </a:r>
            <a:r>
              <a:rPr lang="vi-VN" sz="1300" baseline="30000" dirty="0"/>
              <a:t>TM</a:t>
            </a:r>
            <a:r>
              <a:rPr lang="vi-VN" sz="1300" dirty="0"/>
              <a:t>.</a:t>
            </a:r>
          </a:p>
          <a:p>
            <a:r>
              <a:rPr lang="vi-VN" sz="1300" dirty="0"/>
              <a:t>16. Zocco M, Garcovich M, Lupascu A, et al. Early prediction of response to sorafenib in patients with advanced hepatocellular carcinoma: The role of dynamic contrast enhanced ultrasound. </a:t>
            </a:r>
            <a:r>
              <a:rPr lang="vi-VN" sz="1300" i="1" dirty="0"/>
              <a:t>Journal of Hepatology</a:t>
            </a:r>
            <a:r>
              <a:rPr lang="vi-VN" sz="1300" dirty="0"/>
              <a:t>. 2013;59(5):1014-1021.</a:t>
            </a:r>
          </a:p>
          <a:p>
            <a:r>
              <a:rPr lang="vi-VN" sz="1300" dirty="0"/>
              <a:t>17. Leen E, Gauthier T, Averkiou M, et al. Dynamic contrast enhanced ultrasound assessment of the vascular effects of novel therapeutics in early stage trials. </a:t>
            </a:r>
            <a:r>
              <a:rPr lang="vi-VN" sz="1300" i="1" dirty="0"/>
              <a:t>European Radiology</a:t>
            </a:r>
            <a:r>
              <a:rPr lang="vi-VN" sz="1300" dirty="0"/>
              <a:t>. 2012;22(7):1442-1450.</a:t>
            </a:r>
          </a:p>
          <a:p>
            <a:r>
              <a:rPr lang="vi-VN" sz="1300" dirty="0"/>
              <a:t>18. Lim KS. Diffusion-weighted MRI of hepatocellular carcinoma in cirrhosis. </a:t>
            </a:r>
            <a:r>
              <a:rPr lang="vi-VN" sz="1300" i="1" dirty="0"/>
              <a:t>Clinical Radiology</a:t>
            </a:r>
            <a:r>
              <a:rPr lang="vi-VN" sz="1300" dirty="0"/>
              <a:t>. 2014;69(1):1-10.</a:t>
            </a:r>
          </a:p>
          <a:p>
            <a:r>
              <a:rPr lang="vi-VN" sz="1300" dirty="0"/>
              <a:t>19. Padhani A. Diffusion Magnetic Resonance Imaging in Cancer Patient Management. </a:t>
            </a:r>
            <a:r>
              <a:rPr lang="vi-VN" sz="1300" i="1" dirty="0"/>
              <a:t>Seminars in Radiation Oncology</a:t>
            </a:r>
            <a:r>
              <a:rPr lang="vi-VN" sz="1300" dirty="0"/>
              <a:t>. 2011;21(2):119-140.</a:t>
            </a:r>
          </a:p>
          <a:p>
            <a:r>
              <a:rPr lang="vi-VN" sz="1300" dirty="0"/>
              <a:t>20. Kim SH, Kamaya A, Willmann JK. CT Perfusion of the Liver: Principles and Applications in Oncology. </a:t>
            </a:r>
            <a:r>
              <a:rPr lang="vi-VN" sz="1300" i="1" dirty="0"/>
              <a:t>Radiology</a:t>
            </a:r>
            <a:r>
              <a:rPr lang="vi-VN" sz="1300" dirty="0"/>
              <a:t>. 2014;272(2):322-344.</a:t>
            </a:r>
          </a:p>
          <a:p>
            <a:r>
              <a:rPr lang="vi-VN" sz="1300" dirty="0"/>
              <a:t>21. Dănilă M, Popescu A, Şirli R, Sporea I, Martie A, Şendroiu M. Contrast enhanced ultrasound (CEUS) in the evaluation of liver metastases. </a:t>
            </a:r>
            <a:r>
              <a:rPr lang="vi-VN" sz="1300" i="1" dirty="0"/>
              <a:t>Medical Ultrasonography</a:t>
            </a:r>
            <a:r>
              <a:rPr lang="vi-VN" sz="1300" dirty="0"/>
              <a:t>. 2010;12(3):233-237.</a:t>
            </a:r>
          </a:p>
          <a:p>
            <a:r>
              <a:rPr lang="vi-VN" sz="1300" dirty="0"/>
              <a:t>22. Cui Y, Zhang X-P, Sun Y-S, Tang L, Shen L. Apparent Diffusion Coefficient: Potential Imaging Biomarker for Prediction and Early Detection of Response to Chemotherapy in Hepatic Metastases. </a:t>
            </a:r>
            <a:r>
              <a:rPr lang="vi-VN" sz="1300" i="1" dirty="0"/>
              <a:t>Radiology</a:t>
            </a:r>
            <a:r>
              <a:rPr lang="vi-VN" sz="1300" dirty="0"/>
              <a:t>. 2008;248(3):894-900.</a:t>
            </a:r>
          </a:p>
          <a:p>
            <a:r>
              <a:rPr lang="vi-VN" sz="1300" dirty="0"/>
              <a:t>23. Bowden DJ, Barrett T. Angiogenesis Imaging in Neoplasia. </a:t>
            </a:r>
            <a:r>
              <a:rPr lang="vi-VN" sz="1300" i="1" dirty="0"/>
              <a:t>Journal of Clinical Imaging Science</a:t>
            </a:r>
            <a:r>
              <a:rPr lang="vi-VN" sz="1300" dirty="0"/>
              <a:t>. 2011;1(1):1-7.</a:t>
            </a:r>
          </a:p>
          <a:p>
            <a:r>
              <a:rPr lang="vi-VN" sz="1300" dirty="0"/>
              <a:t>24. Lassau N, Chami L, Chebil M, et al. Advanced hepatocellular carcinoma: Early evaluation of response to bevacizumab therapy at dynamic contrast-enhanced us with quantification- preliminary results. </a:t>
            </a:r>
            <a:r>
              <a:rPr lang="vi-VN" sz="1300" i="1" dirty="0"/>
              <a:t>Radiology</a:t>
            </a:r>
            <a:r>
              <a:rPr lang="vi-VN" sz="1300" dirty="0"/>
              <a:t>. 2011;258(1):291-300</a:t>
            </a:r>
            <a:r>
              <a:rPr lang="vi-VN" sz="1300" dirty="0" smtClean="0"/>
              <a:t>.</a:t>
            </a:r>
            <a:endParaRPr lang="cs-CZ" sz="1300" dirty="0" smtClean="0"/>
          </a:p>
          <a:p>
            <a:r>
              <a:rPr lang="cs-CZ" sz="1300" dirty="0" smtClean="0"/>
              <a:t>25. </a:t>
            </a:r>
            <a:r>
              <a:rPr lang="cs-CZ" sz="1300" dirty="0" err="1" smtClean="0"/>
              <a:t>Heijmen</a:t>
            </a:r>
            <a:r>
              <a:rPr lang="cs-CZ" sz="1300" dirty="0" smtClean="0"/>
              <a:t> </a:t>
            </a:r>
            <a:r>
              <a:rPr lang="cs-CZ" sz="1300" dirty="0"/>
              <a:t>L. </a:t>
            </a:r>
            <a:r>
              <a:rPr lang="en-US" sz="1300" dirty="0"/>
              <a:t>Diffusion-weighted MR imaging in liver metastases of colorectal</a:t>
            </a:r>
            <a:r>
              <a:rPr lang="cs-CZ" sz="1300" dirty="0"/>
              <a:t> </a:t>
            </a:r>
            <a:r>
              <a:rPr lang="en-US" sz="1300" dirty="0"/>
              <a:t>cancer: reproducibility and biological validation</a:t>
            </a:r>
            <a:r>
              <a:rPr lang="cs-CZ" sz="1300" dirty="0"/>
              <a:t>. </a:t>
            </a:r>
            <a:r>
              <a:rPr lang="cs-CZ" sz="1300" i="1" dirty="0" err="1"/>
              <a:t>European</a:t>
            </a:r>
            <a:r>
              <a:rPr lang="cs-CZ" sz="1300" i="1" dirty="0"/>
              <a:t> Radiology</a:t>
            </a:r>
            <a:r>
              <a:rPr lang="cs-CZ" sz="1300" dirty="0"/>
              <a:t>. 2013; 23:748–756</a:t>
            </a:r>
          </a:p>
          <a:p>
            <a:pPr marL="109537" indent="0">
              <a:buNone/>
            </a:pPr>
            <a:endParaRPr lang="vi-VN" sz="1300" dirty="0"/>
          </a:p>
          <a:p>
            <a:endParaRPr lang="cs-CZ" sz="1300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608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1227137"/>
          </a:xfrm>
        </p:spPr>
        <p:txBody>
          <a:bodyPr>
            <a:normAutofit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cs-CZ" dirty="0"/>
              <a:t>H</a:t>
            </a:r>
            <a:r>
              <a:rPr lang="cs-CZ" dirty="0" smtClean="0"/>
              <a:t>istologická metoda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cs-CZ" dirty="0" smtClean="0"/>
              <a:t>„Zlatý standard“ v kvantifikování angiogeneze</a:t>
            </a:r>
          </a:p>
          <a:p>
            <a:pPr marL="109728" indent="0" fontAlgn="auto">
              <a:spcAft>
                <a:spcPts val="0"/>
              </a:spcAft>
              <a:buFont typeface="Wingdings 3"/>
              <a:buNone/>
              <a:defRPr/>
            </a:pPr>
            <a:endParaRPr lang="cs-CZ" dirty="0" smtClean="0"/>
          </a:p>
          <a:p>
            <a:pPr marL="109728" indent="0" fontAlgn="auto">
              <a:spcAft>
                <a:spcPts val="0"/>
              </a:spcAft>
              <a:buFont typeface="Wingdings 3"/>
              <a:buNone/>
              <a:defRPr/>
            </a:pP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 smtClean="0">
                <a:effectLst/>
              </a:rPr>
              <a:t>Mikrovaskulární</a:t>
            </a:r>
            <a:r>
              <a:rPr lang="cs-CZ" dirty="0" smtClean="0">
                <a:effectLst/>
              </a:rPr>
              <a:t> </a:t>
            </a:r>
            <a:r>
              <a:rPr lang="cs-CZ" dirty="0">
                <a:effectLst/>
              </a:rPr>
              <a:t>hustota (</a:t>
            </a:r>
            <a:r>
              <a:rPr lang="cs-CZ" dirty="0" smtClean="0">
                <a:effectLst/>
              </a:rPr>
              <a:t>MVD)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07504" y="6408738"/>
            <a:ext cx="8856983" cy="449262"/>
          </a:xfrm>
        </p:spPr>
        <p:txBody>
          <a:bodyPr/>
          <a:lstStyle/>
          <a:p>
            <a:pPr algn="l">
              <a:defRPr/>
            </a:pPr>
            <a:r>
              <a:rPr lang="cs-CZ" dirty="0" smtClean="0"/>
              <a:t>1. </a:t>
            </a:r>
            <a:r>
              <a:rPr lang="vi-VN" dirty="0" smtClean="0"/>
              <a:t>Bowden </a:t>
            </a:r>
            <a:r>
              <a:rPr lang="vi-VN" dirty="0"/>
              <a:t>DJ, Barrett T. Angiogenesis Imaging in Neoplasia. </a:t>
            </a:r>
            <a:r>
              <a:rPr lang="vi-VN" i="1" dirty="0"/>
              <a:t>Journal of Clinical Imaging Science</a:t>
            </a:r>
            <a:r>
              <a:rPr lang="vi-VN" dirty="0"/>
              <a:t>. 2011;1(1):</a:t>
            </a:r>
            <a:r>
              <a:rPr lang="vi-VN" dirty="0" smtClean="0"/>
              <a:t>1-7</a:t>
            </a:r>
            <a:endParaRPr lang="cs-CZ" dirty="0" smtClean="0"/>
          </a:p>
          <a:p>
            <a:pPr algn="l">
              <a:defRPr/>
            </a:pPr>
            <a:r>
              <a:rPr lang="cs-CZ" dirty="0" smtClean="0"/>
              <a:t>2. </a:t>
            </a:r>
            <a:r>
              <a:rPr lang="vi-VN" dirty="0" smtClean="0"/>
              <a:t>Nico </a:t>
            </a:r>
            <a:r>
              <a:rPr lang="vi-VN" dirty="0"/>
              <a:t>B, Benagiano V, Mangieri D, Maruotti N, Vacca A, Ribatti D. Evaluation of microvascular density in tumors: pro and contra. </a:t>
            </a:r>
            <a:r>
              <a:rPr lang="vi-VN" i="1" dirty="0"/>
              <a:t>Histology </a:t>
            </a:r>
            <a:r>
              <a:rPr lang="vi-VN" i="1" dirty="0" smtClean="0"/>
              <a:t>and </a:t>
            </a:r>
            <a:r>
              <a:rPr lang="vi-VN" i="1" dirty="0"/>
              <a:t>Histopathology</a:t>
            </a:r>
            <a:r>
              <a:rPr lang="vi-VN" dirty="0"/>
              <a:t>. 2008;23(5):601-607</a:t>
            </a:r>
            <a:endParaRPr lang="cs-CZ" altLang="cs-CZ" dirty="0"/>
          </a:p>
        </p:txBody>
      </p:sp>
      <p:pic>
        <p:nvPicPr>
          <p:cNvPr id="11268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3068638"/>
            <a:ext cx="3563938" cy="272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457200" y="3132544"/>
            <a:ext cx="5267325" cy="2600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0972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700" b="1" dirty="0">
                <a:latin typeface="+mn-lt"/>
                <a:cs typeface="+mn-cs"/>
              </a:rPr>
              <a:t>Nevýhody</a:t>
            </a:r>
            <a:r>
              <a:rPr lang="cs-CZ" sz="2700" dirty="0">
                <a:latin typeface="+mn-lt"/>
                <a:cs typeface="+mn-cs"/>
              </a:rPr>
              <a:t>:</a:t>
            </a:r>
          </a:p>
          <a:p>
            <a:pPr marL="365760" indent="-256032" fontAlgn="auto"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defRPr/>
            </a:pPr>
            <a:r>
              <a:rPr lang="cs-CZ" sz="2700" dirty="0">
                <a:latin typeface="+mn-lt"/>
                <a:cs typeface="+mn-cs"/>
              </a:rPr>
              <a:t>biopsie – invasivní výkon</a:t>
            </a:r>
          </a:p>
          <a:p>
            <a:pPr marL="365760" indent="-256032" fontAlgn="auto"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defRPr/>
            </a:pPr>
            <a:r>
              <a:rPr lang="cs-CZ" sz="2700" dirty="0" smtClean="0">
                <a:latin typeface="+mn-lt"/>
                <a:cs typeface="+mn-cs"/>
              </a:rPr>
              <a:t>nelze </a:t>
            </a:r>
            <a:r>
              <a:rPr lang="cs-CZ" sz="2700" dirty="0">
                <a:latin typeface="+mn-lt"/>
                <a:cs typeface="+mn-cs"/>
              </a:rPr>
              <a:t>hodnotit funkční parametry</a:t>
            </a:r>
          </a:p>
          <a:p>
            <a:pPr marL="365760" indent="-256032" fontAlgn="auto"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defRPr/>
            </a:pPr>
            <a:r>
              <a:rPr lang="cs-CZ" sz="2700" dirty="0">
                <a:latin typeface="+mn-lt"/>
                <a:cs typeface="+mn-cs"/>
              </a:rPr>
              <a:t>malý vzorek</a:t>
            </a:r>
            <a:endParaRPr lang="cs-CZ" sz="2700" dirty="0">
              <a:solidFill>
                <a:prstClr val="white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cs-CZ" altLang="cs-CZ" sz="3600" dirty="0" smtClean="0"/>
              <a:t>MR: DCE-MR, DWI-MR, MR </a:t>
            </a:r>
            <a:r>
              <a:rPr lang="cs-CZ" altLang="cs-CZ" sz="3600" dirty="0" err="1" smtClean="0"/>
              <a:t>elastografie</a:t>
            </a:r>
            <a:r>
              <a:rPr lang="cs-CZ" altLang="cs-CZ" sz="3600" dirty="0" smtClean="0"/>
              <a:t>, MR spektroskopie</a:t>
            </a:r>
          </a:p>
          <a:p>
            <a:pPr>
              <a:spcBef>
                <a:spcPts val="2400"/>
              </a:spcBef>
            </a:pPr>
            <a:r>
              <a:rPr lang="cs-CZ" altLang="cs-CZ" sz="3600" dirty="0" smtClean="0"/>
              <a:t>CT: </a:t>
            </a:r>
            <a:r>
              <a:rPr lang="cs-CZ" altLang="cs-CZ" sz="3600" dirty="0" err="1" smtClean="0"/>
              <a:t>Perfuzní</a:t>
            </a:r>
            <a:r>
              <a:rPr lang="cs-CZ" altLang="cs-CZ" sz="3600" dirty="0" smtClean="0"/>
              <a:t> CT, </a:t>
            </a:r>
            <a:r>
              <a:rPr lang="cs-CZ" altLang="cs-CZ" sz="3600" dirty="0" err="1" smtClean="0"/>
              <a:t>Dual-energy</a:t>
            </a:r>
            <a:r>
              <a:rPr lang="cs-CZ" altLang="cs-CZ" sz="3600" dirty="0" smtClean="0"/>
              <a:t> CT</a:t>
            </a:r>
          </a:p>
          <a:p>
            <a:pPr>
              <a:spcBef>
                <a:spcPts val="2400"/>
              </a:spcBef>
            </a:pPr>
            <a:r>
              <a:rPr lang="cs-CZ" altLang="cs-CZ" sz="3600" dirty="0" smtClean="0"/>
              <a:t>UZ: Doppler, CEUS</a:t>
            </a:r>
          </a:p>
          <a:p>
            <a:pPr>
              <a:spcBef>
                <a:spcPts val="2400"/>
              </a:spcBef>
            </a:pPr>
            <a:r>
              <a:rPr lang="cs-CZ" altLang="cs-CZ" sz="3600" dirty="0" smtClean="0"/>
              <a:t>NM: PET, SPECT </a:t>
            </a:r>
            <a:r>
              <a:rPr lang="cs-CZ" altLang="cs-CZ" sz="2400" dirty="0"/>
              <a:t>-</a:t>
            </a:r>
            <a:r>
              <a:rPr lang="cs-CZ" altLang="cs-CZ" sz="2400" dirty="0" smtClean="0"/>
              <a:t>používané v klinické praxi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Funkční metody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Ovál 3"/>
          <p:cNvSpPr/>
          <p:nvPr/>
        </p:nvSpPr>
        <p:spPr>
          <a:xfrm>
            <a:off x="3851275" y="1196975"/>
            <a:ext cx="2305050" cy="107950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1547813" y="2636838"/>
            <a:ext cx="3095625" cy="107950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3492500" y="3573463"/>
            <a:ext cx="2016125" cy="86360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481138"/>
            <a:ext cx="8363272" cy="4684166"/>
          </a:xfrm>
        </p:spPr>
        <p:txBody>
          <a:bodyPr>
            <a:normAutofit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cs-CZ" sz="1600" dirty="0" smtClean="0"/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cs-CZ" dirty="0" smtClean="0"/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cs-CZ" dirty="0" smtClean="0"/>
              <a:t>Difuze – náhodný pohyb </a:t>
            </a:r>
          </a:p>
          <a:p>
            <a:pPr marL="109728" indent="0" fontAlgn="auto">
              <a:spcAft>
                <a:spcPts val="0"/>
              </a:spcAft>
              <a:buNone/>
              <a:defRPr/>
            </a:pPr>
            <a:r>
              <a:rPr lang="cs-CZ" dirty="0" smtClean="0"/>
              <a:t>molekul vody v prostředí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cs-CZ" dirty="0" smtClean="0"/>
              <a:t>DWI měří difuzi – volnost </a:t>
            </a:r>
          </a:p>
          <a:p>
            <a:pPr marL="109728" indent="0" fontAlgn="auto">
              <a:spcAft>
                <a:spcPts val="0"/>
              </a:spcAft>
              <a:buNone/>
              <a:defRPr/>
            </a:pPr>
            <a:r>
              <a:rPr lang="cs-CZ" dirty="0" smtClean="0"/>
              <a:t>pohybu molekul vody v tkáni</a:t>
            </a:r>
          </a:p>
          <a:p>
            <a:pPr marL="109728" indent="0" fontAlgn="auto">
              <a:spcAft>
                <a:spcPts val="0"/>
              </a:spcAft>
              <a:buNone/>
              <a:defRPr/>
            </a:pPr>
            <a:endParaRPr lang="cs-CZ" dirty="0" smtClean="0"/>
          </a:p>
          <a:p>
            <a:pPr marL="109728" indent="0" fontAlgn="auto">
              <a:spcAft>
                <a:spcPts val="0"/>
              </a:spcAft>
              <a:buNone/>
              <a:defRPr/>
            </a:pPr>
            <a:endParaRPr lang="cs-CZ" dirty="0"/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cs-CZ" dirty="0" smtClean="0"/>
              <a:t>Detekce</a:t>
            </a:r>
            <a:r>
              <a:rPr lang="cs-CZ" dirty="0"/>
              <a:t>, charakterizace, </a:t>
            </a:r>
            <a:r>
              <a:rPr lang="cs-CZ" dirty="0" smtClean="0"/>
              <a:t>histologický </a:t>
            </a:r>
            <a:r>
              <a:rPr lang="cs-CZ" dirty="0" err="1"/>
              <a:t>grading</a:t>
            </a:r>
            <a:r>
              <a:rPr lang="cs-CZ" dirty="0"/>
              <a:t>, hodnocení léčebné </a:t>
            </a:r>
            <a:r>
              <a:rPr lang="cs-CZ" dirty="0" smtClean="0"/>
              <a:t>odpovědi</a:t>
            </a:r>
            <a:endParaRPr lang="cs-CZ" dirty="0"/>
          </a:p>
          <a:p>
            <a:pPr marL="109728" indent="0" fontAlgn="auto">
              <a:spcAft>
                <a:spcPts val="0"/>
              </a:spcAft>
              <a:buFont typeface="Wingdings 3"/>
              <a:buNone/>
              <a:defRPr/>
            </a:pPr>
            <a:endParaRPr lang="cs-CZ" sz="24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Difusně vážené zobrazování MR  (DWI-MRI)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9512" y="6408738"/>
            <a:ext cx="8784975" cy="449262"/>
          </a:xfrm>
        </p:spPr>
        <p:txBody>
          <a:bodyPr/>
          <a:lstStyle/>
          <a:p>
            <a:pPr algn="l">
              <a:spcBef>
                <a:spcPct val="0"/>
              </a:spcBef>
            </a:pPr>
            <a:r>
              <a:rPr lang="vi-VN" dirty="0" smtClean="0"/>
              <a:t>Lim </a:t>
            </a:r>
            <a:r>
              <a:rPr lang="vi-VN" dirty="0"/>
              <a:t>KS. Diffusion-weighted MRI of hepatocellular carcinoma in cirrhosis. </a:t>
            </a:r>
            <a:r>
              <a:rPr lang="vi-VN" i="1" dirty="0"/>
              <a:t>Clinical Radiology</a:t>
            </a:r>
            <a:r>
              <a:rPr lang="vi-VN" dirty="0"/>
              <a:t>. 2014;69(1):1-10</a:t>
            </a:r>
            <a:r>
              <a:rPr lang="en-US" altLang="cs-CZ" dirty="0" smtClean="0"/>
              <a:t>. </a:t>
            </a:r>
            <a:endParaRPr lang="cs-CZ" altLang="cs-CZ" dirty="0"/>
          </a:p>
        </p:txBody>
      </p:sp>
      <p:pic>
        <p:nvPicPr>
          <p:cNvPr id="5" name="Picture 2" descr="http://quantumfreak.com/wp-content/uploads/2008/10/motion-of-molecules1.g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" b="100000" l="898" r="97006">
                        <a14:foregroundMark x1="4491" y1="15248" x2="4491" y2="15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88840"/>
            <a:ext cx="2644039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DWI-MRI – hodnocení odpovědi</a:t>
            </a:r>
            <a:endParaRPr lang="cs-CZ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179512" y="6408738"/>
            <a:ext cx="8671427" cy="449262"/>
          </a:xfrm>
        </p:spPr>
        <p:txBody>
          <a:bodyPr/>
          <a:lstStyle/>
          <a:p>
            <a:pPr algn="l"/>
            <a:r>
              <a:rPr lang="cs-CZ" dirty="0"/>
              <a:t>1. </a:t>
            </a:r>
            <a:r>
              <a:rPr lang="vi-VN" dirty="0"/>
              <a:t>Sahani DV, Jiang T, Hayano K, et al. Magnetic resonance imaging biomarkers in hepatocellular carcinoma: association with response and circulating biomarkers after sunitinib therapy. </a:t>
            </a:r>
            <a:r>
              <a:rPr lang="vi-VN" i="1" dirty="0"/>
              <a:t>Journal of Hematology &amp; Oncology</a:t>
            </a:r>
            <a:r>
              <a:rPr lang="vi-VN" dirty="0"/>
              <a:t>. 2013;6(1):51</a:t>
            </a:r>
            <a:r>
              <a:rPr lang="en-US" dirty="0" smtClean="0"/>
              <a:t>.  </a:t>
            </a:r>
            <a:endParaRPr lang="cs-CZ" dirty="0"/>
          </a:p>
          <a:p>
            <a:pPr algn="l"/>
            <a:r>
              <a:rPr lang="cs-CZ" dirty="0"/>
              <a:t>2. </a:t>
            </a:r>
            <a:r>
              <a:rPr lang="vi-VN" dirty="0"/>
              <a:t>Cui Y, Zhang X-P, Sun Y-S, Tang L, Shen L. Apparent Diffusion Coefficient: Potential Imaging Biomarker for Prediction and Early Detection of Response to Chemotherapy in Hepatic Metastases. </a:t>
            </a:r>
            <a:r>
              <a:rPr lang="vi-VN" i="1" dirty="0"/>
              <a:t>Radiology</a:t>
            </a:r>
            <a:r>
              <a:rPr lang="vi-VN" dirty="0"/>
              <a:t>. 2008;248(3):894-900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8" t="19659" r="33811" b="60682"/>
          <a:stretch/>
        </p:blipFill>
        <p:spPr bwMode="auto">
          <a:xfrm>
            <a:off x="395535" y="1442685"/>
            <a:ext cx="5250348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5687616" y="1442686"/>
            <a:ext cx="345638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i="1" dirty="0" err="1" smtClean="0"/>
              <a:t>Sahani</a:t>
            </a:r>
            <a:r>
              <a:rPr lang="cs-CZ" i="1" dirty="0" smtClean="0"/>
              <a:t>, 2013</a:t>
            </a:r>
          </a:p>
          <a:p>
            <a:r>
              <a:rPr lang="cs-CZ" dirty="0" smtClean="0"/>
              <a:t>„</a:t>
            </a:r>
            <a:r>
              <a:rPr lang="en-US" dirty="0" smtClean="0"/>
              <a:t>There </a:t>
            </a:r>
            <a:r>
              <a:rPr lang="en-US" dirty="0"/>
              <a:t>was an increase </a:t>
            </a:r>
            <a:r>
              <a:rPr lang="en-US" dirty="0" smtClean="0"/>
              <a:t>in</a:t>
            </a:r>
            <a:r>
              <a:rPr lang="cs-CZ" dirty="0" smtClean="0"/>
              <a:t> </a:t>
            </a:r>
            <a:r>
              <a:rPr lang="en-US" dirty="0" smtClean="0"/>
              <a:t>median </a:t>
            </a:r>
            <a:r>
              <a:rPr lang="en-US" dirty="0"/>
              <a:t>tumor ADC value </a:t>
            </a:r>
            <a:r>
              <a:rPr lang="cs-CZ" u="sng" dirty="0" err="1" smtClean="0"/>
              <a:t>after</a:t>
            </a:r>
            <a:r>
              <a:rPr lang="cs-CZ" u="sng" dirty="0" smtClean="0"/>
              <a:t> 2-week </a:t>
            </a:r>
            <a:r>
              <a:rPr lang="cs-CZ" dirty="0" err="1" smtClean="0"/>
              <a:t>postsunitinib</a:t>
            </a:r>
            <a:r>
              <a:rPr lang="en-US" dirty="0" smtClean="0"/>
              <a:t> </a:t>
            </a:r>
            <a:r>
              <a:rPr lang="en-US" dirty="0"/>
              <a:t>and in median </a:t>
            </a:r>
            <a:r>
              <a:rPr lang="en-US" dirty="0" smtClean="0"/>
              <a:t>tumor</a:t>
            </a:r>
            <a:r>
              <a:rPr lang="cs-CZ" dirty="0" smtClean="0"/>
              <a:t> </a:t>
            </a:r>
            <a:r>
              <a:rPr lang="en-US" dirty="0" smtClean="0"/>
              <a:t>thrombus </a:t>
            </a:r>
            <a:r>
              <a:rPr lang="en-US" dirty="0"/>
              <a:t>ADC </a:t>
            </a:r>
            <a:r>
              <a:rPr lang="en-US" dirty="0" smtClean="0"/>
              <a:t>value</a:t>
            </a:r>
            <a:r>
              <a:rPr lang="cs-CZ" dirty="0" smtClean="0"/>
              <a:t>.“</a:t>
            </a:r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t="13636" r="25083" b="45512"/>
          <a:stretch/>
        </p:blipFill>
        <p:spPr bwMode="auto">
          <a:xfrm>
            <a:off x="3131840" y="3501008"/>
            <a:ext cx="5719100" cy="256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395536" y="3573016"/>
            <a:ext cx="273630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i="1" dirty="0" smtClean="0"/>
              <a:t>Cui, 2008</a:t>
            </a:r>
          </a:p>
          <a:p>
            <a:r>
              <a:rPr lang="cs-CZ" dirty="0" smtClean="0"/>
              <a:t>„</a:t>
            </a:r>
            <a:r>
              <a:rPr lang="en-US" dirty="0" smtClean="0"/>
              <a:t>An </a:t>
            </a:r>
            <a:r>
              <a:rPr lang="en-US" dirty="0"/>
              <a:t>early increase in</a:t>
            </a:r>
          </a:p>
          <a:p>
            <a:r>
              <a:rPr lang="en-US" dirty="0"/>
              <a:t>ADCs </a:t>
            </a:r>
            <a:r>
              <a:rPr lang="en-US" dirty="0" smtClean="0"/>
              <a:t>(</a:t>
            </a:r>
            <a:r>
              <a:rPr lang="en-US" u="sng" dirty="0" smtClean="0"/>
              <a:t>day </a:t>
            </a:r>
            <a:r>
              <a:rPr lang="en-US" u="sng" dirty="0"/>
              <a:t>3 or 7</a:t>
            </a:r>
            <a:r>
              <a:rPr lang="en-US" dirty="0"/>
              <a:t>) was observed in responding lesions</a:t>
            </a:r>
          </a:p>
          <a:p>
            <a:r>
              <a:rPr lang="en-US" dirty="0"/>
              <a:t>but not in </a:t>
            </a:r>
            <a:r>
              <a:rPr lang="en-US" dirty="0" err="1"/>
              <a:t>nonresponding</a:t>
            </a:r>
            <a:r>
              <a:rPr lang="en-US" dirty="0"/>
              <a:t> lesions (</a:t>
            </a:r>
            <a:r>
              <a:rPr lang="en-US" dirty="0" smtClean="0"/>
              <a:t>P </a:t>
            </a:r>
            <a:r>
              <a:rPr lang="en-US" dirty="0"/>
              <a:t>.002</a:t>
            </a:r>
            <a:r>
              <a:rPr lang="en-US" dirty="0" smtClean="0"/>
              <a:t>)</a:t>
            </a:r>
            <a:r>
              <a:rPr lang="cs-CZ" dirty="0" smtClean="0"/>
              <a:t>.“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176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Modifikace T2 sekvencí pomocí rozfázování a opětovného zfázování spinů</a:t>
            </a:r>
          </a:p>
          <a:p>
            <a:pPr lvl="1"/>
            <a:r>
              <a:rPr lang="cs-CZ" altLang="cs-CZ" dirty="0" smtClean="0"/>
              <a:t>Vysoká difuze → spiny se volně pohybují </a:t>
            </a:r>
            <a:r>
              <a:rPr lang="cs-CZ" altLang="cs-CZ" dirty="0"/>
              <a:t>→ </a:t>
            </a:r>
            <a:r>
              <a:rPr lang="cs-CZ" altLang="cs-CZ" dirty="0" smtClean="0"/>
              <a:t>          → nedokonalé zfázování </a:t>
            </a:r>
            <a:r>
              <a:rPr lang="cs-CZ" altLang="cs-CZ" dirty="0"/>
              <a:t>→</a:t>
            </a:r>
            <a:r>
              <a:rPr lang="cs-CZ" altLang="cs-CZ" dirty="0" smtClean="0"/>
              <a:t> nízký signál (facilitace)</a:t>
            </a:r>
          </a:p>
          <a:p>
            <a:pPr lvl="1"/>
            <a:r>
              <a:rPr lang="cs-CZ" altLang="cs-CZ" dirty="0" smtClean="0"/>
              <a:t>Nízká </a:t>
            </a:r>
            <a:r>
              <a:rPr lang="cs-CZ" altLang="cs-CZ" dirty="0"/>
              <a:t>difuze → </a:t>
            </a:r>
            <a:r>
              <a:rPr lang="cs-CZ" altLang="cs-CZ" dirty="0" smtClean="0"/>
              <a:t>spiny se </a:t>
            </a:r>
            <a:r>
              <a:rPr lang="cs-CZ" altLang="cs-CZ" dirty="0"/>
              <a:t>nepohybují → </a:t>
            </a:r>
            <a:r>
              <a:rPr lang="cs-CZ" altLang="cs-CZ" dirty="0" smtClean="0"/>
              <a:t>                  → </a:t>
            </a:r>
            <a:r>
              <a:rPr lang="cs-CZ" altLang="cs-CZ" dirty="0"/>
              <a:t>dokonalé zfázování → </a:t>
            </a:r>
            <a:r>
              <a:rPr lang="cs-CZ" altLang="cs-CZ" dirty="0" smtClean="0"/>
              <a:t>vysoký signál (restrikce)</a:t>
            </a:r>
          </a:p>
          <a:p>
            <a:endParaRPr lang="cs-CZ" altLang="cs-CZ" sz="2500" dirty="0" smtClean="0"/>
          </a:p>
          <a:p>
            <a:endParaRPr lang="cs-CZ" alt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DWI-MRI – princip </a:t>
            </a:r>
            <a:endParaRPr 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107504" y="6408738"/>
            <a:ext cx="8856983" cy="449262"/>
          </a:xfrm>
        </p:spPr>
        <p:txBody>
          <a:bodyPr/>
          <a:lstStyle/>
          <a:p>
            <a:pPr marL="228600" indent="-228600" algn="l">
              <a:buAutoNum type="arabicPeriod"/>
              <a:defRPr/>
            </a:pPr>
            <a:r>
              <a:rPr lang="vi-VN" dirty="0" smtClean="0"/>
              <a:t>Padhani </a:t>
            </a:r>
            <a:r>
              <a:rPr lang="vi-VN" dirty="0"/>
              <a:t>A. Diffusion Magnetic Resonance Imaging in Cancer Patient Management. </a:t>
            </a:r>
            <a:r>
              <a:rPr lang="vi-VN" i="1" dirty="0"/>
              <a:t>Seminars in Radiation Oncology</a:t>
            </a:r>
            <a:r>
              <a:rPr lang="vi-VN" dirty="0"/>
              <a:t>. 2011;21(2):</a:t>
            </a:r>
            <a:r>
              <a:rPr lang="vi-VN" dirty="0" smtClean="0"/>
              <a:t>119-140</a:t>
            </a:r>
            <a:endParaRPr lang="cs-CZ" dirty="0" smtClean="0"/>
          </a:p>
          <a:p>
            <a:pPr marL="228600" indent="-228600" algn="l">
              <a:buAutoNum type="arabicPeriod"/>
              <a:defRPr/>
            </a:pPr>
            <a:r>
              <a:rPr lang="cs-CZ" altLang="cs-CZ" dirty="0"/>
              <a:t>2. </a:t>
            </a:r>
            <a:r>
              <a:rPr lang="vi-VN" dirty="0"/>
              <a:t>ECR 2012 / C-1677 / Diffusion-weighted whole-body imaging with background body signal suppression (DWIBS): a useful tool in daily practice - EPOS</a:t>
            </a:r>
            <a:r>
              <a:rPr lang="vi-VN" baseline="30000" dirty="0"/>
              <a:t>TM</a:t>
            </a:r>
            <a:endParaRPr lang="cs-CZ" dirty="0"/>
          </a:p>
        </p:txBody>
      </p:sp>
      <p:pic>
        <p:nvPicPr>
          <p:cNvPr id="9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0" t="5585" r="12190" b="16470"/>
          <a:stretch>
            <a:fillRect/>
          </a:stretch>
        </p:blipFill>
        <p:spPr bwMode="auto">
          <a:xfrm>
            <a:off x="2124075" y="4046438"/>
            <a:ext cx="2519363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r="4218" b="12471"/>
          <a:stretch>
            <a:fillRect/>
          </a:stretch>
        </p:blipFill>
        <p:spPr bwMode="auto">
          <a:xfrm>
            <a:off x="5175250" y="4046438"/>
            <a:ext cx="25654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Shluk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hlu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6816</TotalTime>
  <Words>4396</Words>
  <Application>Microsoft Office PowerPoint</Application>
  <PresentationFormat>Předvádění na obrazovce (4:3)</PresentationFormat>
  <Paragraphs>407</Paragraphs>
  <Slides>41</Slides>
  <Notes>33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2" baseType="lpstr">
      <vt:lpstr>Shluk</vt:lpstr>
      <vt:lpstr>DWI a perfuze (včetně CEUS) v hodnocení léčebné odpovědi malignit jater</vt:lpstr>
      <vt:lpstr>Funkční zobrazování</vt:lpstr>
      <vt:lpstr>Cytotoxická vs antiangiogenní léčba</vt:lpstr>
      <vt:lpstr>Angiogeneze </vt:lpstr>
      <vt:lpstr>Mikrovaskulární hustota (MVD)</vt:lpstr>
      <vt:lpstr>Funkční metody</vt:lpstr>
      <vt:lpstr>Difusně vážené zobrazování MR  (DWI-MRI)</vt:lpstr>
      <vt:lpstr>DWI-MRI – hodnocení odpovědi</vt:lpstr>
      <vt:lpstr>DWI-MRI – princip </vt:lpstr>
      <vt:lpstr>DWI-MRI – princip</vt:lpstr>
      <vt:lpstr>Prezentace aplikace PowerPoint</vt:lpstr>
      <vt:lpstr>Muž, 55 let, HCC, vícečetná ložiska</vt:lpstr>
      <vt:lpstr>Prezentace aplikace PowerPoint</vt:lpstr>
      <vt:lpstr>DWI-MRI - výhody</vt:lpstr>
      <vt:lpstr>DWI-MRI - nevýhody</vt:lpstr>
      <vt:lpstr>Perfuzní CT</vt:lpstr>
      <vt:lpstr>CTp - hodnocení léčebné odpovědi</vt:lpstr>
      <vt:lpstr>CTp - technika</vt:lpstr>
      <vt:lpstr>CTp – parametry </vt:lpstr>
      <vt:lpstr>Prezentace aplikace PowerPoint</vt:lpstr>
      <vt:lpstr>Prezentace aplikace PowerPoint</vt:lpstr>
      <vt:lpstr>CTp – výhody</vt:lpstr>
      <vt:lpstr>CTp – nevýhody</vt:lpstr>
      <vt:lpstr>Kontrastní ultrasonografie (CEUS)</vt:lpstr>
      <vt:lpstr>CEUS - hodnocení léčebné odpovědi </vt:lpstr>
      <vt:lpstr>CEUS - hodnocení léčebné odpovědi </vt:lpstr>
      <vt:lpstr>CEUS – technika </vt:lpstr>
      <vt:lpstr>CEUS – technika </vt:lpstr>
      <vt:lpstr>Prezentace aplikace PowerPoint</vt:lpstr>
      <vt:lpstr>CEUS - parametry </vt:lpstr>
      <vt:lpstr>Žena, 69let, Ca sigmatu, meta jater</vt:lpstr>
      <vt:lpstr>Prezentace aplikace PowerPoint</vt:lpstr>
      <vt:lpstr>Prezentace aplikace PowerPoint</vt:lpstr>
      <vt:lpstr>Prezentace aplikace PowerPoint</vt:lpstr>
      <vt:lpstr>CEUS - výhody</vt:lpstr>
      <vt:lpstr>CEUS - nevýhody</vt:lpstr>
      <vt:lpstr>TAKE HOME MESSAGE</vt:lpstr>
      <vt:lpstr>TAKE HOME MESSAGE</vt:lpstr>
      <vt:lpstr>Děkuji za pozornost.</vt:lpstr>
      <vt:lpstr>Použitá literatura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DWI a perfuze (včetně CEUS) v hodnocení léčebné odpovědi</dc:title>
  <dc:creator>rdkfnbrno</dc:creator>
  <cp:lastModifiedBy>rdkfnbrno</cp:lastModifiedBy>
  <cp:revision>225</cp:revision>
  <dcterms:created xsi:type="dcterms:W3CDTF">2014-08-07T07:23:06Z</dcterms:created>
  <dcterms:modified xsi:type="dcterms:W3CDTF">2014-09-04T12:46:51Z</dcterms:modified>
</cp:coreProperties>
</file>