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4" r:id="rId4"/>
    <p:sldId id="279" r:id="rId5"/>
    <p:sldId id="278" r:id="rId6"/>
    <p:sldId id="258" r:id="rId7"/>
    <p:sldId id="273" r:id="rId8"/>
    <p:sldId id="275" r:id="rId9"/>
    <p:sldId id="265" r:id="rId10"/>
    <p:sldId id="266" r:id="rId11"/>
    <p:sldId id="259" r:id="rId12"/>
    <p:sldId id="260" r:id="rId13"/>
    <p:sldId id="269" r:id="rId14"/>
    <p:sldId id="271" r:id="rId15"/>
    <p:sldId id="282" r:id="rId16"/>
    <p:sldId id="263" r:id="rId17"/>
    <p:sldId id="283" r:id="rId18"/>
    <p:sldId id="281" r:id="rId19"/>
    <p:sldId id="264" r:id="rId20"/>
    <p:sldId id="277" r:id="rId21"/>
    <p:sldId id="270" r:id="rId22"/>
    <p:sldId id="28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4" autoAdjust="0"/>
  </p:normalViewPr>
  <p:slideViewPr>
    <p:cSldViewPr>
      <p:cViewPr varScale="1">
        <p:scale>
          <a:sx n="96" d="100"/>
          <a:sy n="96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2570-961C-4BDC-9281-DEB0CAF6D0C1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89BE1-12D0-4E85-93EC-E9A827A3E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30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Volvulus</a:t>
            </a:r>
            <a:r>
              <a:rPr lang="cs-CZ" dirty="0" smtClean="0"/>
              <a:t> při </a:t>
            </a:r>
            <a:r>
              <a:rPr lang="cs-CZ" dirty="0" err="1" smtClean="0"/>
              <a:t>malrotaci</a:t>
            </a:r>
            <a:r>
              <a:rPr lang="cs-CZ" dirty="0" smtClean="0"/>
              <a:t> střeva  a atrezie duodena se vyskytnou zhruba ve stejné věkové kategorii se</a:t>
            </a:r>
            <a:r>
              <a:rPr lang="cs-CZ" baseline="0" dirty="0" smtClean="0"/>
              <a:t> zhruba shodným klinickým a laboratorním nálezem – v tomto případě je RTG rozhodující.</a:t>
            </a:r>
          </a:p>
          <a:p>
            <a:r>
              <a:rPr lang="cs-CZ" baseline="0" dirty="0" smtClean="0"/>
              <a:t>Distenze střeva plynem s </a:t>
            </a:r>
            <a:r>
              <a:rPr lang="cs-CZ" baseline="0" dirty="0" err="1" smtClean="0"/>
              <a:t>pneumatozou</a:t>
            </a:r>
            <a:r>
              <a:rPr lang="cs-CZ" baseline="0" dirty="0" smtClean="0"/>
              <a:t> v distálním </a:t>
            </a:r>
            <a:r>
              <a:rPr lang="cs-CZ" baseline="0" dirty="0" err="1" smtClean="0"/>
              <a:t>colon</a:t>
            </a:r>
            <a:r>
              <a:rPr lang="cs-CZ" baseline="0" dirty="0" smtClean="0"/>
              <a:t> typicky pro </a:t>
            </a:r>
            <a:r>
              <a:rPr lang="cs-CZ" baseline="0" dirty="0" err="1" smtClean="0"/>
              <a:t>Hirschprungovu</a:t>
            </a:r>
            <a:r>
              <a:rPr lang="cs-CZ" baseline="0" dirty="0" smtClean="0"/>
              <a:t> chorobu.</a:t>
            </a:r>
          </a:p>
          <a:p>
            <a:r>
              <a:rPr lang="cs-CZ" baseline="0" dirty="0" smtClean="0"/>
              <a:t>Výpotek a snížení transparence  bazálních segmentů nasvědčuje </a:t>
            </a:r>
            <a:r>
              <a:rPr lang="cs-CZ" baseline="0" dirty="0" err="1" smtClean="0"/>
              <a:t>mimobřišní</a:t>
            </a:r>
            <a:r>
              <a:rPr lang="cs-CZ" baseline="0" dirty="0" smtClean="0"/>
              <a:t> příčině obtíží (pleuropneumonie).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89BE1-12D0-4E85-93EC-E9A827A3E6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39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Baryová studie svědčí pro </a:t>
            </a:r>
            <a:r>
              <a:rPr lang="cs-CZ" dirty="0" err="1" smtClean="0"/>
              <a:t>volvulus</a:t>
            </a:r>
            <a:r>
              <a:rPr lang="cs-CZ" baseline="0" dirty="0" smtClean="0"/>
              <a:t> na podkladě </a:t>
            </a:r>
            <a:r>
              <a:rPr lang="cs-CZ" baseline="0" dirty="0" err="1" smtClean="0"/>
              <a:t>malrotace</a:t>
            </a:r>
            <a:r>
              <a:rPr lang="cs-CZ" baseline="0" dirty="0" smtClean="0"/>
              <a:t> střeva s dilatovaným  žaludkem a duodenem naplněným tekutinou, „</a:t>
            </a:r>
            <a:r>
              <a:rPr lang="cs-CZ" baseline="0" dirty="0" err="1" smtClean="0"/>
              <a:t>corkscrew</a:t>
            </a:r>
            <a:r>
              <a:rPr lang="cs-CZ" baseline="0" dirty="0" smtClean="0"/>
              <a:t>“ </a:t>
            </a:r>
            <a:r>
              <a:rPr lang="cs-CZ" baseline="0" dirty="0" err="1" smtClean="0"/>
              <a:t>pattern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duoedena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89BE1-12D0-4E85-93EC-E9A827A3E61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97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Proto u podezření na </a:t>
            </a:r>
            <a:r>
              <a:rPr lang="cs-CZ" dirty="0" err="1" smtClean="0"/>
              <a:t>appendicitidu</a:t>
            </a:r>
            <a:r>
              <a:rPr lang="cs-CZ" dirty="0" smtClean="0"/>
              <a:t> či akutní </a:t>
            </a:r>
            <a:r>
              <a:rPr lang="cs-CZ" dirty="0" err="1" smtClean="0"/>
              <a:t>pancreatitidu</a:t>
            </a:r>
            <a:r>
              <a:rPr lang="cs-CZ" dirty="0" smtClean="0"/>
              <a:t> , které vyvolávají reflexní zpomalení pasáže a plynatost střevní píšeme …Nepřehledný terén, nediferencovatelný , apod.</a:t>
            </a:r>
          </a:p>
          <a:p>
            <a:r>
              <a:rPr lang="cs-CZ" dirty="0" smtClean="0"/>
              <a:t>V tomto případě distenze střeva – nevidím nic, ale je tam plyn v portě</a:t>
            </a:r>
            <a:r>
              <a:rPr lang="cs-CZ" baseline="0" dirty="0" smtClean="0"/>
              <a:t> – nekrotizující enterokolitida operačně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89BE1-12D0-4E85-93EC-E9A827A3E6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12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Aktivní Crohn – cirkulární zesílení stěny nad 1 cm, parciální ztráta stratifikace, prominuje </a:t>
            </a:r>
            <a:r>
              <a:rPr lang="cs-CZ" dirty="0" err="1" smtClean="0"/>
              <a:t>submukóza</a:t>
            </a:r>
            <a:r>
              <a:rPr lang="cs-CZ" dirty="0" smtClean="0"/>
              <a:t>, zúžené</a:t>
            </a:r>
            <a:r>
              <a:rPr lang="cs-CZ" baseline="0" dirty="0" smtClean="0"/>
              <a:t> lumen, hypertrofie mezenteriálního tuku, </a:t>
            </a:r>
            <a:r>
              <a:rPr lang="cs-CZ" baseline="0" dirty="0" err="1" smtClean="0"/>
              <a:t>hypervasularizace</a:t>
            </a:r>
            <a:r>
              <a:rPr lang="cs-CZ" baseline="0" dirty="0" smtClean="0"/>
              <a:t> – zúžení stěny a snížení </a:t>
            </a:r>
            <a:r>
              <a:rPr lang="cs-CZ" baseline="0" dirty="0" err="1" smtClean="0"/>
              <a:t>vaskularizece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skorovací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schema</a:t>
            </a:r>
            <a:r>
              <a:rPr lang="cs-CZ" baseline="0" dirty="0" smtClean="0"/>
              <a:t>) vysoce </a:t>
            </a:r>
            <a:r>
              <a:rPr lang="cs-CZ" baseline="0" dirty="0" err="1" smtClean="0"/>
              <a:t>spoolehlivé</a:t>
            </a:r>
            <a:r>
              <a:rPr lang="cs-CZ" baseline="0" dirty="0" smtClean="0"/>
              <a:t> pro pozitivní reakci na léčbu (biolog)</a:t>
            </a:r>
          </a:p>
          <a:p>
            <a:r>
              <a:rPr lang="cs-CZ" baseline="0" dirty="0" smtClean="0"/>
              <a:t>CT – </a:t>
            </a:r>
            <a:r>
              <a:rPr lang="cs-CZ" baseline="0" dirty="0" err="1" smtClean="0"/>
              <a:t>mwezenteriální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stranding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89BE1-12D0-4E85-93EC-E9A827A3E61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20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7A56508-1899-4967-8073-61C84BD2C269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D9F2B8D-5665-45D3-ABE7-0FE7CE8CA1A4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2448272"/>
          </a:xfrm>
        </p:spPr>
        <p:txBody>
          <a:bodyPr>
            <a:normAutofit/>
          </a:bodyPr>
          <a:lstStyle/>
          <a:p>
            <a:r>
              <a:rPr lang="cs-CZ" sz="1800" dirty="0" err="1" smtClean="0">
                <a:solidFill>
                  <a:schemeClr val="tx1"/>
                </a:solidFill>
              </a:rPr>
              <a:t>J.Votrubová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I.Lukács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M.Kinštová</a:t>
            </a:r>
            <a:r>
              <a:rPr lang="cs-CZ" sz="1800" dirty="0" smtClean="0">
                <a:solidFill>
                  <a:schemeClr val="tx1"/>
                </a:solidFill>
              </a:rPr>
              <a:t>, A. Pavličko, L. </a:t>
            </a:r>
            <a:r>
              <a:rPr lang="cs-CZ" sz="1800" dirty="0" err="1" smtClean="0">
                <a:solidFill>
                  <a:schemeClr val="tx1"/>
                </a:solidFill>
              </a:rPr>
              <a:t>Bóth</a:t>
            </a:r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RDG </a:t>
            </a:r>
            <a:r>
              <a:rPr lang="cs-CZ" sz="1800" dirty="0">
                <a:solidFill>
                  <a:schemeClr val="tx1"/>
                </a:solidFill>
              </a:rPr>
              <a:t>oddělení</a:t>
            </a:r>
          </a:p>
          <a:p>
            <a:r>
              <a:rPr lang="cs-CZ" sz="1800" dirty="0">
                <a:solidFill>
                  <a:schemeClr val="tx1"/>
                </a:solidFill>
              </a:rPr>
              <a:t>Thomayerova nemocnice Praha</a:t>
            </a:r>
          </a:p>
          <a:p>
            <a:endParaRPr lang="cs-CZ" dirty="0" smtClean="0"/>
          </a:p>
          <a:p>
            <a:r>
              <a:rPr lang="cs-CZ" dirty="0" smtClean="0"/>
              <a:t>Valtice </a:t>
            </a:r>
            <a:r>
              <a:rPr lang="cs-CZ" dirty="0" smtClean="0"/>
              <a:t>2014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331690"/>
          </a:xfrm>
        </p:spPr>
        <p:txBody>
          <a:bodyPr>
            <a:normAutofit/>
          </a:bodyPr>
          <a:lstStyle/>
          <a:p>
            <a:r>
              <a:rPr lang="cs-CZ" dirty="0" smtClean="0"/>
              <a:t>Možnosti a úskalí zobrazovacích metod u vybraných NPB </a:t>
            </a:r>
            <a:br>
              <a:rPr lang="cs-CZ" dirty="0" smtClean="0"/>
            </a:br>
            <a:r>
              <a:rPr lang="cs-CZ" dirty="0" smtClean="0">
                <a:solidFill>
                  <a:srgbClr val="FFFF00"/>
                </a:solidFill>
              </a:rPr>
              <a:t>Akutní bolest břicha u dětí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pohled radiologa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6" y="3789040"/>
            <a:ext cx="210339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885" y="0"/>
            <a:ext cx="7924800" cy="1143000"/>
          </a:xfrm>
        </p:spPr>
        <p:txBody>
          <a:bodyPr/>
          <a:lstStyle/>
          <a:p>
            <a:pPr algn="ctr"/>
            <a:r>
              <a:rPr lang="cs-CZ" dirty="0" smtClean="0"/>
              <a:t>Intususcepce/invaginace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127944"/>
            <a:ext cx="3178696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CT – vzácně, „ </a:t>
            </a:r>
            <a:r>
              <a:rPr lang="cs-CZ" sz="2000" dirty="0" err="1" smtClean="0"/>
              <a:t>whirlpool</a:t>
            </a:r>
            <a:r>
              <a:rPr lang="cs-CZ" sz="2000" dirty="0" smtClean="0"/>
              <a:t>“</a:t>
            </a:r>
          </a:p>
          <a:p>
            <a:pPr marL="0" indent="0">
              <a:buNone/>
            </a:pPr>
            <a:r>
              <a:rPr lang="cs-CZ" sz="2000" dirty="0" smtClean="0"/>
              <a:t>Komplikace: </a:t>
            </a:r>
          </a:p>
          <a:p>
            <a:r>
              <a:rPr lang="cs-CZ" sz="2000" dirty="0" smtClean="0"/>
              <a:t>Ischemie</a:t>
            </a:r>
          </a:p>
          <a:p>
            <a:r>
              <a:rPr lang="cs-CZ" sz="2000" dirty="0" smtClean="0"/>
              <a:t>Nekróza</a:t>
            </a:r>
          </a:p>
          <a:p>
            <a:r>
              <a:rPr lang="cs-CZ" sz="2000" dirty="0" smtClean="0"/>
              <a:t>Peritonitida</a:t>
            </a:r>
          </a:p>
          <a:p>
            <a:pPr marL="0" indent="0">
              <a:buNone/>
            </a:pPr>
            <a:r>
              <a:rPr lang="cs-CZ" sz="2000" dirty="0" smtClean="0"/>
              <a:t>Léčba – hydrostatická  </a:t>
            </a:r>
            <a:r>
              <a:rPr lang="cs-CZ" sz="2000" dirty="0" err="1" smtClean="0"/>
              <a:t>dezinavaginace</a:t>
            </a:r>
            <a:r>
              <a:rPr lang="cs-CZ" sz="2000" dirty="0" smtClean="0"/>
              <a:t>  (RTG,US)– kontrast musí projít do term. </a:t>
            </a:r>
            <a:r>
              <a:rPr lang="cs-CZ" sz="2000" dirty="0" err="1" smtClean="0"/>
              <a:t>ila</a:t>
            </a:r>
            <a:endParaRPr lang="cs-CZ" sz="2000" dirty="0" smtClean="0"/>
          </a:p>
          <a:p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16742" r="8188" b="16138"/>
          <a:stretch/>
        </p:blipFill>
        <p:spPr>
          <a:xfrm>
            <a:off x="3692452" y="1124744"/>
            <a:ext cx="2880320" cy="22571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2075681" cy="27801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29" y="3551919"/>
            <a:ext cx="2028056" cy="280125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41" y="3562467"/>
            <a:ext cx="2110445" cy="280125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66" y="3552209"/>
            <a:ext cx="2069690" cy="28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Appendicitida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000" dirty="0" smtClean="0"/>
              <a:t>Průměr &gt; 6 mm</a:t>
            </a:r>
          </a:p>
          <a:p>
            <a:r>
              <a:rPr lang="cs-CZ" sz="2000" dirty="0" smtClean="0"/>
              <a:t>Nekompresibilní</a:t>
            </a:r>
          </a:p>
          <a:p>
            <a:r>
              <a:rPr lang="cs-CZ" sz="2000" dirty="0" smtClean="0"/>
              <a:t>Vývoj v čase!</a:t>
            </a:r>
          </a:p>
          <a:p>
            <a:endParaRPr lang="cs-CZ" sz="2000" dirty="0"/>
          </a:p>
          <a:p>
            <a:r>
              <a:rPr lang="cs-CZ" sz="2000" dirty="0" smtClean="0"/>
              <a:t>Edém v mezenteriu</a:t>
            </a:r>
          </a:p>
          <a:p>
            <a:r>
              <a:rPr lang="cs-CZ" sz="2000" dirty="0" smtClean="0"/>
              <a:t>Hyperémie</a:t>
            </a:r>
          </a:p>
          <a:p>
            <a:r>
              <a:rPr lang="cs-CZ" sz="2000" dirty="0" smtClean="0"/>
              <a:t>Tekutina </a:t>
            </a:r>
            <a:r>
              <a:rPr lang="cs-CZ" sz="2000" dirty="0" err="1" smtClean="0"/>
              <a:t>subcékálně</a:t>
            </a:r>
            <a:r>
              <a:rPr lang="cs-CZ" sz="2000" dirty="0" smtClean="0"/>
              <a:t> ±</a:t>
            </a:r>
          </a:p>
          <a:p>
            <a:r>
              <a:rPr lang="cs-CZ" sz="2000" dirty="0" err="1" smtClean="0"/>
              <a:t>Appendikolit</a:t>
            </a:r>
            <a:endParaRPr lang="cs-CZ" sz="2000" dirty="0" smtClean="0"/>
          </a:p>
          <a:p>
            <a:r>
              <a:rPr lang="cs-CZ" sz="2000" dirty="0" smtClean="0"/>
              <a:t>Absces</a:t>
            </a:r>
          </a:p>
          <a:p>
            <a:endParaRPr lang="cs-CZ" sz="2000" dirty="0"/>
          </a:p>
          <a:p>
            <a:r>
              <a:rPr lang="cs-CZ" sz="2000" dirty="0" smtClean="0"/>
              <a:t>Teplota ± (</a:t>
            </a:r>
            <a:r>
              <a:rPr lang="cs-CZ" sz="2000" dirty="0" err="1" smtClean="0"/>
              <a:t>gangrenozní</a:t>
            </a:r>
            <a:r>
              <a:rPr lang="cs-CZ" sz="2000" dirty="0" smtClean="0"/>
              <a:t> </a:t>
            </a:r>
            <a:r>
              <a:rPr lang="cs-CZ" sz="2000" dirty="0" err="1" smtClean="0"/>
              <a:t>app</a:t>
            </a:r>
            <a:r>
              <a:rPr lang="cs-CZ" sz="2000" dirty="0" smtClean="0"/>
              <a:t>!)</a:t>
            </a:r>
          </a:p>
          <a:p>
            <a:r>
              <a:rPr lang="cs-CZ" sz="2000" dirty="0" err="1" smtClean="0"/>
              <a:t>KO+dif</a:t>
            </a:r>
            <a:r>
              <a:rPr lang="cs-CZ" sz="2000" dirty="0" smtClean="0"/>
              <a:t>, CRO ± (flegmon. </a:t>
            </a:r>
            <a:r>
              <a:rPr lang="cs-CZ" sz="2000" dirty="0" err="1"/>
              <a:t>a</a:t>
            </a:r>
            <a:r>
              <a:rPr lang="cs-CZ" sz="2000" dirty="0" err="1" smtClean="0"/>
              <a:t>pp</a:t>
            </a:r>
            <a:r>
              <a:rPr lang="cs-CZ" sz="2000" dirty="0" smtClean="0"/>
              <a:t>!)</a:t>
            </a:r>
          </a:p>
          <a:p>
            <a:endParaRPr lang="cs-CZ" sz="2000" dirty="0"/>
          </a:p>
        </p:txBody>
      </p:sp>
      <p:pic>
        <p:nvPicPr>
          <p:cNvPr id="4" name="Picture 2" descr="G:\valtice\Nová složka\app - sinkete0001.jpg"/>
          <p:cNvPicPr>
            <a:picLocks noChangeAspect="1" noChangeArrowheads="1"/>
          </p:cNvPicPr>
          <p:nvPr/>
        </p:nvPicPr>
        <p:blipFill>
          <a:blip r:embed="rId2" cstate="print"/>
          <a:srcRect l="16065" t="12600" r="1721" b="26921"/>
          <a:stretch>
            <a:fillRect/>
          </a:stretch>
        </p:blipFill>
        <p:spPr bwMode="auto">
          <a:xfrm>
            <a:off x="3886076" y="1340768"/>
            <a:ext cx="4441994" cy="2450755"/>
          </a:xfrm>
          <a:prstGeom prst="rect">
            <a:avLst/>
          </a:prstGeom>
          <a:noFill/>
        </p:spPr>
      </p:pic>
      <p:pic>
        <p:nvPicPr>
          <p:cNvPr id="5" name="Picture 3" descr="G:\valtice\Nová složka\app - sinkete0002.jpg"/>
          <p:cNvPicPr>
            <a:picLocks noChangeAspect="1" noChangeArrowheads="1"/>
          </p:cNvPicPr>
          <p:nvPr/>
        </p:nvPicPr>
        <p:blipFill>
          <a:blip r:embed="rId3" cstate="print"/>
          <a:srcRect l="15727" t="12903" r="1114" b="26618"/>
          <a:stretch>
            <a:fillRect/>
          </a:stretch>
        </p:blipFill>
        <p:spPr bwMode="auto">
          <a:xfrm>
            <a:off x="3896196" y="3853312"/>
            <a:ext cx="4431874" cy="2417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7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Appendicitida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CT pouze v případě pochybností </a:t>
            </a:r>
          </a:p>
          <a:p>
            <a:r>
              <a:rPr lang="cs-CZ" sz="2000" dirty="0" smtClean="0"/>
              <a:t>Radiační hygiena – 1 fáze!</a:t>
            </a:r>
          </a:p>
          <a:p>
            <a:r>
              <a:rPr lang="cs-CZ" sz="2000" dirty="0" smtClean="0"/>
              <a:t>Výborné rozlišení x vysoká radiační zátěž (až 100 x větší než nativní snímek břicha)</a:t>
            </a:r>
          </a:p>
          <a:p>
            <a:r>
              <a:rPr lang="cs-CZ" sz="2000" dirty="0" smtClean="0"/>
              <a:t>Perforace, absces</a:t>
            </a:r>
          </a:p>
          <a:p>
            <a:r>
              <a:rPr lang="cs-CZ" sz="2000" dirty="0" smtClean="0"/>
              <a:t>Atypická lokalizace</a:t>
            </a:r>
          </a:p>
          <a:p>
            <a:r>
              <a:rPr lang="cs-CZ" sz="2000" dirty="0" smtClean="0"/>
              <a:t>Adheze (</a:t>
            </a:r>
            <a:r>
              <a:rPr lang="cs-CZ" sz="2000" dirty="0" err="1" smtClean="0"/>
              <a:t>periappendikulární</a:t>
            </a:r>
            <a:r>
              <a:rPr lang="cs-CZ" sz="2000" dirty="0" smtClean="0"/>
              <a:t> infiltrát, absces, předchozí operace)</a:t>
            </a:r>
          </a:p>
          <a:p>
            <a:r>
              <a:rPr lang="cs-CZ" sz="2000" dirty="0" smtClean="0"/>
              <a:t>Reziduální pahýl-</a:t>
            </a:r>
            <a:r>
              <a:rPr lang="cs-CZ" sz="2000" dirty="0" err="1" smtClean="0"/>
              <a:t>mukokéla</a:t>
            </a:r>
            <a:endParaRPr lang="cs-CZ" sz="2000" dirty="0" smtClean="0"/>
          </a:p>
          <a:p>
            <a:r>
              <a:rPr lang="cs-CZ" sz="2000" dirty="0" smtClean="0"/>
              <a:t>DD-</a:t>
            </a:r>
            <a:r>
              <a:rPr lang="cs-CZ" sz="2000" dirty="0" err="1" smtClean="0"/>
              <a:t>epiploická</a:t>
            </a:r>
            <a:r>
              <a:rPr lang="cs-CZ" sz="2000" dirty="0" smtClean="0"/>
              <a:t> </a:t>
            </a:r>
            <a:r>
              <a:rPr lang="cs-CZ" sz="2000" dirty="0" err="1" smtClean="0"/>
              <a:t>appendicitida</a:t>
            </a:r>
            <a:r>
              <a:rPr lang="cs-CZ" sz="2000" dirty="0" smtClean="0"/>
              <a:t>/torze </a:t>
            </a:r>
            <a:endParaRPr lang="cs-CZ" sz="2000" dirty="0"/>
          </a:p>
        </p:txBody>
      </p:sp>
      <p:pic>
        <p:nvPicPr>
          <p:cNvPr id="4" name="Picture 7" descr="G:\valtice\tur - cor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324" y="3717032"/>
            <a:ext cx="2644552" cy="2789176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t="22212" r="16354" b="17841"/>
          <a:stretch/>
        </p:blipFill>
        <p:spPr>
          <a:xfrm>
            <a:off x="6084168" y="900847"/>
            <a:ext cx="2649171" cy="17281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2" t="1223" r="30814" b="7345"/>
          <a:stretch/>
        </p:blipFill>
        <p:spPr>
          <a:xfrm>
            <a:off x="4248361" y="2780928"/>
            <a:ext cx="1835807" cy="28267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3260" r="15397" b="9845"/>
          <a:stretch/>
        </p:blipFill>
        <p:spPr>
          <a:xfrm>
            <a:off x="3932901" y="871908"/>
            <a:ext cx="2393423" cy="17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2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Mezenteriální lymfadenitida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Větší množství LU nejčastěji podél </a:t>
            </a:r>
            <a:r>
              <a:rPr lang="cs-CZ" sz="2000" dirty="0" err="1" smtClean="0"/>
              <a:t>ileokolického</a:t>
            </a:r>
            <a:r>
              <a:rPr lang="cs-CZ" sz="2000" dirty="0" smtClean="0"/>
              <a:t> svazku</a:t>
            </a:r>
          </a:p>
          <a:p>
            <a:r>
              <a:rPr lang="cs-CZ" sz="2000" dirty="0" smtClean="0"/>
              <a:t>Oválné až okrouhlé</a:t>
            </a:r>
          </a:p>
          <a:p>
            <a:r>
              <a:rPr lang="cs-CZ" sz="2000" dirty="0" err="1" smtClean="0"/>
              <a:t>Hypervaskuarizované</a:t>
            </a:r>
            <a:endParaRPr lang="cs-CZ" sz="2000" dirty="0" smtClean="0"/>
          </a:p>
          <a:p>
            <a:r>
              <a:rPr lang="cs-CZ" sz="2000" dirty="0" smtClean="0"/>
              <a:t>Ne splývající konvoluty</a:t>
            </a:r>
          </a:p>
          <a:p>
            <a:endParaRPr lang="cs-CZ" sz="2000" dirty="0"/>
          </a:p>
        </p:txBody>
      </p:sp>
      <p:pic>
        <p:nvPicPr>
          <p:cNvPr id="4" name="Picture 2" descr="G:\valtice\Nová složka\ML - marsik.jpg"/>
          <p:cNvPicPr>
            <a:picLocks noChangeAspect="1" noChangeArrowheads="1"/>
          </p:cNvPicPr>
          <p:nvPr/>
        </p:nvPicPr>
        <p:blipFill>
          <a:blip r:embed="rId2" cstate="print"/>
          <a:srcRect l="6335" t="13090" r="13420"/>
          <a:stretch>
            <a:fillRect/>
          </a:stretch>
        </p:blipFill>
        <p:spPr bwMode="auto">
          <a:xfrm>
            <a:off x="4572000" y="2564904"/>
            <a:ext cx="373013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73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924800" cy="1143000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ankreatitida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etiologie virová, posttraumatická, myslet na cystickou fibrózu</a:t>
            </a:r>
          </a:p>
          <a:p>
            <a:r>
              <a:rPr lang="cs-CZ" sz="2000" dirty="0" err="1" smtClean="0"/>
              <a:t>Cave</a:t>
            </a:r>
            <a:r>
              <a:rPr lang="cs-CZ" sz="2000" dirty="0" smtClean="0"/>
              <a:t>! Anomálie d. </a:t>
            </a:r>
            <a:r>
              <a:rPr lang="cs-CZ" sz="2000" dirty="0" err="1" smtClean="0"/>
              <a:t>Wirsungi</a:t>
            </a:r>
            <a:r>
              <a:rPr lang="cs-CZ" sz="2000" dirty="0" smtClean="0"/>
              <a:t> a d. </a:t>
            </a:r>
            <a:r>
              <a:rPr lang="cs-CZ" sz="2000" dirty="0" err="1" smtClean="0"/>
              <a:t>Santorini</a:t>
            </a:r>
            <a:r>
              <a:rPr lang="cs-CZ" sz="2000" dirty="0" smtClean="0"/>
              <a:t>, </a:t>
            </a:r>
            <a:r>
              <a:rPr lang="cs-CZ" sz="2000" dirty="0" err="1" smtClean="0"/>
              <a:t>pancreas</a:t>
            </a:r>
            <a:r>
              <a:rPr lang="cs-CZ" sz="2000" dirty="0" smtClean="0"/>
              <a:t> </a:t>
            </a:r>
            <a:r>
              <a:rPr lang="cs-CZ" sz="2000" dirty="0" err="1" smtClean="0"/>
              <a:t>divisum</a:t>
            </a:r>
            <a:endParaRPr lang="cs-CZ" sz="2000" dirty="0" smtClean="0"/>
          </a:p>
          <a:p>
            <a:r>
              <a:rPr lang="cs-CZ" sz="2000" b="1" dirty="0" smtClean="0"/>
              <a:t>Hereditární pankreatitida </a:t>
            </a:r>
            <a:r>
              <a:rPr lang="cs-CZ" sz="2000" dirty="0" smtClean="0"/>
              <a:t>– kalcifikace ve žláze při první atace!!!</a:t>
            </a:r>
            <a:endParaRPr lang="cs-CZ" sz="2000" dirty="0"/>
          </a:p>
          <a:p>
            <a:r>
              <a:rPr lang="cs-CZ" sz="2000" dirty="0" smtClean="0"/>
              <a:t>USG-normální </a:t>
            </a:r>
            <a:r>
              <a:rPr lang="cs-CZ" sz="2000" dirty="0" err="1" smtClean="0"/>
              <a:t>echogenita</a:t>
            </a:r>
            <a:r>
              <a:rPr lang="cs-CZ" sz="2000" dirty="0" smtClean="0"/>
              <a:t>, x zvětšený </a:t>
            </a:r>
            <a:r>
              <a:rPr lang="cs-CZ" sz="2000" dirty="0" err="1" smtClean="0"/>
              <a:t>hypoechogenní</a:t>
            </a:r>
            <a:r>
              <a:rPr lang="cs-CZ" sz="2000" dirty="0" smtClean="0"/>
              <a:t> </a:t>
            </a:r>
            <a:r>
              <a:rPr lang="cs-CZ" sz="2000" dirty="0" err="1" smtClean="0"/>
              <a:t>p.dilatace</a:t>
            </a:r>
            <a:r>
              <a:rPr lang="cs-CZ" sz="2000" dirty="0" smtClean="0"/>
              <a:t> </a:t>
            </a:r>
            <a:r>
              <a:rPr lang="cs-CZ" sz="2000" dirty="0" err="1" smtClean="0"/>
              <a:t>d.W</a:t>
            </a:r>
            <a:r>
              <a:rPr lang="cs-CZ" sz="2000" dirty="0" smtClean="0"/>
              <a:t> </a:t>
            </a:r>
            <a:r>
              <a:rPr lang="cs-CZ" sz="2000" dirty="0" err="1" smtClean="0"/>
              <a:t>aS</a:t>
            </a:r>
            <a:r>
              <a:rPr lang="cs-CZ" sz="2000" dirty="0" smtClean="0"/>
              <a:t>, </a:t>
            </a:r>
            <a:r>
              <a:rPr lang="cs-CZ" sz="2000" dirty="0" err="1" smtClean="0"/>
              <a:t>peripankreatická</a:t>
            </a:r>
            <a:r>
              <a:rPr lang="cs-CZ" sz="2000" dirty="0" smtClean="0"/>
              <a:t> tekutina, </a:t>
            </a:r>
            <a:r>
              <a:rPr lang="cs-CZ" sz="2000" dirty="0" err="1" smtClean="0"/>
              <a:t>pseudocysta</a:t>
            </a:r>
            <a:endParaRPr lang="cs-CZ" sz="2000" dirty="0" smtClean="0"/>
          </a:p>
          <a:p>
            <a:r>
              <a:rPr lang="cs-CZ" sz="2000" dirty="0" smtClean="0"/>
              <a:t>Až v pokročilých stadiích – </a:t>
            </a:r>
            <a:r>
              <a:rPr lang="cs-CZ" sz="2000" dirty="0" err="1" smtClean="0"/>
              <a:t>peripankreatická</a:t>
            </a:r>
            <a:r>
              <a:rPr lang="cs-CZ" sz="2000" dirty="0" smtClean="0"/>
              <a:t> extravazace lipázy –lipolýza a </a:t>
            </a:r>
            <a:r>
              <a:rPr lang="cs-CZ" sz="2000" dirty="0" err="1" smtClean="0"/>
              <a:t>hyperechogenita</a:t>
            </a:r>
            <a:r>
              <a:rPr lang="cs-CZ" sz="2000" dirty="0" smtClean="0"/>
              <a:t> jinak nedetekovatelného </a:t>
            </a:r>
            <a:r>
              <a:rPr lang="cs-CZ" sz="2000" dirty="0" err="1" smtClean="0"/>
              <a:t>peripankreatického</a:t>
            </a:r>
            <a:r>
              <a:rPr lang="cs-CZ" sz="2000" dirty="0" smtClean="0"/>
              <a:t> tuku!</a:t>
            </a:r>
          </a:p>
          <a:p>
            <a:r>
              <a:rPr lang="cs-CZ" sz="2000" dirty="0" smtClean="0"/>
              <a:t>MRCP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985795"/>
            <a:ext cx="2808312" cy="260448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34543" y="6220946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chemeClr val="bg1"/>
                </a:solidFill>
              </a:rPr>
              <a:t>Nievelstein</a:t>
            </a:r>
            <a:r>
              <a:rPr lang="cs-CZ" i="1" dirty="0" smtClean="0">
                <a:solidFill>
                  <a:schemeClr val="bg1"/>
                </a:solidFill>
              </a:rPr>
              <a:t> RA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924800" cy="1143000"/>
          </a:xfrm>
        </p:spPr>
        <p:txBody>
          <a:bodyPr/>
          <a:lstStyle/>
          <a:p>
            <a:r>
              <a:rPr lang="cs-CZ" dirty="0" err="1" smtClean="0"/>
              <a:t>biliÁrnÍ</a:t>
            </a:r>
            <a:r>
              <a:rPr lang="cs-CZ" dirty="0" smtClean="0"/>
              <a:t> pankreatitida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13139" r="5729" b="19477"/>
          <a:stretch/>
        </p:blipFill>
        <p:spPr>
          <a:xfrm>
            <a:off x="251520" y="1628800"/>
            <a:ext cx="3456384" cy="212353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16329" r="11182" b="18158"/>
          <a:stretch/>
        </p:blipFill>
        <p:spPr>
          <a:xfrm>
            <a:off x="0" y="3852062"/>
            <a:ext cx="3122879" cy="22259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0" t="25711" r="28710" b="24359"/>
          <a:stretch/>
        </p:blipFill>
        <p:spPr>
          <a:xfrm>
            <a:off x="2966702" y="3031351"/>
            <a:ext cx="3919968" cy="30467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4881" r="24510" b="2575"/>
          <a:stretch/>
        </p:blipFill>
        <p:spPr>
          <a:xfrm>
            <a:off x="5341351" y="1823598"/>
            <a:ext cx="3354088" cy="444608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1265945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Dítě 1 rok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16216" y="1261382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MRCP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4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1" y="192363"/>
            <a:ext cx="3980097" cy="27045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89" y="5373216"/>
            <a:ext cx="2208245" cy="13249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Crohnova choroba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2000" dirty="0" smtClean="0"/>
              <a:t>Cirkulární zesílení stěny střeva nad 3 mm, nejčastěji ji term. ileum</a:t>
            </a:r>
          </a:p>
          <a:p>
            <a:r>
              <a:rPr lang="cs-CZ" sz="2000" dirty="0" smtClean="0"/>
              <a:t>Stratifikace </a:t>
            </a:r>
          </a:p>
          <a:p>
            <a:r>
              <a:rPr lang="cs-CZ" sz="2000" dirty="0" smtClean="0"/>
              <a:t>Hyperémie</a:t>
            </a:r>
          </a:p>
          <a:p>
            <a:r>
              <a:rPr lang="cs-CZ" sz="2000" dirty="0" smtClean="0"/>
              <a:t>Mezenteriální reakce</a:t>
            </a:r>
          </a:p>
          <a:p>
            <a:r>
              <a:rPr lang="cs-CZ" sz="2000" dirty="0" smtClean="0"/>
              <a:t>Tekutina</a:t>
            </a:r>
          </a:p>
          <a:p>
            <a:r>
              <a:rPr lang="cs-CZ" sz="2000" dirty="0" smtClean="0"/>
              <a:t>Píštěle</a:t>
            </a:r>
          </a:p>
          <a:p>
            <a:r>
              <a:rPr lang="cs-CZ" sz="2000" dirty="0" smtClean="0"/>
              <a:t>LU v mezenteriu</a:t>
            </a:r>
          </a:p>
          <a:p>
            <a:r>
              <a:rPr lang="cs-CZ" sz="2000" dirty="0" smtClean="0"/>
              <a:t>Vyskytuje se dvakrát častěji než ulcerózní kolitida!!</a:t>
            </a:r>
          </a:p>
          <a:p>
            <a:r>
              <a:rPr lang="cs-CZ" sz="2000" dirty="0" smtClean="0"/>
              <a:t>UZ + Doppler - endoskopie – rozhodující (též CEUS)</a:t>
            </a:r>
          </a:p>
          <a:p>
            <a:r>
              <a:rPr lang="cs-CZ" sz="2000" dirty="0" smtClean="0"/>
              <a:t>Kontrastní vyš- </a:t>
            </a:r>
            <a:r>
              <a:rPr lang="cs-CZ" sz="2000" dirty="0" err="1" smtClean="0"/>
              <a:t>enteroklýza</a:t>
            </a:r>
            <a:endParaRPr lang="cs-CZ" sz="2000" dirty="0" smtClean="0"/>
          </a:p>
          <a:p>
            <a:r>
              <a:rPr lang="cs-CZ" sz="2000" dirty="0" smtClean="0"/>
              <a:t>MR, CT pouze  komplikací (absces)</a:t>
            </a:r>
          </a:p>
          <a:p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9879" r="7314" b="8932"/>
          <a:stretch/>
        </p:blipFill>
        <p:spPr>
          <a:xfrm>
            <a:off x="3254477" y="2622613"/>
            <a:ext cx="3077497" cy="20280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40" y="2622613"/>
            <a:ext cx="2522672" cy="29018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54" y="4849106"/>
            <a:ext cx="3057994" cy="17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4842"/>
            <a:ext cx="7924800" cy="1143000"/>
          </a:xfrm>
        </p:spPr>
        <p:txBody>
          <a:bodyPr/>
          <a:lstStyle/>
          <a:p>
            <a:r>
              <a:rPr lang="cs-CZ" dirty="0"/>
              <a:t>Crohnova choroba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r="26086"/>
          <a:stretch/>
        </p:blipFill>
        <p:spPr>
          <a:xfrm>
            <a:off x="1043608" y="1844824"/>
            <a:ext cx="2949677" cy="41148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6017" r="18179" b="7807"/>
          <a:stretch/>
        </p:blipFill>
        <p:spPr>
          <a:xfrm>
            <a:off x="5292080" y="260648"/>
            <a:ext cx="3346186" cy="26642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26506" r="22151" b="21338"/>
          <a:stretch/>
        </p:blipFill>
        <p:spPr>
          <a:xfrm>
            <a:off x="3851920" y="3289054"/>
            <a:ext cx="3917689" cy="25000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528" y="1246709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Perforace a píštěl do MM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10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Crohnova choroba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11888"/>
            <a:ext cx="2638169" cy="216024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333750" cy="2184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26" y="1484784"/>
            <a:ext cx="2088232" cy="25391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58973"/>
            <a:ext cx="2483185" cy="256078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88749" y="1601094"/>
            <a:ext cx="40110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Edém/</a:t>
            </a:r>
            <a:r>
              <a:rPr lang="cs-CZ" dirty="0" err="1" smtClean="0"/>
              <a:t>lipomatoza</a:t>
            </a:r>
            <a:r>
              <a:rPr lang="cs-CZ" dirty="0" smtClean="0"/>
              <a:t>  </a:t>
            </a:r>
            <a:r>
              <a:rPr lang="cs-CZ" dirty="0" smtClean="0"/>
              <a:t>stěny</a:t>
            </a:r>
          </a:p>
          <a:p>
            <a:r>
              <a:rPr lang="cs-CZ" dirty="0" smtClean="0"/>
              <a:t>Edém/</a:t>
            </a:r>
            <a:r>
              <a:rPr lang="cs-CZ" dirty="0" err="1" smtClean="0"/>
              <a:t>fibrolipomatozní</a:t>
            </a:r>
            <a:r>
              <a:rPr lang="cs-CZ" dirty="0" smtClean="0"/>
              <a:t> hypertrofie mezenteria</a:t>
            </a:r>
          </a:p>
          <a:p>
            <a:r>
              <a:rPr lang="cs-CZ" dirty="0" smtClean="0"/>
              <a:t>píštěle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9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2952328" cy="29523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Torze ovaria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77500" lnSpcReduction="20000"/>
          </a:bodyPr>
          <a:lstStyle/>
          <a:p>
            <a:r>
              <a:rPr lang="cs-CZ" sz="2000" dirty="0" smtClean="0"/>
              <a:t>Náhlá bolest,</a:t>
            </a:r>
          </a:p>
          <a:p>
            <a:r>
              <a:rPr lang="cs-CZ" sz="2000" dirty="0" smtClean="0"/>
              <a:t>Častěji vpravo</a:t>
            </a:r>
          </a:p>
          <a:p>
            <a:r>
              <a:rPr lang="cs-CZ" sz="2000" dirty="0" smtClean="0"/>
              <a:t> 15-30 let</a:t>
            </a:r>
          </a:p>
          <a:p>
            <a:r>
              <a:rPr lang="cs-CZ" sz="2000" b="1" dirty="0" smtClean="0"/>
              <a:t>Zvětšení ovaria + heterogenita</a:t>
            </a:r>
          </a:p>
          <a:p>
            <a:r>
              <a:rPr lang="cs-CZ" sz="2000" dirty="0" smtClean="0"/>
              <a:t>Pozor</a:t>
            </a:r>
            <a:r>
              <a:rPr lang="cs-CZ" sz="2000" dirty="0"/>
              <a:t>! Nezaměnit s </a:t>
            </a:r>
            <a:r>
              <a:rPr lang="cs-CZ" sz="2000" dirty="0" smtClean="0"/>
              <a:t>tumorem</a:t>
            </a:r>
          </a:p>
          <a:p>
            <a:r>
              <a:rPr lang="cs-CZ" sz="2000" dirty="0" err="1" smtClean="0"/>
              <a:t>Folikly</a:t>
            </a:r>
            <a:r>
              <a:rPr lang="cs-CZ" sz="2000" dirty="0" smtClean="0"/>
              <a:t> spíše periferně</a:t>
            </a:r>
          </a:p>
          <a:p>
            <a:r>
              <a:rPr lang="cs-CZ" sz="2000" dirty="0" smtClean="0"/>
              <a:t>Absence </a:t>
            </a:r>
            <a:r>
              <a:rPr lang="cs-CZ" sz="2000" dirty="0" err="1" smtClean="0"/>
              <a:t>venozní</a:t>
            </a:r>
            <a:r>
              <a:rPr lang="cs-CZ" sz="2000" dirty="0" smtClean="0"/>
              <a:t> průtoku-spíše žilního </a:t>
            </a:r>
          </a:p>
          <a:p>
            <a:r>
              <a:rPr lang="cs-CZ" sz="2000" dirty="0" smtClean="0"/>
              <a:t>Normální průtok ale nevylučuje torzi!!!!</a:t>
            </a:r>
          </a:p>
          <a:p>
            <a:r>
              <a:rPr lang="cs-CZ" sz="2000" dirty="0" smtClean="0"/>
              <a:t>&gt; 80% ascites</a:t>
            </a:r>
          </a:p>
          <a:p>
            <a:r>
              <a:rPr lang="cs-CZ" sz="2000" dirty="0" smtClean="0"/>
              <a:t>„Whirlpool </a:t>
            </a:r>
            <a:r>
              <a:rPr lang="cs-CZ" sz="2000" dirty="0" err="1" smtClean="0"/>
              <a:t>sign“pediklu</a:t>
            </a:r>
            <a:endParaRPr lang="cs-CZ" sz="2000" dirty="0" smtClean="0"/>
          </a:p>
          <a:p>
            <a:r>
              <a:rPr lang="cs-CZ" sz="2000" dirty="0" smtClean="0"/>
              <a:t>50-80% na podkladě </a:t>
            </a:r>
            <a:r>
              <a:rPr lang="cs-CZ" sz="2000" dirty="0" err="1" smtClean="0"/>
              <a:t>dermoidní</a:t>
            </a:r>
            <a:r>
              <a:rPr lang="cs-CZ" sz="2000" dirty="0" smtClean="0"/>
              <a:t> cysty nebo </a:t>
            </a:r>
            <a:r>
              <a:rPr lang="cs-CZ" sz="2000" dirty="0" smtClean="0"/>
              <a:t>cysty</a:t>
            </a:r>
          </a:p>
          <a:p>
            <a:r>
              <a:rPr lang="cs-CZ" sz="2000" b="1" dirty="0" err="1" smtClean="0"/>
              <a:t>Cave</a:t>
            </a:r>
            <a:r>
              <a:rPr lang="cs-CZ" sz="2000" b="1" dirty="0" smtClean="0"/>
              <a:t>! vyskytne se již intrauterinně!</a:t>
            </a:r>
            <a:endParaRPr lang="cs-CZ" sz="20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4664"/>
            <a:ext cx="2730330" cy="21842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22" y="332656"/>
            <a:ext cx="3079075" cy="21602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88715"/>
            <a:ext cx="1558174" cy="15581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55" y="4365104"/>
            <a:ext cx="2808860" cy="18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íl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400" dirty="0" smtClean="0"/>
              <a:t>Možnosti zodpovědět co nejpřesněji a nejjednodušeji na klinickou otázku </a:t>
            </a:r>
          </a:p>
          <a:p>
            <a:endParaRPr lang="cs-CZ" sz="2400" dirty="0"/>
          </a:p>
          <a:p>
            <a:r>
              <a:rPr lang="cs-CZ" sz="2400" dirty="0" smtClean="0"/>
              <a:t>Nejčastější příčiny akutní bolesti břicha u dětí</a:t>
            </a:r>
          </a:p>
          <a:p>
            <a:endParaRPr lang="cs-CZ" sz="2400" dirty="0" smtClean="0"/>
          </a:p>
          <a:p>
            <a:r>
              <a:rPr lang="cs-CZ" sz="2400" dirty="0" smtClean="0"/>
              <a:t>Porozumět výhodě ultrasonografického vyšetření a poukázat na vybrané indikace k CT a MR vyšetření.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9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949" y="-8005"/>
            <a:ext cx="7924800" cy="1143000"/>
          </a:xfrm>
        </p:spPr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7924800" cy="4114800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Brečící pacient 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Informace  na </a:t>
            </a:r>
            <a:r>
              <a:rPr lang="cs-CZ" sz="2400" dirty="0" smtClean="0"/>
              <a:t>žádance: </a:t>
            </a:r>
            <a:r>
              <a:rPr lang="cs-CZ" sz="2400" dirty="0"/>
              <a:t>bolesti břicha…</a:t>
            </a:r>
            <a:r>
              <a:rPr lang="cs-CZ" sz="2400" dirty="0" err="1"/>
              <a:t>appendicitis</a:t>
            </a:r>
            <a:r>
              <a:rPr lang="cs-CZ" sz="2400" dirty="0"/>
              <a:t>, invaginace …?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Množství a kvalita informací klesá s pokročilostí denní doby a únavou všech zúčastněných!</a:t>
            </a:r>
          </a:p>
          <a:p>
            <a:endParaRPr lang="cs-CZ" sz="2400" dirty="0" smtClean="0"/>
          </a:p>
          <a:p>
            <a:r>
              <a:rPr lang="cs-CZ" sz="2400" dirty="0" smtClean="0"/>
              <a:t>Tomu odpovídá objem a výtěžnost popisů!</a:t>
            </a:r>
          </a:p>
          <a:p>
            <a:endParaRPr lang="cs-CZ" sz="2400" dirty="0" smtClean="0"/>
          </a:p>
          <a:p>
            <a:r>
              <a:rPr lang="cs-CZ" sz="2400" dirty="0" smtClean="0"/>
              <a:t>To co vidím dobře a je normální popisuji, to, co nevidím, nepopisuji – chudák klinik! 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25144"/>
            <a:ext cx="291867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důležité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000" dirty="0" smtClean="0"/>
              <a:t>Lokalizace bolesti  a věk je zásadní (malé děti ukazují na celé bříško či pupík) + informace</a:t>
            </a:r>
          </a:p>
          <a:p>
            <a:r>
              <a:rPr lang="cs-CZ" sz="2000" dirty="0" smtClean="0"/>
              <a:t>Čas – obraz nemoci se vyvine v typický , ale zvyšuje morbiditu a mortalitu</a:t>
            </a:r>
          </a:p>
          <a:p>
            <a:r>
              <a:rPr lang="cs-CZ" sz="2000" dirty="0" smtClean="0"/>
              <a:t>V naprosté většině případů je metodou volby ultrasonografie a konvenční skiagrafie + kontrastní látka</a:t>
            </a:r>
          </a:p>
          <a:p>
            <a:r>
              <a:rPr lang="cs-CZ" sz="2000" dirty="0" smtClean="0"/>
              <a:t>US – rychlé, levné, </a:t>
            </a:r>
            <a:r>
              <a:rPr lang="cs-CZ" sz="2000" dirty="0" err="1" smtClean="0"/>
              <a:t>nazatěžující</a:t>
            </a:r>
            <a:r>
              <a:rPr lang="cs-CZ" sz="2000" dirty="0" smtClean="0"/>
              <a:t>, vysoká senzitivita  (94% volná tekutina), vždy vyšetřujeme celé břicho, lze provádět opakovaně (</a:t>
            </a:r>
            <a:r>
              <a:rPr lang="cs-CZ" sz="2000" dirty="0" err="1" smtClean="0"/>
              <a:t>pylorostenóza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MR vyřeší sporné diagnózy – ale dlouhé a menší děti nutno v narkóze, plánovaně </a:t>
            </a:r>
          </a:p>
          <a:p>
            <a:r>
              <a:rPr lang="cs-CZ" sz="2000" dirty="0" smtClean="0"/>
              <a:t>CT pouze výjimečně!!!Hlavně u </a:t>
            </a:r>
            <a:r>
              <a:rPr lang="cs-CZ" sz="2000" dirty="0" err="1" smtClean="0"/>
              <a:t>traumat!Low</a:t>
            </a:r>
            <a:r>
              <a:rPr lang="cs-CZ" sz="2000" dirty="0" smtClean="0"/>
              <a:t> dose! </a:t>
            </a:r>
            <a:r>
              <a:rPr lang="cs-CZ" sz="2000" dirty="0" err="1" smtClean="0"/>
              <a:t>Suspekce</a:t>
            </a:r>
            <a:r>
              <a:rPr lang="cs-CZ" sz="2000" dirty="0" smtClean="0"/>
              <a:t> na absces dle USG</a:t>
            </a:r>
          </a:p>
          <a:p>
            <a:r>
              <a:rPr lang="cs-CZ" sz="2000" dirty="0" smtClean="0"/>
              <a:t>Množství </a:t>
            </a:r>
            <a:r>
              <a:rPr lang="cs-CZ" sz="2000" dirty="0" err="1" smtClean="0"/>
              <a:t>k.l</a:t>
            </a:r>
            <a:r>
              <a:rPr lang="cs-CZ" sz="2000" dirty="0" smtClean="0"/>
              <a:t>. dle věku </a:t>
            </a:r>
            <a:r>
              <a:rPr lang="cs-CZ" sz="2000" dirty="0" smtClean="0"/>
              <a:t>      &lt;</a:t>
            </a:r>
            <a:r>
              <a:rPr lang="cs-CZ" sz="2000" dirty="0" smtClean="0"/>
              <a:t>1rok … 2mg/kg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             1 – 5 …  1-1.5 mg/kg</a:t>
            </a:r>
          </a:p>
          <a:p>
            <a:r>
              <a:rPr lang="cs-CZ" sz="2000" dirty="0" smtClean="0"/>
              <a:t>                                         &gt;5let … 1mg/kg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726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/>
        </p:nvSpPr>
        <p:spPr>
          <a:xfrm>
            <a:off x="395785" y="1132764"/>
            <a:ext cx="8873350" cy="4831308"/>
          </a:xfrm>
          <a:custGeom>
            <a:avLst/>
            <a:gdLst>
              <a:gd name="connsiteX0" fmla="*/ 1487606 w 8873350"/>
              <a:gd name="connsiteY0" fmla="*/ 641445 h 4831308"/>
              <a:gd name="connsiteX1" fmla="*/ 1528549 w 8873350"/>
              <a:gd name="connsiteY1" fmla="*/ 573206 h 4831308"/>
              <a:gd name="connsiteX2" fmla="*/ 1569493 w 8873350"/>
              <a:gd name="connsiteY2" fmla="*/ 532263 h 4831308"/>
              <a:gd name="connsiteX3" fmla="*/ 1583140 w 8873350"/>
              <a:gd name="connsiteY3" fmla="*/ 491320 h 4831308"/>
              <a:gd name="connsiteX4" fmla="*/ 1637731 w 8873350"/>
              <a:gd name="connsiteY4" fmla="*/ 409433 h 4831308"/>
              <a:gd name="connsiteX5" fmla="*/ 1692322 w 8873350"/>
              <a:gd name="connsiteY5" fmla="*/ 327546 h 4831308"/>
              <a:gd name="connsiteX6" fmla="*/ 1719618 w 8873350"/>
              <a:gd name="connsiteY6" fmla="*/ 286603 h 4831308"/>
              <a:gd name="connsiteX7" fmla="*/ 1760561 w 8873350"/>
              <a:gd name="connsiteY7" fmla="*/ 232012 h 4831308"/>
              <a:gd name="connsiteX8" fmla="*/ 1787857 w 8873350"/>
              <a:gd name="connsiteY8" fmla="*/ 191069 h 4831308"/>
              <a:gd name="connsiteX9" fmla="*/ 1856096 w 8873350"/>
              <a:gd name="connsiteY9" fmla="*/ 150126 h 4831308"/>
              <a:gd name="connsiteX10" fmla="*/ 1897039 w 8873350"/>
              <a:gd name="connsiteY10" fmla="*/ 95535 h 4831308"/>
              <a:gd name="connsiteX11" fmla="*/ 1992573 w 8873350"/>
              <a:gd name="connsiteY11" fmla="*/ 68239 h 4831308"/>
              <a:gd name="connsiteX12" fmla="*/ 2101755 w 8873350"/>
              <a:gd name="connsiteY12" fmla="*/ 13648 h 4831308"/>
              <a:gd name="connsiteX13" fmla="*/ 2210937 w 8873350"/>
              <a:gd name="connsiteY13" fmla="*/ 0 h 4831308"/>
              <a:gd name="connsiteX14" fmla="*/ 2811439 w 8873350"/>
              <a:gd name="connsiteY14" fmla="*/ 13648 h 4831308"/>
              <a:gd name="connsiteX15" fmla="*/ 2879678 w 8873350"/>
              <a:gd name="connsiteY15" fmla="*/ 40943 h 4831308"/>
              <a:gd name="connsiteX16" fmla="*/ 3029803 w 8873350"/>
              <a:gd name="connsiteY16" fmla="*/ 95535 h 4831308"/>
              <a:gd name="connsiteX17" fmla="*/ 3070746 w 8873350"/>
              <a:gd name="connsiteY17" fmla="*/ 122830 h 4831308"/>
              <a:gd name="connsiteX18" fmla="*/ 3166281 w 8873350"/>
              <a:gd name="connsiteY18" fmla="*/ 163773 h 4831308"/>
              <a:gd name="connsiteX19" fmla="*/ 3207224 w 8873350"/>
              <a:gd name="connsiteY19" fmla="*/ 191069 h 4831308"/>
              <a:gd name="connsiteX20" fmla="*/ 3302758 w 8873350"/>
              <a:gd name="connsiteY20" fmla="*/ 232012 h 4831308"/>
              <a:gd name="connsiteX21" fmla="*/ 3398293 w 8873350"/>
              <a:gd name="connsiteY21" fmla="*/ 354842 h 4831308"/>
              <a:gd name="connsiteX22" fmla="*/ 3439236 w 8873350"/>
              <a:gd name="connsiteY22" fmla="*/ 436729 h 4831308"/>
              <a:gd name="connsiteX23" fmla="*/ 3466531 w 8873350"/>
              <a:gd name="connsiteY23" fmla="*/ 477672 h 4831308"/>
              <a:gd name="connsiteX24" fmla="*/ 3493827 w 8873350"/>
              <a:gd name="connsiteY24" fmla="*/ 586854 h 4831308"/>
              <a:gd name="connsiteX25" fmla="*/ 3480179 w 8873350"/>
              <a:gd name="connsiteY25" fmla="*/ 764275 h 4831308"/>
              <a:gd name="connsiteX26" fmla="*/ 3466531 w 8873350"/>
              <a:gd name="connsiteY26" fmla="*/ 805218 h 4831308"/>
              <a:gd name="connsiteX27" fmla="*/ 3425588 w 8873350"/>
              <a:gd name="connsiteY27" fmla="*/ 818866 h 4831308"/>
              <a:gd name="connsiteX28" fmla="*/ 3370997 w 8873350"/>
              <a:gd name="connsiteY28" fmla="*/ 777923 h 4831308"/>
              <a:gd name="connsiteX29" fmla="*/ 3357349 w 8873350"/>
              <a:gd name="connsiteY29" fmla="*/ 723332 h 4831308"/>
              <a:gd name="connsiteX30" fmla="*/ 3330054 w 8873350"/>
              <a:gd name="connsiteY30" fmla="*/ 668740 h 4831308"/>
              <a:gd name="connsiteX31" fmla="*/ 3330054 w 8873350"/>
              <a:gd name="connsiteY31" fmla="*/ 409433 h 4831308"/>
              <a:gd name="connsiteX32" fmla="*/ 3411940 w 8873350"/>
              <a:gd name="connsiteY32" fmla="*/ 272955 h 4831308"/>
              <a:gd name="connsiteX33" fmla="*/ 3643952 w 8873350"/>
              <a:gd name="connsiteY33" fmla="*/ 109182 h 4831308"/>
              <a:gd name="connsiteX34" fmla="*/ 3780430 w 8873350"/>
              <a:gd name="connsiteY34" fmla="*/ 54591 h 4831308"/>
              <a:gd name="connsiteX35" fmla="*/ 3944203 w 8873350"/>
              <a:gd name="connsiteY35" fmla="*/ 13648 h 4831308"/>
              <a:gd name="connsiteX36" fmla="*/ 4462818 w 8873350"/>
              <a:gd name="connsiteY36" fmla="*/ 27296 h 4831308"/>
              <a:gd name="connsiteX37" fmla="*/ 4735773 w 8873350"/>
              <a:gd name="connsiteY37" fmla="*/ 95535 h 4831308"/>
              <a:gd name="connsiteX38" fmla="*/ 5022376 w 8873350"/>
              <a:gd name="connsiteY38" fmla="*/ 177421 h 4831308"/>
              <a:gd name="connsiteX39" fmla="*/ 5281684 w 8873350"/>
              <a:gd name="connsiteY39" fmla="*/ 300251 h 4831308"/>
              <a:gd name="connsiteX40" fmla="*/ 5500048 w 8873350"/>
              <a:gd name="connsiteY40" fmla="*/ 409433 h 4831308"/>
              <a:gd name="connsiteX41" fmla="*/ 5581934 w 8873350"/>
              <a:gd name="connsiteY41" fmla="*/ 491320 h 4831308"/>
              <a:gd name="connsiteX42" fmla="*/ 5636525 w 8873350"/>
              <a:gd name="connsiteY42" fmla="*/ 532263 h 4831308"/>
              <a:gd name="connsiteX43" fmla="*/ 5704764 w 8873350"/>
              <a:gd name="connsiteY43" fmla="*/ 627797 h 4831308"/>
              <a:gd name="connsiteX44" fmla="*/ 5745708 w 8873350"/>
              <a:gd name="connsiteY44" fmla="*/ 750627 h 4831308"/>
              <a:gd name="connsiteX45" fmla="*/ 5773003 w 8873350"/>
              <a:gd name="connsiteY45" fmla="*/ 832514 h 4831308"/>
              <a:gd name="connsiteX46" fmla="*/ 5759355 w 8873350"/>
              <a:gd name="connsiteY46" fmla="*/ 1160060 h 4831308"/>
              <a:gd name="connsiteX47" fmla="*/ 5663821 w 8873350"/>
              <a:gd name="connsiteY47" fmla="*/ 1337481 h 4831308"/>
              <a:gd name="connsiteX48" fmla="*/ 5622878 w 8873350"/>
              <a:gd name="connsiteY48" fmla="*/ 1392072 h 4831308"/>
              <a:gd name="connsiteX49" fmla="*/ 5568287 w 8873350"/>
              <a:gd name="connsiteY49" fmla="*/ 1419367 h 4831308"/>
              <a:gd name="connsiteX50" fmla="*/ 5527343 w 8873350"/>
              <a:gd name="connsiteY50" fmla="*/ 1378424 h 4831308"/>
              <a:gd name="connsiteX51" fmla="*/ 5513696 w 8873350"/>
              <a:gd name="connsiteY51" fmla="*/ 1337481 h 4831308"/>
              <a:gd name="connsiteX52" fmla="*/ 5486400 w 8873350"/>
              <a:gd name="connsiteY52" fmla="*/ 1269242 h 4831308"/>
              <a:gd name="connsiteX53" fmla="*/ 5431809 w 8873350"/>
              <a:gd name="connsiteY53" fmla="*/ 1132764 h 4831308"/>
              <a:gd name="connsiteX54" fmla="*/ 5404514 w 8873350"/>
              <a:gd name="connsiteY54" fmla="*/ 532263 h 4831308"/>
              <a:gd name="connsiteX55" fmla="*/ 5472752 w 8873350"/>
              <a:gd name="connsiteY55" fmla="*/ 423081 h 4831308"/>
              <a:gd name="connsiteX56" fmla="*/ 5500048 w 8873350"/>
              <a:gd name="connsiteY56" fmla="*/ 368490 h 4831308"/>
              <a:gd name="connsiteX57" fmla="*/ 5513696 w 8873350"/>
              <a:gd name="connsiteY57" fmla="*/ 313899 h 4831308"/>
              <a:gd name="connsiteX58" fmla="*/ 5554639 w 8873350"/>
              <a:gd name="connsiteY58" fmla="*/ 286603 h 4831308"/>
              <a:gd name="connsiteX59" fmla="*/ 5595582 w 8873350"/>
              <a:gd name="connsiteY59" fmla="*/ 232012 h 4831308"/>
              <a:gd name="connsiteX60" fmla="*/ 5650173 w 8873350"/>
              <a:gd name="connsiteY60" fmla="*/ 204717 h 4831308"/>
              <a:gd name="connsiteX61" fmla="*/ 5786651 w 8873350"/>
              <a:gd name="connsiteY61" fmla="*/ 122830 h 4831308"/>
              <a:gd name="connsiteX62" fmla="*/ 5854890 w 8873350"/>
              <a:gd name="connsiteY62" fmla="*/ 81887 h 4831308"/>
              <a:gd name="connsiteX63" fmla="*/ 6018663 w 8873350"/>
              <a:gd name="connsiteY63" fmla="*/ 68239 h 4831308"/>
              <a:gd name="connsiteX64" fmla="*/ 6414448 w 8873350"/>
              <a:gd name="connsiteY64" fmla="*/ 109182 h 4831308"/>
              <a:gd name="connsiteX65" fmla="*/ 6537278 w 8873350"/>
              <a:gd name="connsiteY65" fmla="*/ 163773 h 4831308"/>
              <a:gd name="connsiteX66" fmla="*/ 6769290 w 8873350"/>
              <a:gd name="connsiteY66" fmla="*/ 245660 h 4831308"/>
              <a:gd name="connsiteX67" fmla="*/ 6987654 w 8873350"/>
              <a:gd name="connsiteY67" fmla="*/ 409433 h 4831308"/>
              <a:gd name="connsiteX68" fmla="*/ 7069540 w 8873350"/>
              <a:gd name="connsiteY68" fmla="*/ 573206 h 4831308"/>
              <a:gd name="connsiteX69" fmla="*/ 7137779 w 8873350"/>
              <a:gd name="connsiteY69" fmla="*/ 777923 h 4831308"/>
              <a:gd name="connsiteX70" fmla="*/ 7165075 w 8873350"/>
              <a:gd name="connsiteY70" fmla="*/ 1023582 h 4831308"/>
              <a:gd name="connsiteX71" fmla="*/ 7151427 w 8873350"/>
              <a:gd name="connsiteY71" fmla="*/ 1351129 h 4831308"/>
              <a:gd name="connsiteX72" fmla="*/ 7124131 w 8873350"/>
              <a:gd name="connsiteY72" fmla="*/ 1433015 h 4831308"/>
              <a:gd name="connsiteX73" fmla="*/ 7014949 w 8873350"/>
              <a:gd name="connsiteY73" fmla="*/ 1610436 h 4831308"/>
              <a:gd name="connsiteX74" fmla="*/ 6960358 w 8873350"/>
              <a:gd name="connsiteY74" fmla="*/ 1665027 h 4831308"/>
              <a:gd name="connsiteX75" fmla="*/ 6851176 w 8873350"/>
              <a:gd name="connsiteY75" fmla="*/ 1692323 h 4831308"/>
              <a:gd name="connsiteX76" fmla="*/ 6796585 w 8873350"/>
              <a:gd name="connsiteY76" fmla="*/ 1665027 h 4831308"/>
              <a:gd name="connsiteX77" fmla="*/ 6741994 w 8873350"/>
              <a:gd name="connsiteY77" fmla="*/ 1569493 h 4831308"/>
              <a:gd name="connsiteX78" fmla="*/ 6728346 w 8873350"/>
              <a:gd name="connsiteY78" fmla="*/ 1501254 h 4831308"/>
              <a:gd name="connsiteX79" fmla="*/ 6714699 w 8873350"/>
              <a:gd name="connsiteY79" fmla="*/ 1446663 h 4831308"/>
              <a:gd name="connsiteX80" fmla="*/ 6673755 w 8873350"/>
              <a:gd name="connsiteY80" fmla="*/ 1255594 h 4831308"/>
              <a:gd name="connsiteX81" fmla="*/ 6741994 w 8873350"/>
              <a:gd name="connsiteY81" fmla="*/ 941696 h 4831308"/>
              <a:gd name="connsiteX82" fmla="*/ 6823881 w 8873350"/>
              <a:gd name="connsiteY82" fmla="*/ 914400 h 4831308"/>
              <a:gd name="connsiteX83" fmla="*/ 7219666 w 8873350"/>
              <a:gd name="connsiteY83" fmla="*/ 1009935 h 4831308"/>
              <a:gd name="connsiteX84" fmla="*/ 7451678 w 8873350"/>
              <a:gd name="connsiteY84" fmla="*/ 1160060 h 4831308"/>
              <a:gd name="connsiteX85" fmla="*/ 7724633 w 8873350"/>
              <a:gd name="connsiteY85" fmla="*/ 1296537 h 4831308"/>
              <a:gd name="connsiteX86" fmla="*/ 8420669 w 8873350"/>
              <a:gd name="connsiteY86" fmla="*/ 1815152 h 4831308"/>
              <a:gd name="connsiteX87" fmla="*/ 8693624 w 8873350"/>
              <a:gd name="connsiteY87" fmla="*/ 2169994 h 4831308"/>
              <a:gd name="connsiteX88" fmla="*/ 8843749 w 8873350"/>
              <a:gd name="connsiteY88" fmla="*/ 2593075 h 4831308"/>
              <a:gd name="connsiteX89" fmla="*/ 8843749 w 8873350"/>
              <a:gd name="connsiteY89" fmla="*/ 3138985 h 4831308"/>
              <a:gd name="connsiteX90" fmla="*/ 8816454 w 8873350"/>
              <a:gd name="connsiteY90" fmla="*/ 3330054 h 4831308"/>
              <a:gd name="connsiteX91" fmla="*/ 8516203 w 8873350"/>
              <a:gd name="connsiteY91" fmla="*/ 3916908 h 4831308"/>
              <a:gd name="connsiteX92" fmla="*/ 8202305 w 8873350"/>
              <a:gd name="connsiteY92" fmla="*/ 4244454 h 4831308"/>
              <a:gd name="connsiteX93" fmla="*/ 7792872 w 8873350"/>
              <a:gd name="connsiteY93" fmla="*/ 4531057 h 4831308"/>
              <a:gd name="connsiteX94" fmla="*/ 7342496 w 8873350"/>
              <a:gd name="connsiteY94" fmla="*/ 4735773 h 4831308"/>
              <a:gd name="connsiteX95" fmla="*/ 6946711 w 8873350"/>
              <a:gd name="connsiteY95" fmla="*/ 4831308 h 4831308"/>
              <a:gd name="connsiteX96" fmla="*/ 6155140 w 8873350"/>
              <a:gd name="connsiteY96" fmla="*/ 4776717 h 4831308"/>
              <a:gd name="connsiteX97" fmla="*/ 5936776 w 8873350"/>
              <a:gd name="connsiteY97" fmla="*/ 4640239 h 4831308"/>
              <a:gd name="connsiteX98" fmla="*/ 5827594 w 8873350"/>
              <a:gd name="connsiteY98" fmla="*/ 4531057 h 4831308"/>
              <a:gd name="connsiteX99" fmla="*/ 5663821 w 8873350"/>
              <a:gd name="connsiteY99" fmla="*/ 4312693 h 4831308"/>
              <a:gd name="connsiteX100" fmla="*/ 5595582 w 8873350"/>
              <a:gd name="connsiteY100" fmla="*/ 4189863 h 4831308"/>
              <a:gd name="connsiteX101" fmla="*/ 5554639 w 8873350"/>
              <a:gd name="connsiteY101" fmla="*/ 4094329 h 4831308"/>
              <a:gd name="connsiteX102" fmla="*/ 5500048 w 8873350"/>
              <a:gd name="connsiteY102" fmla="*/ 4026090 h 4831308"/>
              <a:gd name="connsiteX103" fmla="*/ 5431809 w 8873350"/>
              <a:gd name="connsiteY103" fmla="*/ 3889612 h 4831308"/>
              <a:gd name="connsiteX104" fmla="*/ 5472752 w 8873350"/>
              <a:gd name="connsiteY104" fmla="*/ 3684896 h 4831308"/>
              <a:gd name="connsiteX105" fmla="*/ 5595582 w 8873350"/>
              <a:gd name="connsiteY105" fmla="*/ 3616657 h 4831308"/>
              <a:gd name="connsiteX106" fmla="*/ 5650173 w 8873350"/>
              <a:gd name="connsiteY106" fmla="*/ 3603009 h 4831308"/>
              <a:gd name="connsiteX107" fmla="*/ 5773003 w 8873350"/>
              <a:gd name="connsiteY107" fmla="*/ 3616657 h 4831308"/>
              <a:gd name="connsiteX108" fmla="*/ 5841242 w 8873350"/>
              <a:gd name="connsiteY108" fmla="*/ 3698543 h 4831308"/>
              <a:gd name="connsiteX109" fmla="*/ 5854890 w 8873350"/>
              <a:gd name="connsiteY109" fmla="*/ 3766782 h 4831308"/>
              <a:gd name="connsiteX110" fmla="*/ 5909481 w 8873350"/>
              <a:gd name="connsiteY110" fmla="*/ 3944203 h 4831308"/>
              <a:gd name="connsiteX111" fmla="*/ 5895833 w 8873350"/>
              <a:gd name="connsiteY111" fmla="*/ 4285397 h 4831308"/>
              <a:gd name="connsiteX112" fmla="*/ 5854890 w 8873350"/>
              <a:gd name="connsiteY112" fmla="*/ 4353636 h 4831308"/>
              <a:gd name="connsiteX113" fmla="*/ 5773003 w 8873350"/>
              <a:gd name="connsiteY113" fmla="*/ 4476466 h 4831308"/>
              <a:gd name="connsiteX114" fmla="*/ 5732060 w 8873350"/>
              <a:gd name="connsiteY114" fmla="*/ 4531057 h 4831308"/>
              <a:gd name="connsiteX115" fmla="*/ 5663821 w 8873350"/>
              <a:gd name="connsiteY115" fmla="*/ 4572000 h 4831308"/>
              <a:gd name="connsiteX116" fmla="*/ 5349922 w 8873350"/>
              <a:gd name="connsiteY116" fmla="*/ 4667535 h 4831308"/>
              <a:gd name="connsiteX117" fmla="*/ 4899546 w 8873350"/>
              <a:gd name="connsiteY117" fmla="*/ 4626591 h 4831308"/>
              <a:gd name="connsiteX118" fmla="*/ 4544705 w 8873350"/>
              <a:gd name="connsiteY118" fmla="*/ 4558352 h 4831308"/>
              <a:gd name="connsiteX119" fmla="*/ 4394579 w 8873350"/>
              <a:gd name="connsiteY119" fmla="*/ 4490114 h 4831308"/>
              <a:gd name="connsiteX120" fmla="*/ 4121624 w 8873350"/>
              <a:gd name="connsiteY120" fmla="*/ 4380932 h 4831308"/>
              <a:gd name="connsiteX121" fmla="*/ 3862316 w 8873350"/>
              <a:gd name="connsiteY121" fmla="*/ 4217158 h 4831308"/>
              <a:gd name="connsiteX122" fmla="*/ 3698543 w 8873350"/>
              <a:gd name="connsiteY122" fmla="*/ 4039737 h 4831308"/>
              <a:gd name="connsiteX123" fmla="*/ 3630305 w 8873350"/>
              <a:gd name="connsiteY123" fmla="*/ 3944203 h 4831308"/>
              <a:gd name="connsiteX124" fmla="*/ 3589361 w 8873350"/>
              <a:gd name="connsiteY124" fmla="*/ 3821373 h 4831308"/>
              <a:gd name="connsiteX125" fmla="*/ 3603009 w 8873350"/>
              <a:gd name="connsiteY125" fmla="*/ 3712191 h 4831308"/>
              <a:gd name="connsiteX126" fmla="*/ 3643952 w 8873350"/>
              <a:gd name="connsiteY126" fmla="*/ 3657600 h 4831308"/>
              <a:gd name="connsiteX127" fmla="*/ 3807725 w 8873350"/>
              <a:gd name="connsiteY127" fmla="*/ 3575714 h 4831308"/>
              <a:gd name="connsiteX128" fmla="*/ 3889612 w 8873350"/>
              <a:gd name="connsiteY128" fmla="*/ 3562066 h 4831308"/>
              <a:gd name="connsiteX129" fmla="*/ 4094328 w 8873350"/>
              <a:gd name="connsiteY129" fmla="*/ 3589361 h 4831308"/>
              <a:gd name="connsiteX130" fmla="*/ 4148919 w 8873350"/>
              <a:gd name="connsiteY130" fmla="*/ 3671248 h 4831308"/>
              <a:gd name="connsiteX131" fmla="*/ 4176215 w 8873350"/>
              <a:gd name="connsiteY131" fmla="*/ 3753135 h 4831308"/>
              <a:gd name="connsiteX132" fmla="*/ 4217158 w 8873350"/>
              <a:gd name="connsiteY132" fmla="*/ 3862317 h 4831308"/>
              <a:gd name="connsiteX133" fmla="*/ 4203511 w 8873350"/>
              <a:gd name="connsiteY133" fmla="*/ 4312693 h 4831308"/>
              <a:gd name="connsiteX134" fmla="*/ 4189863 w 8873350"/>
              <a:gd name="connsiteY134" fmla="*/ 4394579 h 4831308"/>
              <a:gd name="connsiteX135" fmla="*/ 4026090 w 8873350"/>
              <a:gd name="connsiteY135" fmla="*/ 4558352 h 4831308"/>
              <a:gd name="connsiteX136" fmla="*/ 3971499 w 8873350"/>
              <a:gd name="connsiteY136" fmla="*/ 4599296 h 4831308"/>
              <a:gd name="connsiteX137" fmla="*/ 3739487 w 8873350"/>
              <a:gd name="connsiteY137" fmla="*/ 4667535 h 4831308"/>
              <a:gd name="connsiteX138" fmla="*/ 3589361 w 8873350"/>
              <a:gd name="connsiteY138" fmla="*/ 4681182 h 4831308"/>
              <a:gd name="connsiteX139" fmla="*/ 3111690 w 8873350"/>
              <a:gd name="connsiteY139" fmla="*/ 4612943 h 4831308"/>
              <a:gd name="connsiteX140" fmla="*/ 2497540 w 8873350"/>
              <a:gd name="connsiteY140" fmla="*/ 4285397 h 4831308"/>
              <a:gd name="connsiteX141" fmla="*/ 1992573 w 8873350"/>
              <a:gd name="connsiteY141" fmla="*/ 3875964 h 4831308"/>
              <a:gd name="connsiteX142" fmla="*/ 1514902 w 8873350"/>
              <a:gd name="connsiteY142" fmla="*/ 3384645 h 4831308"/>
              <a:gd name="connsiteX143" fmla="*/ 1282890 w 8873350"/>
              <a:gd name="connsiteY143" fmla="*/ 3070746 h 4831308"/>
              <a:gd name="connsiteX144" fmla="*/ 1214651 w 8873350"/>
              <a:gd name="connsiteY144" fmla="*/ 2866030 h 4831308"/>
              <a:gd name="connsiteX145" fmla="*/ 1310185 w 8873350"/>
              <a:gd name="connsiteY145" fmla="*/ 2552132 h 4831308"/>
              <a:gd name="connsiteX146" fmla="*/ 1351128 w 8873350"/>
              <a:gd name="connsiteY146" fmla="*/ 2511188 h 4831308"/>
              <a:gd name="connsiteX147" fmla="*/ 1460311 w 8873350"/>
              <a:gd name="connsiteY147" fmla="*/ 2402006 h 4831308"/>
              <a:gd name="connsiteX148" fmla="*/ 1501254 w 8873350"/>
              <a:gd name="connsiteY148" fmla="*/ 2388358 h 4831308"/>
              <a:gd name="connsiteX149" fmla="*/ 1678675 w 8873350"/>
              <a:gd name="connsiteY149" fmla="*/ 2333767 h 4831308"/>
              <a:gd name="connsiteX150" fmla="*/ 2006221 w 8873350"/>
              <a:gd name="connsiteY150" fmla="*/ 2361063 h 4831308"/>
              <a:gd name="connsiteX151" fmla="*/ 2388358 w 8873350"/>
              <a:gd name="connsiteY151" fmla="*/ 2606723 h 4831308"/>
              <a:gd name="connsiteX152" fmla="*/ 2565779 w 8873350"/>
              <a:gd name="connsiteY152" fmla="*/ 2797791 h 4831308"/>
              <a:gd name="connsiteX153" fmla="*/ 2688609 w 8873350"/>
              <a:gd name="connsiteY153" fmla="*/ 3016155 h 4831308"/>
              <a:gd name="connsiteX154" fmla="*/ 2866030 w 8873350"/>
              <a:gd name="connsiteY154" fmla="*/ 3316406 h 4831308"/>
              <a:gd name="connsiteX155" fmla="*/ 2947916 w 8873350"/>
              <a:gd name="connsiteY155" fmla="*/ 3643952 h 4831308"/>
              <a:gd name="connsiteX156" fmla="*/ 2934269 w 8873350"/>
              <a:gd name="connsiteY156" fmla="*/ 3712191 h 4831308"/>
              <a:gd name="connsiteX157" fmla="*/ 2838734 w 8873350"/>
              <a:gd name="connsiteY157" fmla="*/ 3712191 h 4831308"/>
              <a:gd name="connsiteX158" fmla="*/ 2729552 w 8873350"/>
              <a:gd name="connsiteY158" fmla="*/ 3616657 h 4831308"/>
              <a:gd name="connsiteX159" fmla="*/ 2647666 w 8873350"/>
              <a:gd name="connsiteY159" fmla="*/ 3521123 h 4831308"/>
              <a:gd name="connsiteX160" fmla="*/ 2538484 w 8873350"/>
              <a:gd name="connsiteY160" fmla="*/ 3439236 h 4831308"/>
              <a:gd name="connsiteX161" fmla="*/ 2279176 w 8873350"/>
              <a:gd name="connsiteY161" fmla="*/ 3179929 h 4831308"/>
              <a:gd name="connsiteX162" fmla="*/ 1965278 w 8873350"/>
              <a:gd name="connsiteY162" fmla="*/ 2893326 h 4831308"/>
              <a:gd name="connsiteX163" fmla="*/ 1869743 w 8873350"/>
              <a:gd name="connsiteY163" fmla="*/ 2784143 h 4831308"/>
              <a:gd name="connsiteX164" fmla="*/ 1760561 w 8873350"/>
              <a:gd name="connsiteY164" fmla="*/ 2579427 h 4831308"/>
              <a:gd name="connsiteX165" fmla="*/ 1746914 w 8873350"/>
              <a:gd name="connsiteY165" fmla="*/ 2497540 h 4831308"/>
              <a:gd name="connsiteX166" fmla="*/ 1733266 w 8873350"/>
              <a:gd name="connsiteY166" fmla="*/ 2442949 h 4831308"/>
              <a:gd name="connsiteX167" fmla="*/ 1746914 w 8873350"/>
              <a:gd name="connsiteY167" fmla="*/ 2251881 h 4831308"/>
              <a:gd name="connsiteX168" fmla="*/ 1774209 w 8873350"/>
              <a:gd name="connsiteY168" fmla="*/ 2210937 h 4831308"/>
              <a:gd name="connsiteX169" fmla="*/ 1787857 w 8873350"/>
              <a:gd name="connsiteY169" fmla="*/ 2169994 h 4831308"/>
              <a:gd name="connsiteX170" fmla="*/ 1828800 w 8873350"/>
              <a:gd name="connsiteY170" fmla="*/ 2115403 h 4831308"/>
              <a:gd name="connsiteX171" fmla="*/ 1856096 w 8873350"/>
              <a:gd name="connsiteY171" fmla="*/ 2074460 h 4831308"/>
              <a:gd name="connsiteX172" fmla="*/ 1897039 w 8873350"/>
              <a:gd name="connsiteY172" fmla="*/ 1978926 h 4831308"/>
              <a:gd name="connsiteX173" fmla="*/ 1924334 w 8873350"/>
              <a:gd name="connsiteY173" fmla="*/ 1937982 h 4831308"/>
              <a:gd name="connsiteX174" fmla="*/ 1937982 w 8873350"/>
              <a:gd name="connsiteY174" fmla="*/ 1897039 h 4831308"/>
              <a:gd name="connsiteX175" fmla="*/ 2006221 w 8873350"/>
              <a:gd name="connsiteY175" fmla="*/ 1787857 h 4831308"/>
              <a:gd name="connsiteX176" fmla="*/ 2033516 w 8873350"/>
              <a:gd name="connsiteY176" fmla="*/ 1733266 h 4831308"/>
              <a:gd name="connsiteX177" fmla="*/ 2047164 w 8873350"/>
              <a:gd name="connsiteY177" fmla="*/ 1665027 h 4831308"/>
              <a:gd name="connsiteX178" fmla="*/ 2060812 w 8873350"/>
              <a:gd name="connsiteY178" fmla="*/ 1610436 h 4831308"/>
              <a:gd name="connsiteX179" fmla="*/ 2033516 w 8873350"/>
              <a:gd name="connsiteY179" fmla="*/ 1392072 h 4831308"/>
              <a:gd name="connsiteX180" fmla="*/ 2019869 w 8873350"/>
              <a:gd name="connsiteY180" fmla="*/ 1351129 h 4831308"/>
              <a:gd name="connsiteX181" fmla="*/ 1992573 w 8873350"/>
              <a:gd name="connsiteY181" fmla="*/ 1241946 h 4831308"/>
              <a:gd name="connsiteX182" fmla="*/ 1965278 w 8873350"/>
              <a:gd name="connsiteY182" fmla="*/ 1201003 h 4831308"/>
              <a:gd name="connsiteX183" fmla="*/ 1951630 w 8873350"/>
              <a:gd name="connsiteY183" fmla="*/ 1160060 h 4831308"/>
              <a:gd name="connsiteX184" fmla="*/ 1897039 w 8873350"/>
              <a:gd name="connsiteY184" fmla="*/ 1078173 h 4831308"/>
              <a:gd name="connsiteX185" fmla="*/ 1869743 w 8873350"/>
              <a:gd name="connsiteY185" fmla="*/ 1037230 h 4831308"/>
              <a:gd name="connsiteX186" fmla="*/ 1842448 w 8873350"/>
              <a:gd name="connsiteY186" fmla="*/ 996287 h 4831308"/>
              <a:gd name="connsiteX187" fmla="*/ 1760561 w 8873350"/>
              <a:gd name="connsiteY187" fmla="*/ 914400 h 4831308"/>
              <a:gd name="connsiteX188" fmla="*/ 1733266 w 8873350"/>
              <a:gd name="connsiteY188" fmla="*/ 873457 h 4831308"/>
              <a:gd name="connsiteX189" fmla="*/ 1678675 w 8873350"/>
              <a:gd name="connsiteY189" fmla="*/ 846161 h 4831308"/>
              <a:gd name="connsiteX190" fmla="*/ 1637731 w 8873350"/>
              <a:gd name="connsiteY190" fmla="*/ 818866 h 4831308"/>
              <a:gd name="connsiteX191" fmla="*/ 1596788 w 8873350"/>
              <a:gd name="connsiteY191" fmla="*/ 777923 h 4831308"/>
              <a:gd name="connsiteX192" fmla="*/ 1555845 w 8873350"/>
              <a:gd name="connsiteY192" fmla="*/ 764275 h 4831308"/>
              <a:gd name="connsiteX193" fmla="*/ 1460311 w 8873350"/>
              <a:gd name="connsiteY193" fmla="*/ 709684 h 4831308"/>
              <a:gd name="connsiteX194" fmla="*/ 1405719 w 8873350"/>
              <a:gd name="connsiteY194" fmla="*/ 696036 h 4831308"/>
              <a:gd name="connsiteX195" fmla="*/ 1310185 w 8873350"/>
              <a:gd name="connsiteY195" fmla="*/ 655093 h 4831308"/>
              <a:gd name="connsiteX196" fmla="*/ 1214651 w 8873350"/>
              <a:gd name="connsiteY196" fmla="*/ 696036 h 4831308"/>
              <a:gd name="connsiteX197" fmla="*/ 1132764 w 8873350"/>
              <a:gd name="connsiteY197" fmla="*/ 723332 h 4831308"/>
              <a:gd name="connsiteX198" fmla="*/ 996287 w 8873350"/>
              <a:gd name="connsiteY198" fmla="*/ 791570 h 4831308"/>
              <a:gd name="connsiteX199" fmla="*/ 928048 w 8873350"/>
              <a:gd name="connsiteY199" fmla="*/ 832514 h 4831308"/>
              <a:gd name="connsiteX200" fmla="*/ 846161 w 8873350"/>
              <a:gd name="connsiteY200" fmla="*/ 859809 h 4831308"/>
              <a:gd name="connsiteX201" fmla="*/ 668740 w 8873350"/>
              <a:gd name="connsiteY201" fmla="*/ 941696 h 4831308"/>
              <a:gd name="connsiteX202" fmla="*/ 586854 w 8873350"/>
              <a:gd name="connsiteY202" fmla="*/ 968991 h 4831308"/>
              <a:gd name="connsiteX203" fmla="*/ 504967 w 8873350"/>
              <a:gd name="connsiteY203" fmla="*/ 1009935 h 4831308"/>
              <a:gd name="connsiteX204" fmla="*/ 354842 w 8873350"/>
              <a:gd name="connsiteY204" fmla="*/ 1050878 h 4831308"/>
              <a:gd name="connsiteX205" fmla="*/ 286603 w 8873350"/>
              <a:gd name="connsiteY205" fmla="*/ 1078173 h 4831308"/>
              <a:gd name="connsiteX206" fmla="*/ 232012 w 8873350"/>
              <a:gd name="connsiteY206" fmla="*/ 1091821 h 4831308"/>
              <a:gd name="connsiteX207" fmla="*/ 191069 w 8873350"/>
              <a:gd name="connsiteY207" fmla="*/ 1105469 h 4831308"/>
              <a:gd name="connsiteX208" fmla="*/ 95534 w 8873350"/>
              <a:gd name="connsiteY208" fmla="*/ 1091821 h 4831308"/>
              <a:gd name="connsiteX209" fmla="*/ 81887 w 8873350"/>
              <a:gd name="connsiteY209" fmla="*/ 1050878 h 4831308"/>
              <a:gd name="connsiteX210" fmla="*/ 40943 w 8873350"/>
              <a:gd name="connsiteY210" fmla="*/ 982639 h 4831308"/>
              <a:gd name="connsiteX211" fmla="*/ 0 w 8873350"/>
              <a:gd name="connsiteY211" fmla="*/ 832514 h 4831308"/>
              <a:gd name="connsiteX212" fmla="*/ 13648 w 8873350"/>
              <a:gd name="connsiteY212" fmla="*/ 696036 h 4831308"/>
              <a:gd name="connsiteX213" fmla="*/ 81887 w 8873350"/>
              <a:gd name="connsiteY213" fmla="*/ 573206 h 4831308"/>
              <a:gd name="connsiteX214" fmla="*/ 122830 w 8873350"/>
              <a:gd name="connsiteY214" fmla="*/ 532263 h 4831308"/>
              <a:gd name="connsiteX215" fmla="*/ 204716 w 8873350"/>
              <a:gd name="connsiteY215" fmla="*/ 504967 h 4831308"/>
              <a:gd name="connsiteX216" fmla="*/ 245660 w 8873350"/>
              <a:gd name="connsiteY216" fmla="*/ 464024 h 4831308"/>
              <a:gd name="connsiteX217" fmla="*/ 450376 w 8873350"/>
              <a:gd name="connsiteY217" fmla="*/ 504967 h 4831308"/>
              <a:gd name="connsiteX218" fmla="*/ 504967 w 8873350"/>
              <a:gd name="connsiteY218" fmla="*/ 518615 h 4831308"/>
              <a:gd name="connsiteX219" fmla="*/ 641445 w 8873350"/>
              <a:gd name="connsiteY219" fmla="*/ 586854 h 4831308"/>
              <a:gd name="connsiteX220" fmla="*/ 723331 w 8873350"/>
              <a:gd name="connsiteY220" fmla="*/ 614149 h 4831308"/>
              <a:gd name="connsiteX221" fmla="*/ 791570 w 8873350"/>
              <a:gd name="connsiteY221" fmla="*/ 655093 h 4831308"/>
              <a:gd name="connsiteX222" fmla="*/ 846161 w 8873350"/>
              <a:gd name="connsiteY222" fmla="*/ 682388 h 4831308"/>
              <a:gd name="connsiteX223" fmla="*/ 887105 w 8873350"/>
              <a:gd name="connsiteY223" fmla="*/ 696036 h 4831308"/>
              <a:gd name="connsiteX224" fmla="*/ 941696 w 8873350"/>
              <a:gd name="connsiteY224" fmla="*/ 723332 h 4831308"/>
              <a:gd name="connsiteX225" fmla="*/ 1023582 w 8873350"/>
              <a:gd name="connsiteY225" fmla="*/ 750627 h 4831308"/>
              <a:gd name="connsiteX226" fmla="*/ 1078173 w 8873350"/>
              <a:gd name="connsiteY226" fmla="*/ 777923 h 4831308"/>
              <a:gd name="connsiteX227" fmla="*/ 1132764 w 8873350"/>
              <a:gd name="connsiteY227" fmla="*/ 818866 h 4831308"/>
              <a:gd name="connsiteX228" fmla="*/ 1187355 w 8873350"/>
              <a:gd name="connsiteY228" fmla="*/ 832514 h 4831308"/>
              <a:gd name="connsiteX229" fmla="*/ 1228299 w 8873350"/>
              <a:gd name="connsiteY229" fmla="*/ 859809 h 4831308"/>
              <a:gd name="connsiteX230" fmla="*/ 1282890 w 8873350"/>
              <a:gd name="connsiteY230" fmla="*/ 900752 h 4831308"/>
              <a:gd name="connsiteX231" fmla="*/ 1351128 w 8873350"/>
              <a:gd name="connsiteY231" fmla="*/ 914400 h 4831308"/>
              <a:gd name="connsiteX232" fmla="*/ 1405719 w 8873350"/>
              <a:gd name="connsiteY232" fmla="*/ 928048 h 4831308"/>
              <a:gd name="connsiteX233" fmla="*/ 1624084 w 8873350"/>
              <a:gd name="connsiteY233" fmla="*/ 914400 h 4831308"/>
              <a:gd name="connsiteX234" fmla="*/ 1746914 w 8873350"/>
              <a:gd name="connsiteY234" fmla="*/ 764275 h 4831308"/>
              <a:gd name="connsiteX235" fmla="*/ 1774209 w 8873350"/>
              <a:gd name="connsiteY235" fmla="*/ 709684 h 4831308"/>
              <a:gd name="connsiteX236" fmla="*/ 1774209 w 8873350"/>
              <a:gd name="connsiteY236" fmla="*/ 477672 h 4831308"/>
              <a:gd name="connsiteX237" fmla="*/ 1746914 w 8873350"/>
              <a:gd name="connsiteY237" fmla="*/ 436729 h 4831308"/>
              <a:gd name="connsiteX238" fmla="*/ 1733266 w 8873350"/>
              <a:gd name="connsiteY238" fmla="*/ 395785 h 4831308"/>
              <a:gd name="connsiteX239" fmla="*/ 1665027 w 8873350"/>
              <a:gd name="connsiteY239" fmla="*/ 409433 h 4831308"/>
              <a:gd name="connsiteX240" fmla="*/ 1637731 w 8873350"/>
              <a:gd name="connsiteY240" fmla="*/ 450376 h 4831308"/>
              <a:gd name="connsiteX241" fmla="*/ 1596788 w 8873350"/>
              <a:gd name="connsiteY241" fmla="*/ 464024 h 4831308"/>
              <a:gd name="connsiteX242" fmla="*/ 1528549 w 8873350"/>
              <a:gd name="connsiteY242" fmla="*/ 545911 h 4831308"/>
              <a:gd name="connsiteX243" fmla="*/ 1501254 w 8873350"/>
              <a:gd name="connsiteY243" fmla="*/ 627797 h 4831308"/>
              <a:gd name="connsiteX244" fmla="*/ 1487606 w 8873350"/>
              <a:gd name="connsiteY244" fmla="*/ 641445 h 483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8873350" h="4831308">
                <a:moveTo>
                  <a:pt x="1487606" y="641445"/>
                </a:moveTo>
                <a:cubicBezTo>
                  <a:pt x="1501254" y="618699"/>
                  <a:pt x="1512633" y="594427"/>
                  <a:pt x="1528549" y="573206"/>
                </a:cubicBezTo>
                <a:cubicBezTo>
                  <a:pt x="1540130" y="557765"/>
                  <a:pt x="1558787" y="548322"/>
                  <a:pt x="1569493" y="532263"/>
                </a:cubicBezTo>
                <a:cubicBezTo>
                  <a:pt x="1577473" y="520293"/>
                  <a:pt x="1576154" y="503896"/>
                  <a:pt x="1583140" y="491320"/>
                </a:cubicBezTo>
                <a:cubicBezTo>
                  <a:pt x="1599071" y="462643"/>
                  <a:pt x="1619534" y="436729"/>
                  <a:pt x="1637731" y="409433"/>
                </a:cubicBezTo>
                <a:lnTo>
                  <a:pt x="1692322" y="327546"/>
                </a:lnTo>
                <a:cubicBezTo>
                  <a:pt x="1701420" y="313898"/>
                  <a:pt x="1709776" y="299725"/>
                  <a:pt x="1719618" y="286603"/>
                </a:cubicBezTo>
                <a:cubicBezTo>
                  <a:pt x="1733266" y="268406"/>
                  <a:pt x="1747340" y="250521"/>
                  <a:pt x="1760561" y="232012"/>
                </a:cubicBezTo>
                <a:cubicBezTo>
                  <a:pt x="1770095" y="218665"/>
                  <a:pt x="1775403" y="201744"/>
                  <a:pt x="1787857" y="191069"/>
                </a:cubicBezTo>
                <a:cubicBezTo>
                  <a:pt x="1807998" y="173806"/>
                  <a:pt x="1833350" y="163774"/>
                  <a:pt x="1856096" y="150126"/>
                </a:cubicBezTo>
                <a:cubicBezTo>
                  <a:pt x="1869744" y="131929"/>
                  <a:pt x="1879565" y="110097"/>
                  <a:pt x="1897039" y="95535"/>
                </a:cubicBezTo>
                <a:cubicBezTo>
                  <a:pt x="1905430" y="88542"/>
                  <a:pt x="1989669" y="68965"/>
                  <a:pt x="1992573" y="68239"/>
                </a:cubicBezTo>
                <a:cubicBezTo>
                  <a:pt x="2032205" y="41817"/>
                  <a:pt x="2050689" y="25432"/>
                  <a:pt x="2101755" y="13648"/>
                </a:cubicBezTo>
                <a:cubicBezTo>
                  <a:pt x="2137493" y="5401"/>
                  <a:pt x="2174543" y="4549"/>
                  <a:pt x="2210937" y="0"/>
                </a:cubicBezTo>
                <a:cubicBezTo>
                  <a:pt x="2411104" y="4549"/>
                  <a:pt x="2611594" y="1413"/>
                  <a:pt x="2811439" y="13648"/>
                </a:cubicBezTo>
                <a:cubicBezTo>
                  <a:pt x="2835892" y="15145"/>
                  <a:pt x="2856654" y="32571"/>
                  <a:pt x="2879678" y="40943"/>
                </a:cubicBezTo>
                <a:cubicBezTo>
                  <a:pt x="2926388" y="57928"/>
                  <a:pt x="2984591" y="72929"/>
                  <a:pt x="3029803" y="95535"/>
                </a:cubicBezTo>
                <a:cubicBezTo>
                  <a:pt x="3044474" y="102870"/>
                  <a:pt x="3056505" y="114692"/>
                  <a:pt x="3070746" y="122830"/>
                </a:cubicBezTo>
                <a:cubicBezTo>
                  <a:pt x="3117971" y="149816"/>
                  <a:pt x="3120343" y="148461"/>
                  <a:pt x="3166281" y="163773"/>
                </a:cubicBezTo>
                <a:cubicBezTo>
                  <a:pt x="3179929" y="172872"/>
                  <a:pt x="3192553" y="183733"/>
                  <a:pt x="3207224" y="191069"/>
                </a:cubicBezTo>
                <a:cubicBezTo>
                  <a:pt x="3266626" y="220771"/>
                  <a:pt x="3236490" y="184679"/>
                  <a:pt x="3302758" y="232012"/>
                </a:cubicBezTo>
                <a:cubicBezTo>
                  <a:pt x="3343577" y="261168"/>
                  <a:pt x="3372636" y="316357"/>
                  <a:pt x="3398293" y="354842"/>
                </a:cubicBezTo>
                <a:cubicBezTo>
                  <a:pt x="3476514" y="472175"/>
                  <a:pt x="3382734" y="323723"/>
                  <a:pt x="3439236" y="436729"/>
                </a:cubicBezTo>
                <a:cubicBezTo>
                  <a:pt x="3446571" y="451400"/>
                  <a:pt x="3459196" y="463001"/>
                  <a:pt x="3466531" y="477672"/>
                </a:cubicBezTo>
                <a:cubicBezTo>
                  <a:pt x="3480520" y="505651"/>
                  <a:pt x="3488636" y="560897"/>
                  <a:pt x="3493827" y="586854"/>
                </a:cubicBezTo>
                <a:cubicBezTo>
                  <a:pt x="3489278" y="645994"/>
                  <a:pt x="3487536" y="705418"/>
                  <a:pt x="3480179" y="764275"/>
                </a:cubicBezTo>
                <a:cubicBezTo>
                  <a:pt x="3478395" y="778550"/>
                  <a:pt x="3476703" y="795046"/>
                  <a:pt x="3466531" y="805218"/>
                </a:cubicBezTo>
                <a:cubicBezTo>
                  <a:pt x="3456359" y="815390"/>
                  <a:pt x="3439236" y="814317"/>
                  <a:pt x="3425588" y="818866"/>
                </a:cubicBezTo>
                <a:cubicBezTo>
                  <a:pt x="3407391" y="805218"/>
                  <a:pt x="3384218" y="796432"/>
                  <a:pt x="3370997" y="777923"/>
                </a:cubicBezTo>
                <a:cubicBezTo>
                  <a:pt x="3360095" y="762660"/>
                  <a:pt x="3363935" y="740895"/>
                  <a:pt x="3357349" y="723332"/>
                </a:cubicBezTo>
                <a:cubicBezTo>
                  <a:pt x="3350205" y="704282"/>
                  <a:pt x="3339152" y="686937"/>
                  <a:pt x="3330054" y="668740"/>
                </a:cubicBezTo>
                <a:cubicBezTo>
                  <a:pt x="3310946" y="554095"/>
                  <a:pt x="3305085" y="559251"/>
                  <a:pt x="3330054" y="409433"/>
                </a:cubicBezTo>
                <a:cubicBezTo>
                  <a:pt x="3339212" y="354485"/>
                  <a:pt x="3376474" y="312362"/>
                  <a:pt x="3411940" y="272955"/>
                </a:cubicBezTo>
                <a:cubicBezTo>
                  <a:pt x="3482084" y="195017"/>
                  <a:pt x="3536451" y="152182"/>
                  <a:pt x="3643952" y="109182"/>
                </a:cubicBezTo>
                <a:cubicBezTo>
                  <a:pt x="3689445" y="90985"/>
                  <a:pt x="3732384" y="64200"/>
                  <a:pt x="3780430" y="54591"/>
                </a:cubicBezTo>
                <a:cubicBezTo>
                  <a:pt x="3881145" y="34448"/>
                  <a:pt x="3826365" y="47316"/>
                  <a:pt x="3944203" y="13648"/>
                </a:cubicBezTo>
                <a:cubicBezTo>
                  <a:pt x="4117075" y="18197"/>
                  <a:pt x="4290210" y="16728"/>
                  <a:pt x="4462818" y="27296"/>
                </a:cubicBezTo>
                <a:cubicBezTo>
                  <a:pt x="4586292" y="34856"/>
                  <a:pt x="4623336" y="61804"/>
                  <a:pt x="4735773" y="95535"/>
                </a:cubicBezTo>
                <a:cubicBezTo>
                  <a:pt x="4794438" y="113134"/>
                  <a:pt x="4961923" y="154391"/>
                  <a:pt x="5022376" y="177421"/>
                </a:cubicBezTo>
                <a:cubicBezTo>
                  <a:pt x="5126068" y="216923"/>
                  <a:pt x="5185128" y="254813"/>
                  <a:pt x="5281684" y="300251"/>
                </a:cubicBezTo>
                <a:cubicBezTo>
                  <a:pt x="5342943" y="329079"/>
                  <a:pt x="5443450" y="365896"/>
                  <a:pt x="5500048" y="409433"/>
                </a:cubicBezTo>
                <a:cubicBezTo>
                  <a:pt x="5530645" y="432969"/>
                  <a:pt x="5553242" y="465497"/>
                  <a:pt x="5581934" y="491320"/>
                </a:cubicBezTo>
                <a:cubicBezTo>
                  <a:pt x="5598841" y="506536"/>
                  <a:pt x="5620441" y="516179"/>
                  <a:pt x="5636525" y="532263"/>
                </a:cubicBezTo>
                <a:cubicBezTo>
                  <a:pt x="5642710" y="538447"/>
                  <a:pt x="5697013" y="612296"/>
                  <a:pt x="5704764" y="627797"/>
                </a:cubicBezTo>
                <a:cubicBezTo>
                  <a:pt x="5738970" y="696209"/>
                  <a:pt x="5726161" y="685470"/>
                  <a:pt x="5745708" y="750627"/>
                </a:cubicBezTo>
                <a:cubicBezTo>
                  <a:pt x="5753976" y="778186"/>
                  <a:pt x="5763905" y="805218"/>
                  <a:pt x="5773003" y="832514"/>
                </a:cubicBezTo>
                <a:cubicBezTo>
                  <a:pt x="5768454" y="941696"/>
                  <a:pt x="5775254" y="1051946"/>
                  <a:pt x="5759355" y="1160060"/>
                </a:cubicBezTo>
                <a:cubicBezTo>
                  <a:pt x="5739061" y="1298061"/>
                  <a:pt x="5723076" y="1268350"/>
                  <a:pt x="5663821" y="1337481"/>
                </a:cubicBezTo>
                <a:cubicBezTo>
                  <a:pt x="5649018" y="1354751"/>
                  <a:pt x="5640148" y="1377269"/>
                  <a:pt x="5622878" y="1392072"/>
                </a:cubicBezTo>
                <a:cubicBezTo>
                  <a:pt x="5607431" y="1405312"/>
                  <a:pt x="5586484" y="1410269"/>
                  <a:pt x="5568287" y="1419367"/>
                </a:cubicBezTo>
                <a:cubicBezTo>
                  <a:pt x="5554639" y="1405719"/>
                  <a:pt x="5538049" y="1394483"/>
                  <a:pt x="5527343" y="1378424"/>
                </a:cubicBezTo>
                <a:cubicBezTo>
                  <a:pt x="5519363" y="1366454"/>
                  <a:pt x="5518747" y="1350951"/>
                  <a:pt x="5513696" y="1337481"/>
                </a:cubicBezTo>
                <a:cubicBezTo>
                  <a:pt x="5505094" y="1314542"/>
                  <a:pt x="5496350" y="1291629"/>
                  <a:pt x="5486400" y="1269242"/>
                </a:cubicBezTo>
                <a:cubicBezTo>
                  <a:pt x="5432851" y="1148758"/>
                  <a:pt x="5484470" y="1290745"/>
                  <a:pt x="5431809" y="1132764"/>
                </a:cubicBezTo>
                <a:cubicBezTo>
                  <a:pt x="5402669" y="919073"/>
                  <a:pt x="5361146" y="749106"/>
                  <a:pt x="5404514" y="532263"/>
                </a:cubicBezTo>
                <a:cubicBezTo>
                  <a:pt x="5412931" y="490179"/>
                  <a:pt x="5453558" y="461467"/>
                  <a:pt x="5472752" y="423081"/>
                </a:cubicBezTo>
                <a:cubicBezTo>
                  <a:pt x="5481851" y="404884"/>
                  <a:pt x="5492904" y="387540"/>
                  <a:pt x="5500048" y="368490"/>
                </a:cubicBezTo>
                <a:cubicBezTo>
                  <a:pt x="5506634" y="350927"/>
                  <a:pt x="5503291" y="329506"/>
                  <a:pt x="5513696" y="313899"/>
                </a:cubicBezTo>
                <a:cubicBezTo>
                  <a:pt x="5522794" y="300251"/>
                  <a:pt x="5543041" y="298201"/>
                  <a:pt x="5554639" y="286603"/>
                </a:cubicBezTo>
                <a:cubicBezTo>
                  <a:pt x="5570723" y="270519"/>
                  <a:pt x="5578312" y="246815"/>
                  <a:pt x="5595582" y="232012"/>
                </a:cubicBezTo>
                <a:cubicBezTo>
                  <a:pt x="5611029" y="218772"/>
                  <a:pt x="5632921" y="215500"/>
                  <a:pt x="5650173" y="204717"/>
                </a:cubicBezTo>
                <a:cubicBezTo>
                  <a:pt x="5896865" y="50534"/>
                  <a:pt x="5459444" y="301304"/>
                  <a:pt x="5786651" y="122830"/>
                </a:cubicBezTo>
                <a:cubicBezTo>
                  <a:pt x="5809939" y="110128"/>
                  <a:pt x="5829069" y="87963"/>
                  <a:pt x="5854890" y="81887"/>
                </a:cubicBezTo>
                <a:cubicBezTo>
                  <a:pt x="5908214" y="69340"/>
                  <a:pt x="5964072" y="72788"/>
                  <a:pt x="6018663" y="68239"/>
                </a:cubicBezTo>
                <a:cubicBezTo>
                  <a:pt x="6142587" y="74761"/>
                  <a:pt x="6290493" y="70039"/>
                  <a:pt x="6414448" y="109182"/>
                </a:cubicBezTo>
                <a:cubicBezTo>
                  <a:pt x="6457173" y="122674"/>
                  <a:pt x="6495236" y="148284"/>
                  <a:pt x="6537278" y="163773"/>
                </a:cubicBezTo>
                <a:cubicBezTo>
                  <a:pt x="6625778" y="196379"/>
                  <a:pt x="6689304" y="199353"/>
                  <a:pt x="6769290" y="245660"/>
                </a:cubicBezTo>
                <a:cubicBezTo>
                  <a:pt x="6915894" y="330536"/>
                  <a:pt x="6901802" y="323581"/>
                  <a:pt x="6987654" y="409433"/>
                </a:cubicBezTo>
                <a:cubicBezTo>
                  <a:pt x="7014949" y="464024"/>
                  <a:pt x="7052772" y="514520"/>
                  <a:pt x="7069540" y="573206"/>
                </a:cubicBezTo>
                <a:cubicBezTo>
                  <a:pt x="7107514" y="706114"/>
                  <a:pt x="7085207" y="637730"/>
                  <a:pt x="7137779" y="777923"/>
                </a:cubicBezTo>
                <a:cubicBezTo>
                  <a:pt x="7143221" y="821460"/>
                  <a:pt x="7165075" y="988988"/>
                  <a:pt x="7165075" y="1023582"/>
                </a:cubicBezTo>
                <a:cubicBezTo>
                  <a:pt x="7165075" y="1132859"/>
                  <a:pt x="7162301" y="1242394"/>
                  <a:pt x="7151427" y="1351129"/>
                </a:cubicBezTo>
                <a:cubicBezTo>
                  <a:pt x="7148564" y="1379758"/>
                  <a:pt x="7133964" y="1405975"/>
                  <a:pt x="7124131" y="1433015"/>
                </a:cubicBezTo>
                <a:cubicBezTo>
                  <a:pt x="7096159" y="1509937"/>
                  <a:pt x="7081418" y="1543967"/>
                  <a:pt x="7014949" y="1610436"/>
                </a:cubicBezTo>
                <a:cubicBezTo>
                  <a:pt x="6996752" y="1628633"/>
                  <a:pt x="6981299" y="1650069"/>
                  <a:pt x="6960358" y="1665027"/>
                </a:cubicBezTo>
                <a:cubicBezTo>
                  <a:pt x="6944037" y="1676685"/>
                  <a:pt x="6858335" y="1690891"/>
                  <a:pt x="6851176" y="1692323"/>
                </a:cubicBezTo>
                <a:cubicBezTo>
                  <a:pt x="6832979" y="1683224"/>
                  <a:pt x="6812214" y="1678052"/>
                  <a:pt x="6796585" y="1665027"/>
                </a:cubicBezTo>
                <a:cubicBezTo>
                  <a:pt x="6780052" y="1651249"/>
                  <a:pt x="6749279" y="1584063"/>
                  <a:pt x="6741994" y="1569493"/>
                </a:cubicBezTo>
                <a:cubicBezTo>
                  <a:pt x="6737445" y="1546747"/>
                  <a:pt x="6733378" y="1523898"/>
                  <a:pt x="6728346" y="1501254"/>
                </a:cubicBezTo>
                <a:cubicBezTo>
                  <a:pt x="6724277" y="1482944"/>
                  <a:pt x="6718629" y="1465004"/>
                  <a:pt x="6714699" y="1446663"/>
                </a:cubicBezTo>
                <a:cubicBezTo>
                  <a:pt x="6668245" y="1229876"/>
                  <a:pt x="6704914" y="1380226"/>
                  <a:pt x="6673755" y="1255594"/>
                </a:cubicBezTo>
                <a:cubicBezTo>
                  <a:pt x="6676586" y="1228698"/>
                  <a:pt x="6655929" y="999073"/>
                  <a:pt x="6741994" y="941696"/>
                </a:cubicBezTo>
                <a:cubicBezTo>
                  <a:pt x="6765934" y="925736"/>
                  <a:pt x="6796585" y="923499"/>
                  <a:pt x="6823881" y="914400"/>
                </a:cubicBezTo>
                <a:cubicBezTo>
                  <a:pt x="7001446" y="936596"/>
                  <a:pt x="7063333" y="926558"/>
                  <a:pt x="7219666" y="1009935"/>
                </a:cubicBezTo>
                <a:cubicBezTo>
                  <a:pt x="7300944" y="1053283"/>
                  <a:pt x="7371567" y="1114591"/>
                  <a:pt x="7451678" y="1160060"/>
                </a:cubicBezTo>
                <a:cubicBezTo>
                  <a:pt x="7540146" y="1210272"/>
                  <a:pt x="7636033" y="1246558"/>
                  <a:pt x="7724633" y="1296537"/>
                </a:cubicBezTo>
                <a:cubicBezTo>
                  <a:pt x="7956844" y="1427528"/>
                  <a:pt x="8245283" y="1639766"/>
                  <a:pt x="8420669" y="1815152"/>
                </a:cubicBezTo>
                <a:cubicBezTo>
                  <a:pt x="8526188" y="1920671"/>
                  <a:pt x="8638203" y="2031441"/>
                  <a:pt x="8693624" y="2169994"/>
                </a:cubicBezTo>
                <a:cubicBezTo>
                  <a:pt x="8803833" y="2445516"/>
                  <a:pt x="8753589" y="2304561"/>
                  <a:pt x="8843749" y="2593075"/>
                </a:cubicBezTo>
                <a:cubicBezTo>
                  <a:pt x="8884738" y="2879991"/>
                  <a:pt x="8881667" y="2759807"/>
                  <a:pt x="8843749" y="3138985"/>
                </a:cubicBezTo>
                <a:cubicBezTo>
                  <a:pt x="8837347" y="3203002"/>
                  <a:pt x="8836339" y="3268868"/>
                  <a:pt x="8816454" y="3330054"/>
                </a:cubicBezTo>
                <a:cubicBezTo>
                  <a:pt x="8756994" y="3513008"/>
                  <a:pt x="8645326" y="3761200"/>
                  <a:pt x="8516203" y="3916908"/>
                </a:cubicBezTo>
                <a:cubicBezTo>
                  <a:pt x="8419671" y="4033314"/>
                  <a:pt x="8326193" y="4157733"/>
                  <a:pt x="8202305" y="4244454"/>
                </a:cubicBezTo>
                <a:cubicBezTo>
                  <a:pt x="8065827" y="4339988"/>
                  <a:pt x="7944532" y="4462121"/>
                  <a:pt x="7792872" y="4531057"/>
                </a:cubicBezTo>
                <a:cubicBezTo>
                  <a:pt x="7642747" y="4599296"/>
                  <a:pt x="7501058" y="4690470"/>
                  <a:pt x="7342496" y="4735773"/>
                </a:cubicBezTo>
                <a:cubicBezTo>
                  <a:pt x="7084514" y="4809482"/>
                  <a:pt x="7216379" y="4777373"/>
                  <a:pt x="6946711" y="4831308"/>
                </a:cubicBezTo>
                <a:cubicBezTo>
                  <a:pt x="6682854" y="4813111"/>
                  <a:pt x="6417269" y="4811928"/>
                  <a:pt x="6155140" y="4776717"/>
                </a:cubicBezTo>
                <a:cubicBezTo>
                  <a:pt x="6121711" y="4772227"/>
                  <a:pt x="5967143" y="4666557"/>
                  <a:pt x="5936776" y="4640239"/>
                </a:cubicBezTo>
                <a:cubicBezTo>
                  <a:pt x="5897881" y="4606530"/>
                  <a:pt x="5862712" y="4568684"/>
                  <a:pt x="5827594" y="4531057"/>
                </a:cubicBezTo>
                <a:cubicBezTo>
                  <a:pt x="5754522" y="4452766"/>
                  <a:pt x="5721060" y="4406357"/>
                  <a:pt x="5663821" y="4312693"/>
                </a:cubicBezTo>
                <a:cubicBezTo>
                  <a:pt x="5639398" y="4272727"/>
                  <a:pt x="5616528" y="4231756"/>
                  <a:pt x="5595582" y="4189863"/>
                </a:cubicBezTo>
                <a:cubicBezTo>
                  <a:pt x="5580088" y="4158875"/>
                  <a:pt x="5572096" y="4124255"/>
                  <a:pt x="5554639" y="4094329"/>
                </a:cubicBezTo>
                <a:cubicBezTo>
                  <a:pt x="5539962" y="4069168"/>
                  <a:pt x="5516753" y="4049954"/>
                  <a:pt x="5500048" y="4026090"/>
                </a:cubicBezTo>
                <a:cubicBezTo>
                  <a:pt x="5458401" y="3966594"/>
                  <a:pt x="5457966" y="3955004"/>
                  <a:pt x="5431809" y="3889612"/>
                </a:cubicBezTo>
                <a:cubicBezTo>
                  <a:pt x="5445457" y="3821373"/>
                  <a:pt x="5442961" y="3747787"/>
                  <a:pt x="5472752" y="3684896"/>
                </a:cubicBezTo>
                <a:cubicBezTo>
                  <a:pt x="5488052" y="3652596"/>
                  <a:pt x="5557967" y="3627405"/>
                  <a:pt x="5595582" y="3616657"/>
                </a:cubicBezTo>
                <a:cubicBezTo>
                  <a:pt x="5613617" y="3611504"/>
                  <a:pt x="5631976" y="3607558"/>
                  <a:pt x="5650173" y="3603009"/>
                </a:cubicBezTo>
                <a:cubicBezTo>
                  <a:pt x="5691116" y="3607558"/>
                  <a:pt x="5733922" y="3603630"/>
                  <a:pt x="5773003" y="3616657"/>
                </a:cubicBezTo>
                <a:cubicBezTo>
                  <a:pt x="5795520" y="3624163"/>
                  <a:pt x="5828756" y="3679814"/>
                  <a:pt x="5841242" y="3698543"/>
                </a:cubicBezTo>
                <a:cubicBezTo>
                  <a:pt x="5845791" y="3721289"/>
                  <a:pt x="5849264" y="3744278"/>
                  <a:pt x="5854890" y="3766782"/>
                </a:cubicBezTo>
                <a:cubicBezTo>
                  <a:pt x="5872493" y="3837196"/>
                  <a:pt x="5886998" y="3876755"/>
                  <a:pt x="5909481" y="3944203"/>
                </a:cubicBezTo>
                <a:cubicBezTo>
                  <a:pt x="5904932" y="4057934"/>
                  <a:pt x="5910876" y="4172573"/>
                  <a:pt x="5895833" y="4285397"/>
                </a:cubicBezTo>
                <a:cubicBezTo>
                  <a:pt x="5892327" y="4311691"/>
                  <a:pt x="5867592" y="4330349"/>
                  <a:pt x="5854890" y="4353636"/>
                </a:cubicBezTo>
                <a:cubicBezTo>
                  <a:pt x="5768207" y="4512555"/>
                  <a:pt x="5858994" y="4376143"/>
                  <a:pt x="5773003" y="4476466"/>
                </a:cubicBezTo>
                <a:cubicBezTo>
                  <a:pt x="5758200" y="4493736"/>
                  <a:pt x="5749178" y="4516079"/>
                  <a:pt x="5732060" y="4531057"/>
                </a:cubicBezTo>
                <a:cubicBezTo>
                  <a:pt x="5712097" y="4548525"/>
                  <a:pt x="5687794" y="4560644"/>
                  <a:pt x="5663821" y="4572000"/>
                </a:cubicBezTo>
                <a:cubicBezTo>
                  <a:pt x="5463371" y="4666950"/>
                  <a:pt x="5524686" y="4648116"/>
                  <a:pt x="5349922" y="4667535"/>
                </a:cubicBezTo>
                <a:lnTo>
                  <a:pt x="4899546" y="4626591"/>
                </a:lnTo>
                <a:cubicBezTo>
                  <a:pt x="4815949" y="4617504"/>
                  <a:pt x="4624410" y="4584920"/>
                  <a:pt x="4544705" y="4558352"/>
                </a:cubicBezTo>
                <a:cubicBezTo>
                  <a:pt x="4492557" y="4540969"/>
                  <a:pt x="4445455" y="4510927"/>
                  <a:pt x="4394579" y="4490114"/>
                </a:cubicBezTo>
                <a:cubicBezTo>
                  <a:pt x="4307944" y="4454673"/>
                  <a:pt x="4204258" y="4428151"/>
                  <a:pt x="4121624" y="4380932"/>
                </a:cubicBezTo>
                <a:cubicBezTo>
                  <a:pt x="4032862" y="4330211"/>
                  <a:pt x="3934605" y="4289447"/>
                  <a:pt x="3862316" y="4217158"/>
                </a:cubicBezTo>
                <a:cubicBezTo>
                  <a:pt x="3782670" y="4137512"/>
                  <a:pt x="3763256" y="4123864"/>
                  <a:pt x="3698543" y="4039737"/>
                </a:cubicBezTo>
                <a:cubicBezTo>
                  <a:pt x="3674683" y="4008718"/>
                  <a:pt x="3650023" y="3978006"/>
                  <a:pt x="3630305" y="3944203"/>
                </a:cubicBezTo>
                <a:cubicBezTo>
                  <a:pt x="3607820" y="3905657"/>
                  <a:pt x="3599934" y="3863663"/>
                  <a:pt x="3589361" y="3821373"/>
                </a:cubicBezTo>
                <a:cubicBezTo>
                  <a:pt x="3593910" y="3784979"/>
                  <a:pt x="3591411" y="3746986"/>
                  <a:pt x="3603009" y="3712191"/>
                </a:cubicBezTo>
                <a:cubicBezTo>
                  <a:pt x="3610202" y="3690612"/>
                  <a:pt x="3626347" y="3672004"/>
                  <a:pt x="3643952" y="3657600"/>
                </a:cubicBezTo>
                <a:cubicBezTo>
                  <a:pt x="3712145" y="3601805"/>
                  <a:pt x="3736363" y="3589986"/>
                  <a:pt x="3807725" y="3575714"/>
                </a:cubicBezTo>
                <a:cubicBezTo>
                  <a:pt x="3834860" y="3570287"/>
                  <a:pt x="3862316" y="3566615"/>
                  <a:pt x="3889612" y="3562066"/>
                </a:cubicBezTo>
                <a:cubicBezTo>
                  <a:pt x="3957851" y="3571164"/>
                  <a:pt x="4030880" y="3562646"/>
                  <a:pt x="4094328" y="3589361"/>
                </a:cubicBezTo>
                <a:cubicBezTo>
                  <a:pt x="4124562" y="3602091"/>
                  <a:pt x="4134248" y="3641906"/>
                  <a:pt x="4148919" y="3671248"/>
                </a:cubicBezTo>
                <a:cubicBezTo>
                  <a:pt x="4161786" y="3696983"/>
                  <a:pt x="4166538" y="3726039"/>
                  <a:pt x="4176215" y="3753135"/>
                </a:cubicBezTo>
                <a:cubicBezTo>
                  <a:pt x="4189288" y="3789739"/>
                  <a:pt x="4203510" y="3825923"/>
                  <a:pt x="4217158" y="3862317"/>
                </a:cubicBezTo>
                <a:cubicBezTo>
                  <a:pt x="4241689" y="4083094"/>
                  <a:pt x="4237461" y="3973195"/>
                  <a:pt x="4203511" y="4312693"/>
                </a:cubicBezTo>
                <a:cubicBezTo>
                  <a:pt x="4200758" y="4340228"/>
                  <a:pt x="4202885" y="4370163"/>
                  <a:pt x="4189863" y="4394579"/>
                </a:cubicBezTo>
                <a:cubicBezTo>
                  <a:pt x="4120414" y="4524794"/>
                  <a:pt x="4117137" y="4497653"/>
                  <a:pt x="4026090" y="4558352"/>
                </a:cubicBezTo>
                <a:cubicBezTo>
                  <a:pt x="4007164" y="4570970"/>
                  <a:pt x="3991844" y="4589124"/>
                  <a:pt x="3971499" y="4599296"/>
                </a:cubicBezTo>
                <a:cubicBezTo>
                  <a:pt x="3906814" y="4631639"/>
                  <a:pt x="3809868" y="4656978"/>
                  <a:pt x="3739487" y="4667535"/>
                </a:cubicBezTo>
                <a:cubicBezTo>
                  <a:pt x="3689795" y="4674989"/>
                  <a:pt x="3639403" y="4676633"/>
                  <a:pt x="3589361" y="4681182"/>
                </a:cubicBezTo>
                <a:cubicBezTo>
                  <a:pt x="3465183" y="4670384"/>
                  <a:pt x="3245672" y="4667910"/>
                  <a:pt x="3111690" y="4612943"/>
                </a:cubicBezTo>
                <a:cubicBezTo>
                  <a:pt x="2959492" y="4550503"/>
                  <a:pt x="2646397" y="4396363"/>
                  <a:pt x="2497540" y="4285397"/>
                </a:cubicBezTo>
                <a:cubicBezTo>
                  <a:pt x="2323802" y="4155883"/>
                  <a:pt x="2143629" y="4031336"/>
                  <a:pt x="1992573" y="3875964"/>
                </a:cubicBezTo>
                <a:cubicBezTo>
                  <a:pt x="1833349" y="3712191"/>
                  <a:pt x="1650670" y="3568332"/>
                  <a:pt x="1514902" y="3384645"/>
                </a:cubicBezTo>
                <a:lnTo>
                  <a:pt x="1282890" y="3070746"/>
                </a:lnTo>
                <a:cubicBezTo>
                  <a:pt x="1260144" y="3002507"/>
                  <a:pt x="1216830" y="2937927"/>
                  <a:pt x="1214651" y="2866030"/>
                </a:cubicBezTo>
                <a:cubicBezTo>
                  <a:pt x="1211667" y="2767562"/>
                  <a:pt x="1246110" y="2637566"/>
                  <a:pt x="1310185" y="2552132"/>
                </a:cubicBezTo>
                <a:cubicBezTo>
                  <a:pt x="1321766" y="2536691"/>
                  <a:pt x="1338418" y="2525714"/>
                  <a:pt x="1351128" y="2511188"/>
                </a:cubicBezTo>
                <a:cubicBezTo>
                  <a:pt x="1401657" y="2453440"/>
                  <a:pt x="1396683" y="2438365"/>
                  <a:pt x="1460311" y="2402006"/>
                </a:cubicBezTo>
                <a:cubicBezTo>
                  <a:pt x="1472802" y="2394869"/>
                  <a:pt x="1488108" y="2394201"/>
                  <a:pt x="1501254" y="2388358"/>
                </a:cubicBezTo>
                <a:cubicBezTo>
                  <a:pt x="1632296" y="2330117"/>
                  <a:pt x="1531443" y="2354800"/>
                  <a:pt x="1678675" y="2333767"/>
                </a:cubicBezTo>
                <a:cubicBezTo>
                  <a:pt x="1787857" y="2342866"/>
                  <a:pt x="1898428" y="2341464"/>
                  <a:pt x="2006221" y="2361063"/>
                </a:cubicBezTo>
                <a:cubicBezTo>
                  <a:pt x="2115507" y="2380933"/>
                  <a:pt x="2360543" y="2576769"/>
                  <a:pt x="2388358" y="2606723"/>
                </a:cubicBezTo>
                <a:cubicBezTo>
                  <a:pt x="2447498" y="2670412"/>
                  <a:pt x="2514382" y="2727704"/>
                  <a:pt x="2565779" y="2797791"/>
                </a:cubicBezTo>
                <a:cubicBezTo>
                  <a:pt x="2615166" y="2865136"/>
                  <a:pt x="2646034" y="2944309"/>
                  <a:pt x="2688609" y="3016155"/>
                </a:cubicBezTo>
                <a:cubicBezTo>
                  <a:pt x="2915145" y="3398436"/>
                  <a:pt x="2659256" y="2937323"/>
                  <a:pt x="2866030" y="3316406"/>
                </a:cubicBezTo>
                <a:cubicBezTo>
                  <a:pt x="2940172" y="3598147"/>
                  <a:pt x="2916741" y="3488071"/>
                  <a:pt x="2947916" y="3643952"/>
                </a:cubicBezTo>
                <a:cubicBezTo>
                  <a:pt x="2943367" y="3666698"/>
                  <a:pt x="2945778" y="3692051"/>
                  <a:pt x="2934269" y="3712191"/>
                </a:cubicBezTo>
                <a:cubicBezTo>
                  <a:pt x="2905122" y="3763198"/>
                  <a:pt x="2872368" y="3731410"/>
                  <a:pt x="2838734" y="3712191"/>
                </a:cubicBezTo>
                <a:cubicBezTo>
                  <a:pt x="2790561" y="3684664"/>
                  <a:pt x="2771075" y="3661955"/>
                  <a:pt x="2729552" y="3616657"/>
                </a:cubicBezTo>
                <a:cubicBezTo>
                  <a:pt x="2701211" y="3585739"/>
                  <a:pt x="2678401" y="3549662"/>
                  <a:pt x="2647666" y="3521123"/>
                </a:cubicBezTo>
                <a:cubicBezTo>
                  <a:pt x="2614329" y="3490167"/>
                  <a:pt x="2571865" y="3470144"/>
                  <a:pt x="2538484" y="3439236"/>
                </a:cubicBezTo>
                <a:cubicBezTo>
                  <a:pt x="2448790" y="3356186"/>
                  <a:pt x="2372491" y="3258888"/>
                  <a:pt x="2279176" y="3179929"/>
                </a:cubicBezTo>
                <a:cubicBezTo>
                  <a:pt x="2116345" y="3042149"/>
                  <a:pt x="2103633" y="3039820"/>
                  <a:pt x="1965278" y="2893326"/>
                </a:cubicBezTo>
                <a:cubicBezTo>
                  <a:pt x="1932073" y="2858168"/>
                  <a:pt x="1896160" y="2824650"/>
                  <a:pt x="1869743" y="2784143"/>
                </a:cubicBezTo>
                <a:cubicBezTo>
                  <a:pt x="1827496" y="2719365"/>
                  <a:pt x="1796955" y="2647666"/>
                  <a:pt x="1760561" y="2579427"/>
                </a:cubicBezTo>
                <a:cubicBezTo>
                  <a:pt x="1756012" y="2552131"/>
                  <a:pt x="1752341" y="2524675"/>
                  <a:pt x="1746914" y="2497540"/>
                </a:cubicBezTo>
                <a:cubicBezTo>
                  <a:pt x="1743236" y="2479147"/>
                  <a:pt x="1733266" y="2461706"/>
                  <a:pt x="1733266" y="2442949"/>
                </a:cubicBezTo>
                <a:cubicBezTo>
                  <a:pt x="1733266" y="2379097"/>
                  <a:pt x="1735818" y="2314761"/>
                  <a:pt x="1746914" y="2251881"/>
                </a:cubicBezTo>
                <a:cubicBezTo>
                  <a:pt x="1749765" y="2235728"/>
                  <a:pt x="1766874" y="2225608"/>
                  <a:pt x="1774209" y="2210937"/>
                </a:cubicBezTo>
                <a:cubicBezTo>
                  <a:pt x="1780643" y="2198070"/>
                  <a:pt x="1780720" y="2182484"/>
                  <a:pt x="1787857" y="2169994"/>
                </a:cubicBezTo>
                <a:cubicBezTo>
                  <a:pt x="1799142" y="2150245"/>
                  <a:pt x="1815579" y="2133912"/>
                  <a:pt x="1828800" y="2115403"/>
                </a:cubicBezTo>
                <a:cubicBezTo>
                  <a:pt x="1838334" y="2102056"/>
                  <a:pt x="1846997" y="2088108"/>
                  <a:pt x="1856096" y="2074460"/>
                </a:cubicBezTo>
                <a:cubicBezTo>
                  <a:pt x="1871408" y="2028522"/>
                  <a:pt x="1870053" y="2026151"/>
                  <a:pt x="1897039" y="1978926"/>
                </a:cubicBezTo>
                <a:cubicBezTo>
                  <a:pt x="1905177" y="1964684"/>
                  <a:pt x="1916999" y="1952653"/>
                  <a:pt x="1924334" y="1937982"/>
                </a:cubicBezTo>
                <a:cubicBezTo>
                  <a:pt x="1930768" y="1925115"/>
                  <a:pt x="1931548" y="1909906"/>
                  <a:pt x="1937982" y="1897039"/>
                </a:cubicBezTo>
                <a:cubicBezTo>
                  <a:pt x="1989473" y="1794057"/>
                  <a:pt x="1962906" y="1863658"/>
                  <a:pt x="2006221" y="1787857"/>
                </a:cubicBezTo>
                <a:cubicBezTo>
                  <a:pt x="2016315" y="1770193"/>
                  <a:pt x="2024418" y="1751463"/>
                  <a:pt x="2033516" y="1733266"/>
                </a:cubicBezTo>
                <a:cubicBezTo>
                  <a:pt x="2038065" y="1710520"/>
                  <a:pt x="2042132" y="1687671"/>
                  <a:pt x="2047164" y="1665027"/>
                </a:cubicBezTo>
                <a:cubicBezTo>
                  <a:pt x="2051233" y="1646717"/>
                  <a:pt x="2061749" y="1629170"/>
                  <a:pt x="2060812" y="1610436"/>
                </a:cubicBezTo>
                <a:cubicBezTo>
                  <a:pt x="2057149" y="1537173"/>
                  <a:pt x="2044956" y="1464529"/>
                  <a:pt x="2033516" y="1392072"/>
                </a:cubicBezTo>
                <a:cubicBezTo>
                  <a:pt x="2031272" y="1377862"/>
                  <a:pt x="2023358" y="1365085"/>
                  <a:pt x="2019869" y="1351129"/>
                </a:cubicBezTo>
                <a:cubicBezTo>
                  <a:pt x="2012083" y="1319983"/>
                  <a:pt x="2008171" y="1273143"/>
                  <a:pt x="1992573" y="1241946"/>
                </a:cubicBezTo>
                <a:cubicBezTo>
                  <a:pt x="1985238" y="1227275"/>
                  <a:pt x="1972613" y="1215674"/>
                  <a:pt x="1965278" y="1201003"/>
                </a:cubicBezTo>
                <a:cubicBezTo>
                  <a:pt x="1958844" y="1188136"/>
                  <a:pt x="1958616" y="1172636"/>
                  <a:pt x="1951630" y="1160060"/>
                </a:cubicBezTo>
                <a:cubicBezTo>
                  <a:pt x="1935698" y="1131383"/>
                  <a:pt x="1915236" y="1105469"/>
                  <a:pt x="1897039" y="1078173"/>
                </a:cubicBezTo>
                <a:lnTo>
                  <a:pt x="1869743" y="1037230"/>
                </a:lnTo>
                <a:cubicBezTo>
                  <a:pt x="1860645" y="1023582"/>
                  <a:pt x="1854046" y="1007885"/>
                  <a:pt x="1842448" y="996287"/>
                </a:cubicBezTo>
                <a:cubicBezTo>
                  <a:pt x="1815152" y="968991"/>
                  <a:pt x="1781973" y="946519"/>
                  <a:pt x="1760561" y="914400"/>
                </a:cubicBezTo>
                <a:cubicBezTo>
                  <a:pt x="1751463" y="900752"/>
                  <a:pt x="1745867" y="883958"/>
                  <a:pt x="1733266" y="873457"/>
                </a:cubicBezTo>
                <a:cubicBezTo>
                  <a:pt x="1717637" y="860432"/>
                  <a:pt x="1696339" y="856255"/>
                  <a:pt x="1678675" y="846161"/>
                </a:cubicBezTo>
                <a:cubicBezTo>
                  <a:pt x="1664433" y="838023"/>
                  <a:pt x="1650332" y="829367"/>
                  <a:pt x="1637731" y="818866"/>
                </a:cubicBezTo>
                <a:cubicBezTo>
                  <a:pt x="1622904" y="806510"/>
                  <a:pt x="1612847" y="788629"/>
                  <a:pt x="1596788" y="777923"/>
                </a:cubicBezTo>
                <a:cubicBezTo>
                  <a:pt x="1584818" y="769943"/>
                  <a:pt x="1568712" y="770709"/>
                  <a:pt x="1555845" y="764275"/>
                </a:cubicBezTo>
                <a:cubicBezTo>
                  <a:pt x="1476654" y="724678"/>
                  <a:pt x="1556017" y="745573"/>
                  <a:pt x="1460311" y="709684"/>
                </a:cubicBezTo>
                <a:cubicBezTo>
                  <a:pt x="1442748" y="703098"/>
                  <a:pt x="1423916" y="700585"/>
                  <a:pt x="1405719" y="696036"/>
                </a:cubicBezTo>
                <a:cubicBezTo>
                  <a:pt x="1395057" y="690705"/>
                  <a:pt x="1330269" y="655093"/>
                  <a:pt x="1310185" y="655093"/>
                </a:cubicBezTo>
                <a:cubicBezTo>
                  <a:pt x="1288216" y="655093"/>
                  <a:pt x="1227979" y="690705"/>
                  <a:pt x="1214651" y="696036"/>
                </a:cubicBezTo>
                <a:cubicBezTo>
                  <a:pt x="1187937" y="706722"/>
                  <a:pt x="1157436" y="708529"/>
                  <a:pt x="1132764" y="723332"/>
                </a:cubicBezTo>
                <a:cubicBezTo>
                  <a:pt x="942946" y="837222"/>
                  <a:pt x="1182036" y="698695"/>
                  <a:pt x="996287" y="791570"/>
                </a:cubicBezTo>
                <a:cubicBezTo>
                  <a:pt x="972561" y="803433"/>
                  <a:pt x="952197" y="821537"/>
                  <a:pt x="928048" y="832514"/>
                </a:cubicBezTo>
                <a:cubicBezTo>
                  <a:pt x="901855" y="844420"/>
                  <a:pt x="872720" y="848743"/>
                  <a:pt x="846161" y="859809"/>
                </a:cubicBezTo>
                <a:cubicBezTo>
                  <a:pt x="589071" y="966929"/>
                  <a:pt x="956053" y="831191"/>
                  <a:pt x="668740" y="941696"/>
                </a:cubicBezTo>
                <a:cubicBezTo>
                  <a:pt x="641886" y="952024"/>
                  <a:pt x="613413" y="957925"/>
                  <a:pt x="586854" y="968991"/>
                </a:cubicBezTo>
                <a:cubicBezTo>
                  <a:pt x="558684" y="980729"/>
                  <a:pt x="533137" y="998197"/>
                  <a:pt x="504967" y="1009935"/>
                </a:cubicBezTo>
                <a:cubicBezTo>
                  <a:pt x="372753" y="1065024"/>
                  <a:pt x="474128" y="1015093"/>
                  <a:pt x="354842" y="1050878"/>
                </a:cubicBezTo>
                <a:cubicBezTo>
                  <a:pt x="331377" y="1057918"/>
                  <a:pt x="309844" y="1070426"/>
                  <a:pt x="286603" y="1078173"/>
                </a:cubicBezTo>
                <a:cubicBezTo>
                  <a:pt x="268808" y="1084104"/>
                  <a:pt x="250047" y="1086668"/>
                  <a:pt x="232012" y="1091821"/>
                </a:cubicBezTo>
                <a:cubicBezTo>
                  <a:pt x="218180" y="1095773"/>
                  <a:pt x="204717" y="1100920"/>
                  <a:pt x="191069" y="1105469"/>
                </a:cubicBezTo>
                <a:cubicBezTo>
                  <a:pt x="159224" y="1100920"/>
                  <a:pt x="124306" y="1106207"/>
                  <a:pt x="95534" y="1091821"/>
                </a:cubicBezTo>
                <a:cubicBezTo>
                  <a:pt x="82667" y="1085387"/>
                  <a:pt x="88321" y="1063745"/>
                  <a:pt x="81887" y="1050878"/>
                </a:cubicBezTo>
                <a:cubicBezTo>
                  <a:pt x="70024" y="1027152"/>
                  <a:pt x="51920" y="1006788"/>
                  <a:pt x="40943" y="982639"/>
                </a:cubicBezTo>
                <a:cubicBezTo>
                  <a:pt x="16209" y="928223"/>
                  <a:pt x="11313" y="889076"/>
                  <a:pt x="0" y="832514"/>
                </a:cubicBezTo>
                <a:cubicBezTo>
                  <a:pt x="4549" y="787021"/>
                  <a:pt x="6696" y="741224"/>
                  <a:pt x="13648" y="696036"/>
                </a:cubicBezTo>
                <a:cubicBezTo>
                  <a:pt x="19889" y="655473"/>
                  <a:pt x="59865" y="595228"/>
                  <a:pt x="81887" y="573206"/>
                </a:cubicBezTo>
                <a:cubicBezTo>
                  <a:pt x="95535" y="559558"/>
                  <a:pt x="105958" y="541636"/>
                  <a:pt x="122830" y="532263"/>
                </a:cubicBezTo>
                <a:cubicBezTo>
                  <a:pt x="147981" y="518290"/>
                  <a:pt x="204716" y="504967"/>
                  <a:pt x="204716" y="504967"/>
                </a:cubicBezTo>
                <a:cubicBezTo>
                  <a:pt x="218364" y="491319"/>
                  <a:pt x="226553" y="466754"/>
                  <a:pt x="245660" y="464024"/>
                </a:cubicBezTo>
                <a:cubicBezTo>
                  <a:pt x="398468" y="442195"/>
                  <a:pt x="357959" y="470311"/>
                  <a:pt x="450376" y="504967"/>
                </a:cubicBezTo>
                <a:cubicBezTo>
                  <a:pt x="467939" y="511553"/>
                  <a:pt x="487727" y="511226"/>
                  <a:pt x="504967" y="518615"/>
                </a:cubicBezTo>
                <a:cubicBezTo>
                  <a:pt x="551717" y="538651"/>
                  <a:pt x="594847" y="566467"/>
                  <a:pt x="641445" y="586854"/>
                </a:cubicBezTo>
                <a:cubicBezTo>
                  <a:pt x="667804" y="598386"/>
                  <a:pt x="697138" y="602243"/>
                  <a:pt x="723331" y="614149"/>
                </a:cubicBezTo>
                <a:cubicBezTo>
                  <a:pt x="747480" y="625126"/>
                  <a:pt x="768382" y="642211"/>
                  <a:pt x="791570" y="655093"/>
                </a:cubicBezTo>
                <a:cubicBezTo>
                  <a:pt x="809355" y="664973"/>
                  <a:pt x="827461" y="674374"/>
                  <a:pt x="846161" y="682388"/>
                </a:cubicBezTo>
                <a:cubicBezTo>
                  <a:pt x="859384" y="688055"/>
                  <a:pt x="873882" y="690369"/>
                  <a:pt x="887105" y="696036"/>
                </a:cubicBezTo>
                <a:cubicBezTo>
                  <a:pt x="905805" y="704050"/>
                  <a:pt x="922806" y="715776"/>
                  <a:pt x="941696" y="723332"/>
                </a:cubicBezTo>
                <a:cubicBezTo>
                  <a:pt x="968410" y="734018"/>
                  <a:pt x="997848" y="737760"/>
                  <a:pt x="1023582" y="750627"/>
                </a:cubicBezTo>
                <a:cubicBezTo>
                  <a:pt x="1041779" y="759726"/>
                  <a:pt x="1060921" y="767140"/>
                  <a:pt x="1078173" y="777923"/>
                </a:cubicBezTo>
                <a:cubicBezTo>
                  <a:pt x="1097462" y="789978"/>
                  <a:pt x="1112419" y="808694"/>
                  <a:pt x="1132764" y="818866"/>
                </a:cubicBezTo>
                <a:cubicBezTo>
                  <a:pt x="1149541" y="827254"/>
                  <a:pt x="1169158" y="827965"/>
                  <a:pt x="1187355" y="832514"/>
                </a:cubicBezTo>
                <a:cubicBezTo>
                  <a:pt x="1201003" y="841612"/>
                  <a:pt x="1214952" y="850275"/>
                  <a:pt x="1228299" y="859809"/>
                </a:cubicBezTo>
                <a:cubicBezTo>
                  <a:pt x="1246808" y="873030"/>
                  <a:pt x="1262104" y="891514"/>
                  <a:pt x="1282890" y="900752"/>
                </a:cubicBezTo>
                <a:cubicBezTo>
                  <a:pt x="1304087" y="910173"/>
                  <a:pt x="1328484" y="909368"/>
                  <a:pt x="1351128" y="914400"/>
                </a:cubicBezTo>
                <a:cubicBezTo>
                  <a:pt x="1369438" y="918469"/>
                  <a:pt x="1387522" y="923499"/>
                  <a:pt x="1405719" y="928048"/>
                </a:cubicBezTo>
                <a:lnTo>
                  <a:pt x="1624084" y="914400"/>
                </a:lnTo>
                <a:cubicBezTo>
                  <a:pt x="1670456" y="899645"/>
                  <a:pt x="1723404" y="806592"/>
                  <a:pt x="1746914" y="764275"/>
                </a:cubicBezTo>
                <a:cubicBezTo>
                  <a:pt x="1756794" y="746490"/>
                  <a:pt x="1765111" y="727881"/>
                  <a:pt x="1774209" y="709684"/>
                </a:cubicBezTo>
                <a:cubicBezTo>
                  <a:pt x="1793984" y="610810"/>
                  <a:pt x="1800685" y="610054"/>
                  <a:pt x="1774209" y="477672"/>
                </a:cubicBezTo>
                <a:cubicBezTo>
                  <a:pt x="1770992" y="461588"/>
                  <a:pt x="1754249" y="451400"/>
                  <a:pt x="1746914" y="436729"/>
                </a:cubicBezTo>
                <a:cubicBezTo>
                  <a:pt x="1740480" y="423862"/>
                  <a:pt x="1737815" y="409433"/>
                  <a:pt x="1733266" y="395785"/>
                </a:cubicBezTo>
                <a:cubicBezTo>
                  <a:pt x="1710520" y="400334"/>
                  <a:pt x="1685168" y="397924"/>
                  <a:pt x="1665027" y="409433"/>
                </a:cubicBezTo>
                <a:cubicBezTo>
                  <a:pt x="1650786" y="417571"/>
                  <a:pt x="1650539" y="440129"/>
                  <a:pt x="1637731" y="450376"/>
                </a:cubicBezTo>
                <a:cubicBezTo>
                  <a:pt x="1626497" y="459363"/>
                  <a:pt x="1610436" y="459475"/>
                  <a:pt x="1596788" y="464024"/>
                </a:cubicBezTo>
                <a:cubicBezTo>
                  <a:pt x="1571076" y="489736"/>
                  <a:pt x="1543750" y="511709"/>
                  <a:pt x="1528549" y="545911"/>
                </a:cubicBezTo>
                <a:cubicBezTo>
                  <a:pt x="1516864" y="572203"/>
                  <a:pt x="1510352" y="600502"/>
                  <a:pt x="1501254" y="627797"/>
                </a:cubicBezTo>
                <a:lnTo>
                  <a:pt x="1487606" y="64144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Perspektiva - Jak to </a:t>
            </a:r>
            <a:r>
              <a:rPr lang="cs-CZ" sz="3200" dirty="0" smtClean="0"/>
              <a:t>vidíme</a:t>
            </a:r>
            <a:r>
              <a:rPr lang="cs-CZ" dirty="0" smtClean="0"/>
              <a:t>  v TN…….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60" y="2348880"/>
            <a:ext cx="4132829" cy="28083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7"/>
            <a:ext cx="3838397" cy="26082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62066"/>
            <a:ext cx="3803877" cy="25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3345"/>
            <a:ext cx="2457273" cy="18722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r>
              <a:rPr lang="cs-CZ" dirty="0"/>
              <a:t>Akutní bolest břicha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249349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Patognomonický</a:t>
            </a:r>
            <a:r>
              <a:rPr lang="cs-CZ" sz="2000" dirty="0" smtClean="0"/>
              <a:t> obraz – stručný a jednoznačný popis </a:t>
            </a:r>
          </a:p>
          <a:p>
            <a:r>
              <a:rPr lang="cs-CZ" sz="2000" dirty="0" smtClean="0"/>
              <a:t>Různé </a:t>
            </a:r>
            <a:r>
              <a:rPr lang="cs-CZ" sz="2000" dirty="0" smtClean="0"/>
              <a:t>příčiny bolestí břicha u dítěte mohou mít stejný nebo velmi podobný obraz v zobrazovacích metodách </a:t>
            </a:r>
          </a:p>
          <a:p>
            <a:r>
              <a:rPr lang="cs-CZ" sz="2000" dirty="0" smtClean="0"/>
              <a:t>Bolest břicha je projevem </a:t>
            </a:r>
            <a:r>
              <a:rPr lang="cs-CZ" sz="2000" dirty="0" err="1" smtClean="0"/>
              <a:t>mimobřišního</a:t>
            </a:r>
            <a:r>
              <a:rPr lang="cs-CZ" sz="2000" dirty="0" smtClean="0"/>
              <a:t> </a:t>
            </a:r>
            <a:r>
              <a:rPr lang="cs-CZ" sz="2000" dirty="0" smtClean="0"/>
              <a:t>onemocnění</a:t>
            </a:r>
          </a:p>
          <a:p>
            <a:r>
              <a:rPr lang="cs-CZ" sz="2000" dirty="0"/>
              <a:t>RTG obraz e vyvíjí v čase – </a:t>
            </a:r>
            <a:r>
              <a:rPr lang="cs-CZ" sz="2000" dirty="0" err="1"/>
              <a:t>appendicitida</a:t>
            </a:r>
            <a:r>
              <a:rPr lang="cs-CZ" sz="2000" dirty="0"/>
              <a:t>, </a:t>
            </a:r>
            <a:r>
              <a:rPr lang="cs-CZ" sz="2000" dirty="0" err="1"/>
              <a:t>pylorostenóza</a:t>
            </a:r>
            <a:r>
              <a:rPr lang="cs-CZ" sz="2000" dirty="0"/>
              <a:t>…( </a:t>
            </a:r>
            <a:r>
              <a:rPr lang="cs-CZ" sz="2000" dirty="0" err="1"/>
              <a:t>sonografista</a:t>
            </a:r>
            <a:r>
              <a:rPr lang="cs-CZ" sz="2000" dirty="0"/>
              <a:t>!)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r="4285"/>
          <a:stretch/>
        </p:blipFill>
        <p:spPr>
          <a:xfrm>
            <a:off x="6315571" y="4336371"/>
            <a:ext cx="2514600" cy="22205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9000"/>
            <a:ext cx="2376264" cy="22472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3" r="29188"/>
          <a:stretch/>
        </p:blipFill>
        <p:spPr>
          <a:xfrm>
            <a:off x="126421" y="3248708"/>
            <a:ext cx="1874872" cy="30963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r="7698"/>
          <a:stretch/>
        </p:blipFill>
        <p:spPr>
          <a:xfrm>
            <a:off x="2041642" y="3619092"/>
            <a:ext cx="2674374" cy="27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25510"/>
          <a:stretch/>
        </p:blipFill>
        <p:spPr>
          <a:xfrm>
            <a:off x="274613" y="1319842"/>
            <a:ext cx="2520280" cy="342796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bolest břicha u </a:t>
            </a:r>
            <a:r>
              <a:rPr lang="cs-CZ" dirty="0" smtClean="0"/>
              <a:t>dětí -  co dál?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6" t="11917" r="1811" b="9585"/>
          <a:stretch/>
        </p:blipFill>
        <p:spPr>
          <a:xfrm>
            <a:off x="4932040" y="1412776"/>
            <a:ext cx="3162841" cy="388843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48264" y="2710661"/>
            <a:ext cx="13681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„C“-</a:t>
            </a:r>
            <a:r>
              <a:rPr lang="cs-CZ" dirty="0" err="1" smtClean="0">
                <a:solidFill>
                  <a:schemeClr val="bg1"/>
                </a:solidFill>
              </a:rPr>
              <a:t>malrotace</a:t>
            </a:r>
            <a:r>
              <a:rPr lang="cs-CZ" dirty="0" smtClean="0">
                <a:solidFill>
                  <a:schemeClr val="bg1"/>
                </a:solidFill>
              </a:rPr>
              <a:t>!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20" y="4437112"/>
            <a:ext cx="3388230" cy="230425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r="16170"/>
          <a:stretch/>
        </p:blipFill>
        <p:spPr>
          <a:xfrm>
            <a:off x="2267744" y="4042816"/>
            <a:ext cx="2580589" cy="2516783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148755" y="6464369"/>
            <a:ext cx="722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C. </a:t>
            </a:r>
            <a:r>
              <a:rPr lang="cs-CZ" sz="1200" i="1" dirty="0" smtClean="0">
                <a:ln>
                  <a:solidFill>
                    <a:schemeClr val="tx1"/>
                  </a:solidFill>
                </a:ln>
              </a:rPr>
              <a:t>Lynch</a:t>
            </a:r>
            <a:r>
              <a:rPr lang="cs-CZ" sz="1200" i="1" dirty="0" smtClean="0"/>
              <a:t> 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4274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bolest břicha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„ neviditelné orgány“ – </a:t>
            </a:r>
          </a:p>
          <a:p>
            <a:r>
              <a:rPr lang="cs-CZ" sz="2000" dirty="0" smtClean="0"/>
              <a:t>většinou způsobeno </a:t>
            </a:r>
            <a:r>
              <a:rPr lang="cs-CZ" sz="2000" dirty="0" err="1" smtClean="0"/>
              <a:t>pneumatózou</a:t>
            </a:r>
            <a:r>
              <a:rPr lang="cs-CZ" sz="2000" dirty="0" smtClean="0"/>
              <a:t> a/nebo neklidem pacienta</a:t>
            </a:r>
          </a:p>
          <a:p>
            <a:endParaRPr lang="cs-CZ" sz="2000" dirty="0"/>
          </a:p>
          <a:p>
            <a:r>
              <a:rPr lang="cs-CZ" sz="2000" dirty="0" err="1"/>
              <a:t>p</a:t>
            </a:r>
            <a:r>
              <a:rPr lang="cs-CZ" sz="2000" dirty="0" err="1" smtClean="0"/>
              <a:t>ancreas</a:t>
            </a:r>
            <a:endParaRPr lang="cs-CZ" sz="2000" dirty="0" smtClean="0"/>
          </a:p>
          <a:p>
            <a:r>
              <a:rPr lang="cs-CZ" sz="2000" dirty="0" err="1" smtClean="0"/>
              <a:t>appendix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008547" cy="4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3733800" cy="4114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Jasný začátek</a:t>
            </a:r>
          </a:p>
          <a:p>
            <a:r>
              <a:rPr lang="cs-CZ" sz="2400" dirty="0" smtClean="0"/>
              <a:t>Fokální</a:t>
            </a:r>
          </a:p>
          <a:p>
            <a:r>
              <a:rPr lang="cs-CZ" sz="2400" dirty="0" err="1" smtClean="0"/>
              <a:t>Febrilie</a:t>
            </a:r>
            <a:endParaRPr lang="cs-CZ" sz="2400" dirty="0" smtClean="0"/>
          </a:p>
          <a:p>
            <a:r>
              <a:rPr lang="cs-CZ" sz="2400" dirty="0" smtClean="0"/>
              <a:t>Abnormální laboratoř (</a:t>
            </a:r>
            <a:r>
              <a:rPr lang="cs-CZ" sz="2400" dirty="0" err="1" smtClean="0"/>
              <a:t>CRP,leukocytóza</a:t>
            </a:r>
            <a:r>
              <a:rPr lang="cs-CZ" sz="2400" dirty="0" smtClean="0"/>
              <a:t>)</a:t>
            </a:r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860032" y="1844824"/>
            <a:ext cx="3733800" cy="4114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Opakovaná</a:t>
            </a:r>
          </a:p>
          <a:p>
            <a:r>
              <a:rPr lang="cs-CZ" sz="2400" dirty="0" err="1"/>
              <a:t>P</a:t>
            </a:r>
            <a:r>
              <a:rPr lang="cs-CZ" sz="2400" dirty="0" err="1" smtClean="0"/>
              <a:t>eriumbilikálně</a:t>
            </a:r>
            <a:endParaRPr lang="cs-CZ" sz="2400" dirty="0" smtClean="0"/>
          </a:p>
          <a:p>
            <a:r>
              <a:rPr lang="cs-CZ" sz="2400" dirty="0" smtClean="0"/>
              <a:t>Afebrilní</a:t>
            </a:r>
          </a:p>
          <a:p>
            <a:r>
              <a:rPr lang="cs-CZ" sz="2400" dirty="0" smtClean="0"/>
              <a:t>Normální laboratoř</a:t>
            </a:r>
          </a:p>
          <a:p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Akutní bolest břicha u dětí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87449"/>
            <a:ext cx="291867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Hypertrofická </a:t>
            </a:r>
            <a:r>
              <a:rPr lang="cs-CZ" dirty="0" err="1" smtClean="0"/>
              <a:t>pylorostenóza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Nejčastěji mezi 2 a 10 týdnem života</a:t>
            </a:r>
          </a:p>
          <a:p>
            <a:r>
              <a:rPr lang="cs-CZ" sz="2000" dirty="0" smtClean="0"/>
              <a:t>Cirkulární zesílení svaloviny pylorického kanálu – nutno přesně specifikovat, co měřím!!!</a:t>
            </a:r>
          </a:p>
          <a:p>
            <a:r>
              <a:rPr lang="cs-CZ" sz="2000" dirty="0" smtClean="0"/>
              <a:t>USG – zesílení stěny pyloru &gt;3 mm + prodloužení kanálu na </a:t>
            </a:r>
            <a:r>
              <a:rPr lang="cs-CZ" sz="2000" dirty="0"/>
              <a:t>&gt; </a:t>
            </a:r>
            <a:r>
              <a:rPr lang="cs-CZ" sz="2000" dirty="0" smtClean="0"/>
              <a:t>18 mm</a:t>
            </a:r>
          </a:p>
          <a:p>
            <a:r>
              <a:rPr lang="cs-CZ" sz="2000" dirty="0" smtClean="0"/>
              <a:t>„</a:t>
            </a:r>
            <a:r>
              <a:rPr lang="cs-CZ" sz="2000" dirty="0" err="1" smtClean="0"/>
              <a:t>Pylorospasmus</a:t>
            </a:r>
            <a:r>
              <a:rPr lang="cs-CZ" sz="2000" dirty="0" smtClean="0"/>
              <a:t>“ se může vyvinout do „</a:t>
            </a:r>
            <a:r>
              <a:rPr lang="cs-CZ" sz="2000" dirty="0" err="1" smtClean="0"/>
              <a:t>pylorostenózy</a:t>
            </a:r>
            <a:r>
              <a:rPr lang="cs-CZ" sz="2000" dirty="0" smtClean="0"/>
              <a:t>“ – nutno sledovat</a:t>
            </a:r>
          </a:p>
          <a:p>
            <a:r>
              <a:rPr lang="cs-CZ" sz="2000" dirty="0" smtClean="0"/>
              <a:t>Vyšetřovat při naplněném žaludku !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04" y="3701380"/>
            <a:ext cx="3096344" cy="28014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3522381" cy="26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Intususcepce/Invaginace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879396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66044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Intususcepce/Invaginace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92500"/>
          </a:bodyPr>
          <a:lstStyle/>
          <a:p>
            <a:r>
              <a:rPr lang="cs-CZ" sz="2000" dirty="0" err="1" smtClean="0"/>
              <a:t>Ileokolická</a:t>
            </a:r>
            <a:endParaRPr lang="cs-CZ" sz="2000" dirty="0" smtClean="0"/>
          </a:p>
          <a:p>
            <a:r>
              <a:rPr lang="cs-CZ" sz="2000" dirty="0"/>
              <a:t>6</a:t>
            </a:r>
            <a:r>
              <a:rPr lang="cs-CZ" sz="2000" dirty="0" smtClean="0"/>
              <a:t> měsíců – 3 roky</a:t>
            </a:r>
          </a:p>
          <a:p>
            <a:r>
              <a:rPr lang="cs-CZ" sz="2000" dirty="0" smtClean="0"/>
              <a:t>Bez vedoucího bodu/</a:t>
            </a:r>
            <a:r>
              <a:rPr lang="cs-CZ" sz="2000" dirty="0" err="1"/>
              <a:t>M</a:t>
            </a:r>
            <a:r>
              <a:rPr lang="cs-CZ" sz="2000" dirty="0" err="1" smtClean="0"/>
              <a:t>eckelův</a:t>
            </a:r>
            <a:r>
              <a:rPr lang="cs-CZ" sz="2000" dirty="0" smtClean="0"/>
              <a:t> di, LU</a:t>
            </a:r>
          </a:p>
          <a:p>
            <a:r>
              <a:rPr lang="cs-CZ" sz="2000" dirty="0" smtClean="0"/>
              <a:t>Rybízová stolice</a:t>
            </a:r>
          </a:p>
          <a:p>
            <a:r>
              <a:rPr lang="cs-CZ" sz="2000" dirty="0" smtClean="0"/>
              <a:t>Křečovité bolesti</a:t>
            </a:r>
          </a:p>
          <a:p>
            <a:r>
              <a:rPr lang="cs-CZ" sz="2000" dirty="0" smtClean="0"/>
              <a:t>Hmatný </a:t>
            </a:r>
            <a:r>
              <a:rPr lang="cs-CZ" sz="2000" dirty="0" err="1" smtClean="0"/>
              <a:t>pseudotumor</a:t>
            </a:r>
            <a:endParaRPr lang="cs-CZ" sz="2000" dirty="0" smtClean="0"/>
          </a:p>
          <a:p>
            <a:r>
              <a:rPr lang="cs-CZ" sz="2000" dirty="0" smtClean="0"/>
              <a:t>Zvracení/zácpa</a:t>
            </a:r>
          </a:p>
          <a:p>
            <a:r>
              <a:rPr lang="cs-CZ" sz="2000" dirty="0" smtClean="0"/>
              <a:t>„</a:t>
            </a:r>
            <a:r>
              <a:rPr lang="cs-CZ" sz="2000" dirty="0" err="1" smtClean="0"/>
              <a:t>target</a:t>
            </a:r>
            <a:r>
              <a:rPr lang="cs-CZ" sz="2000" dirty="0" smtClean="0"/>
              <a:t> sign“</a:t>
            </a:r>
          </a:p>
          <a:p>
            <a:r>
              <a:rPr lang="cs-CZ" sz="2000" dirty="0" smtClean="0"/>
              <a:t>„</a:t>
            </a:r>
            <a:r>
              <a:rPr lang="cs-CZ" sz="2000" dirty="0" err="1" smtClean="0"/>
              <a:t>Pseudokidney</a:t>
            </a:r>
            <a:r>
              <a:rPr lang="cs-CZ" sz="2000" dirty="0" smtClean="0"/>
              <a:t> sign“</a:t>
            </a:r>
          </a:p>
          <a:p>
            <a:r>
              <a:rPr lang="cs-CZ" sz="2000" dirty="0" smtClean="0"/>
              <a:t>„</a:t>
            </a:r>
            <a:r>
              <a:rPr lang="cs-CZ" sz="2000" dirty="0" err="1" smtClean="0"/>
              <a:t>crescent</a:t>
            </a:r>
            <a:r>
              <a:rPr lang="cs-CZ" sz="2000" dirty="0" smtClean="0"/>
              <a:t> in </a:t>
            </a:r>
            <a:r>
              <a:rPr lang="cs-CZ" sz="2000" dirty="0" err="1" smtClean="0"/>
              <a:t>doughnut</a:t>
            </a:r>
            <a:r>
              <a:rPr lang="cs-CZ" sz="2000" dirty="0" smtClean="0"/>
              <a:t> sign“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4608"/>
            <a:ext cx="2856359" cy="28563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13980"/>
          <a:stretch/>
        </p:blipFill>
        <p:spPr>
          <a:xfrm>
            <a:off x="3275856" y="1358640"/>
            <a:ext cx="3340100" cy="43651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52540"/>
            <a:ext cx="1346200" cy="2235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70" y="4968031"/>
            <a:ext cx="1572195" cy="15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631</TotalTime>
  <Words>932</Words>
  <Application>Microsoft Office PowerPoint</Application>
  <PresentationFormat>Předvádění na obrazovce (4:3)</PresentationFormat>
  <Paragraphs>164</Paragraphs>
  <Slides>22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Horizont</vt:lpstr>
      <vt:lpstr>Možnosti a úskalí zobrazovacích metod u vybraných NPB  Akutní bolest břicha u dětí pohled radiologa</vt:lpstr>
      <vt:lpstr>Cíl</vt:lpstr>
      <vt:lpstr>Akutní bolest břicha u dětí</vt:lpstr>
      <vt:lpstr>Akutní bolest břicha u dětí -  co dál?</vt:lpstr>
      <vt:lpstr>Akutní bolest břicha u dětí</vt:lpstr>
      <vt:lpstr>Akutní bolest břicha u dětí</vt:lpstr>
      <vt:lpstr>Hypertrofická pylorostenóza</vt:lpstr>
      <vt:lpstr>Intususcepce/Invaginace</vt:lpstr>
      <vt:lpstr>Intususcepce/Invaginace</vt:lpstr>
      <vt:lpstr>Intususcepce/invaginace</vt:lpstr>
      <vt:lpstr>Appendicitida</vt:lpstr>
      <vt:lpstr>Appendicitida</vt:lpstr>
      <vt:lpstr>Mezenteriální lymfadenitida</vt:lpstr>
      <vt:lpstr>Pankreatitida</vt:lpstr>
      <vt:lpstr>biliÁrnÍ pankreatitida</vt:lpstr>
      <vt:lpstr>Crohnova choroba</vt:lpstr>
      <vt:lpstr>Crohnova choroba</vt:lpstr>
      <vt:lpstr>Crohnova choroba</vt:lpstr>
      <vt:lpstr>Torze ovaria</vt:lpstr>
      <vt:lpstr>Realita</vt:lpstr>
      <vt:lpstr>Co je důležité</vt:lpstr>
      <vt:lpstr>Perspektiva - Jak to vidíme  v TN…….</vt:lpstr>
    </vt:vector>
  </TitlesOfParts>
  <Company>FTNsP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a úskalí zobrazovacích metod u vybraných NPB  Akutní bolest břicha u dětí pohled radiologa</dc:title>
  <dc:creator>Votrubová Jana MUDr., CSc.</dc:creator>
  <cp:lastModifiedBy>Votrubová Jana MUDr., CSc.</cp:lastModifiedBy>
  <cp:revision>89</cp:revision>
  <dcterms:created xsi:type="dcterms:W3CDTF">2014-07-31T15:49:07Z</dcterms:created>
  <dcterms:modified xsi:type="dcterms:W3CDTF">2014-09-03T19:19:55Z</dcterms:modified>
</cp:coreProperties>
</file>