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7" r:id="rId5"/>
    <p:sldId id="260" r:id="rId6"/>
    <p:sldId id="261" r:id="rId7"/>
    <p:sldId id="268" r:id="rId8"/>
    <p:sldId id="280" r:id="rId9"/>
    <p:sldId id="262" r:id="rId10"/>
    <p:sldId id="263" r:id="rId11"/>
    <p:sldId id="269" r:id="rId12"/>
    <p:sldId id="270" r:id="rId13"/>
    <p:sldId id="271" r:id="rId14"/>
    <p:sldId id="281" r:id="rId15"/>
    <p:sldId id="265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1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BA84-D476-44B5-B2D8-A905861ECB23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068D-D4A4-43DD-BFA1-0C4B26600021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995D-36A9-482C-8BEF-3B0152C24649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7AB8-EA4D-425D-A792-4CD4DB6A5A71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EB1F98-54E9-4375-94A3-B5F8C3FF34BA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  <p:transition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02FDA6-1097-4EB3-9B8F-F9DE80F90A4F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D75E-E312-4E71-B238-003B9E8C9B09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B539-34F7-48D2-8974-40487F00B2C5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EE1B-FC6F-4B8D-975E-98F4B5712B85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FDD2-E1EE-4F19-BFC6-ABF1F62C6766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00CB-C698-4F01-BDF7-98B9C3B9115D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48CF-5460-40E2-A3C6-27E62833FE24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8F28-5D6F-417D-9CB4-CFA0B230A12D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11E1-976B-4A24-8A4A-2DCE6FD46C5D}" type="slidenum">
              <a:rPr lang="cs-CZ" alt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B0979-63BB-4AEF-9E21-94B3205385AF}" type="slidenum">
              <a:rPr lang="cs-CZ" altLang="en-US">
                <a:solidFill>
                  <a:srgbClr val="CCCC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CCCCFF"/>
              </a:solidFill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CCCC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998663"/>
            <a:ext cx="6985000" cy="1285875"/>
          </a:xfrm>
        </p:spPr>
        <p:txBody>
          <a:bodyPr/>
          <a:lstStyle/>
          <a:p>
            <a:pPr algn="ctr" eaLnBrk="1" hangingPunct="1"/>
            <a:r>
              <a:rPr lang="cs-CZ" sz="4800" b="1" dirty="0" smtClean="0">
                <a:cs typeface="Times New Roman" pitchFamily="18" charset="0"/>
              </a:rPr>
              <a:t>Anatomie peritoneální dutiny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340225"/>
            <a:ext cx="3489077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Bohatá Š</a:t>
            </a:r>
            <a:r>
              <a:rPr lang="cs-CZ" dirty="0" smtClean="0"/>
              <a:t>., Válek V.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RDK</a:t>
            </a:r>
            <a:r>
              <a:rPr lang="en-US" dirty="0" smtClean="0"/>
              <a:t> FN Brno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a </a:t>
            </a:r>
            <a:r>
              <a:rPr lang="en-US" dirty="0" smtClean="0"/>
              <a:t>LF MU Brno</a:t>
            </a:r>
            <a:endParaRPr lang="cs-CZ" dirty="0" smtClean="0"/>
          </a:p>
        </p:txBody>
      </p:sp>
      <p:pic>
        <p:nvPicPr>
          <p:cNvPr id="3076" name="Picture 7" descr="Logoval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0"/>
            <a:ext cx="1042987" cy="104298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-26988"/>
            <a:ext cx="1098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7838" y="5805488"/>
            <a:ext cx="1046162" cy="1052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7" name="Picture 9" descr="http://img.mf.cz/430/134/1-fn_br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4922" y="4161557"/>
            <a:ext cx="3627438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21632" t="30203" r="24982" b="26892"/>
          <a:stretch>
            <a:fillRect/>
          </a:stretch>
        </p:blipFill>
        <p:spPr bwMode="auto">
          <a:xfrm>
            <a:off x="134801" y="908720"/>
            <a:ext cx="40771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 l="21634" t="5421" r="19978" b="2147"/>
          <a:stretch>
            <a:fillRect/>
          </a:stretch>
        </p:blipFill>
        <p:spPr bwMode="auto">
          <a:xfrm>
            <a:off x="5292080" y="188639"/>
            <a:ext cx="3672408" cy="587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65137" y="395288"/>
            <a:ext cx="4106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dirty="0" err="1">
                <a:solidFill>
                  <a:schemeClr val="tx2"/>
                </a:solidFill>
              </a:rPr>
              <a:t>Hepatorenální</a:t>
            </a:r>
            <a:r>
              <a:rPr lang="cs-CZ" sz="3200" dirty="0">
                <a:solidFill>
                  <a:schemeClr val="tx2"/>
                </a:solidFill>
              </a:rPr>
              <a:t> prostor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8999"/>
            <a:ext cx="2592288" cy="34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Bursa </a:t>
            </a:r>
            <a:r>
              <a:rPr lang="cs-CZ" dirty="0" err="1" smtClean="0"/>
              <a:t>omentalis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600400" cy="318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3" y="1123950"/>
            <a:ext cx="4968552" cy="5113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vpředu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žaludek a jeho závěsy (omentum minus, lig.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gastrocolicum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baseline="0" dirty="0" smtClean="0">
                <a:solidFill>
                  <a:srgbClr val="FFFF00"/>
                </a:solidFill>
              </a:rPr>
              <a:t>vzadu</a:t>
            </a:r>
            <a:r>
              <a:rPr lang="cs-CZ" sz="2600" kern="0" baseline="0" dirty="0" smtClean="0"/>
              <a:t>:</a:t>
            </a:r>
            <a:r>
              <a:rPr lang="cs-CZ" sz="2600" kern="0" dirty="0" smtClean="0"/>
              <a:t> nástěnné peritoneum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nahoře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vpravo játra, vlevo bránice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dole</a:t>
            </a:r>
            <a:r>
              <a:rPr lang="cs-CZ" sz="2600" kern="0" dirty="0" smtClean="0"/>
              <a:t>: </a:t>
            </a:r>
            <a:r>
              <a:rPr lang="cs-CZ" sz="2600" kern="0" dirty="0" err="1" smtClean="0"/>
              <a:t>mesocolon</a:t>
            </a:r>
            <a:r>
              <a:rPr lang="cs-CZ" sz="2600" kern="0" dirty="0" smtClean="0"/>
              <a:t> a </a:t>
            </a:r>
            <a:r>
              <a:rPr lang="cs-CZ" sz="2600" kern="0" dirty="0" err="1" smtClean="0"/>
              <a:t>colon</a:t>
            </a:r>
            <a:r>
              <a:rPr lang="cs-CZ" sz="2600" kern="0" dirty="0" smtClean="0"/>
              <a:t> </a:t>
            </a:r>
            <a:r>
              <a:rPr lang="cs-CZ" sz="2600" kern="0" dirty="0" err="1" smtClean="0"/>
              <a:t>transversum</a:t>
            </a:r>
            <a:endParaRPr lang="cs-CZ" sz="2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vlevo</a:t>
            </a:r>
            <a:r>
              <a:rPr lang="cs-CZ" sz="2600" kern="0" dirty="0" smtClean="0"/>
              <a:t>: hilem sleziny a závěsy (lig. </a:t>
            </a:r>
            <a:r>
              <a:rPr lang="cs-CZ" sz="2600" kern="0" dirty="0" err="1" smtClean="0"/>
              <a:t>phrenicolienale</a:t>
            </a:r>
            <a:r>
              <a:rPr lang="cs-CZ" sz="2600" kern="0" dirty="0" smtClean="0"/>
              <a:t>, </a:t>
            </a:r>
            <a:r>
              <a:rPr lang="cs-CZ" sz="2600" kern="0" dirty="0" err="1" smtClean="0"/>
              <a:t>gastrophrenicum</a:t>
            </a:r>
            <a:r>
              <a:rPr lang="cs-CZ" sz="2600" kern="0" dirty="0" smtClean="0"/>
              <a:t>, </a:t>
            </a:r>
            <a:r>
              <a:rPr lang="cs-CZ" sz="2600" kern="0" dirty="0" err="1" smtClean="0"/>
              <a:t>gastrolienale</a:t>
            </a:r>
            <a:endParaRPr lang="cs-CZ" sz="2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vpravo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vstup –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foramen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epiploicum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035" y="3573016"/>
            <a:ext cx="414446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čára 6"/>
          <p:cNvCxnSpPr/>
          <p:nvPr/>
        </p:nvCxnSpPr>
        <p:spPr>
          <a:xfrm rot="16200000" flipH="1">
            <a:off x="7524328" y="4005064"/>
            <a:ext cx="792088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Bursa </a:t>
            </a:r>
            <a:r>
              <a:rPr lang="cs-CZ" dirty="0" err="1" smtClean="0"/>
              <a:t>omentalis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36119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611478" cy="29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Administrator\Plocha\škola CT\ct_bricho-horni-kliv_146080\3861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40459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čára 6"/>
          <p:cNvCxnSpPr/>
          <p:nvPr/>
        </p:nvCxnSpPr>
        <p:spPr>
          <a:xfrm rot="5400000">
            <a:off x="1511660" y="4473116"/>
            <a:ext cx="1152128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6200000" flipH="1">
            <a:off x="3059832" y="1484784"/>
            <a:ext cx="1152128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</a:t>
            </a:r>
            <a:r>
              <a:rPr lang="cs-CZ" dirty="0" smtClean="0"/>
              <a:t>. </a:t>
            </a:r>
            <a:r>
              <a:rPr lang="cs-CZ" dirty="0" err="1" smtClean="0"/>
              <a:t>epiploicum</a:t>
            </a:r>
            <a:r>
              <a:rPr lang="cs-CZ" dirty="0" smtClean="0"/>
              <a:t> – vstup do BO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3" y="1412776"/>
            <a:ext cx="4968552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vpředu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lig. </a:t>
            </a:r>
            <a:r>
              <a:rPr kumimoji="0" lang="cs-CZ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hepatoduodenale</a:t>
            </a:r>
            <a:endParaRPr kumimoji="0" lang="cs-CZ" sz="2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baseline="0" dirty="0" smtClean="0">
                <a:solidFill>
                  <a:srgbClr val="FFFF00"/>
                </a:solidFill>
              </a:rPr>
              <a:t>vzadu</a:t>
            </a:r>
            <a:r>
              <a:rPr lang="cs-CZ" sz="2600" kern="0" baseline="0" dirty="0" smtClean="0"/>
              <a:t>:</a:t>
            </a:r>
            <a:r>
              <a:rPr lang="cs-CZ" sz="2600" kern="0" dirty="0" smtClean="0"/>
              <a:t> lig. </a:t>
            </a:r>
            <a:r>
              <a:rPr lang="cs-CZ" sz="2600" kern="0" dirty="0" err="1" smtClean="0"/>
              <a:t>hepatorenale</a:t>
            </a:r>
            <a:endParaRPr lang="cs-CZ" sz="26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dole</a:t>
            </a:r>
            <a:r>
              <a:rPr lang="cs-CZ" sz="2600" kern="0" dirty="0" smtClean="0"/>
              <a:t>: </a:t>
            </a:r>
            <a:r>
              <a:rPr lang="cs-CZ" sz="2600" kern="0" dirty="0" err="1" smtClean="0"/>
              <a:t>pars</a:t>
            </a:r>
            <a:r>
              <a:rPr lang="cs-CZ" sz="2600" kern="0" dirty="0" smtClean="0"/>
              <a:t> superior </a:t>
            </a:r>
            <a:r>
              <a:rPr lang="cs-CZ" sz="2600" kern="0" dirty="0" err="1" smtClean="0"/>
              <a:t>duodeni</a:t>
            </a:r>
            <a:endParaRPr lang="cs-CZ" sz="2600" kern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0508"/>
            <a:ext cx="3744416" cy="39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římá spojovací čára 5"/>
          <p:cNvCxnSpPr/>
          <p:nvPr/>
        </p:nvCxnSpPr>
        <p:spPr>
          <a:xfrm rot="16200000" flipH="1">
            <a:off x="7308304" y="2564904"/>
            <a:ext cx="648072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6012160" y="2996952"/>
            <a:ext cx="93610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6732240" y="3356992"/>
            <a:ext cx="864096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1520" y="3645024"/>
            <a:ext cx="4968552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skrze BO vedou všechny chirurgické přístupy k pankreatu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!!</a:t>
            </a:r>
            <a:endParaRPr lang="cs-CZ" sz="2600" kern="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Malé omentum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3" y="1412776"/>
            <a:ext cx="4968552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lig. </a:t>
            </a:r>
            <a:r>
              <a:rPr kumimoji="0" lang="cs-CZ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gastrohepaticum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AGS, v. </a:t>
            </a:r>
            <a:r>
              <a:rPr lang="cs-CZ" sz="2600" kern="0" dirty="0" err="1" smtClean="0"/>
              <a:t>coronaria</a:t>
            </a:r>
            <a:r>
              <a:rPr lang="cs-CZ" sz="2600" kern="0" dirty="0" smtClean="0"/>
              <a:t>, uzliny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cs-CZ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řídk</a:t>
            </a:r>
            <a:r>
              <a:rPr lang="cs-CZ" sz="2600" kern="0" dirty="0" smtClean="0"/>
              <a:t>á tuk. tkáň přechází v </a:t>
            </a:r>
            <a:r>
              <a:rPr lang="cs-CZ" sz="2600" kern="0" dirty="0" err="1" smtClean="0"/>
              <a:t>perivaskulární</a:t>
            </a:r>
            <a:r>
              <a:rPr lang="cs-CZ" sz="2600" kern="0" dirty="0" smtClean="0"/>
              <a:t> prostory – možnost šíření procesů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lig. </a:t>
            </a:r>
            <a:r>
              <a:rPr lang="cs-CZ" sz="2600" kern="0" dirty="0" err="1" smtClean="0">
                <a:solidFill>
                  <a:srgbClr val="FFFF00"/>
                </a:solidFill>
              </a:rPr>
              <a:t>hepatoduodenale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možnost </a:t>
            </a:r>
            <a:r>
              <a:rPr lang="cs-CZ" sz="2600" kern="0" dirty="0" smtClean="0"/>
              <a:t>šíření </a:t>
            </a:r>
            <a:r>
              <a:rPr lang="cs-CZ" sz="2600" kern="0" dirty="0" smtClean="0"/>
              <a:t>procesů i z </a:t>
            </a:r>
            <a:r>
              <a:rPr lang="cs-CZ" sz="2600" kern="0" dirty="0" err="1" smtClean="0"/>
              <a:t>retroperitonea</a:t>
            </a:r>
            <a:r>
              <a:rPr lang="cs-CZ" sz="2600" kern="0" dirty="0" smtClean="0"/>
              <a:t>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cs-CZ" sz="2600" kern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685" y="260648"/>
            <a:ext cx="3408732" cy="301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5"/>
            <a:ext cx="3888432" cy="315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Přímá spojovací šipka 7"/>
          <p:cNvCxnSpPr/>
          <p:nvPr/>
        </p:nvCxnSpPr>
        <p:spPr>
          <a:xfrm rot="10800000">
            <a:off x="7380312" y="4653136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332655"/>
            <a:ext cx="7940873" cy="999257"/>
          </a:xfrm>
        </p:spPr>
        <p:txBody>
          <a:bodyPr/>
          <a:lstStyle/>
          <a:p>
            <a:r>
              <a:rPr lang="sk-SK" sz="3400" dirty="0" err="1"/>
              <a:t>Inframezokolický</a:t>
            </a:r>
            <a:r>
              <a:rPr lang="sk-SK" sz="3400" dirty="0"/>
              <a:t> </a:t>
            </a:r>
            <a:r>
              <a:rPr lang="sk-SK" sz="3400" dirty="0" err="1"/>
              <a:t>prostor</a:t>
            </a:r>
            <a:endParaRPr lang="cs-CZ" sz="3400" dirty="0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23528" y="1280949"/>
            <a:ext cx="4752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Od </a:t>
            </a:r>
            <a:r>
              <a:rPr lang="cs-CZ" sz="2400" dirty="0" err="1"/>
              <a:t>mesocolon</a:t>
            </a:r>
            <a:r>
              <a:rPr lang="cs-CZ" sz="2400" dirty="0"/>
              <a:t> </a:t>
            </a:r>
            <a:r>
              <a:rPr lang="cs-CZ" sz="2400" dirty="0" err="1"/>
              <a:t>transversum</a:t>
            </a:r>
            <a:r>
              <a:rPr lang="cs-CZ" sz="2400" dirty="0"/>
              <a:t> až po pánevní dutinu. </a:t>
            </a:r>
          </a:p>
          <a:p>
            <a:r>
              <a:rPr lang="cs-CZ" sz="2400" dirty="0"/>
              <a:t>Radix mesenterii ho rozděluje na </a:t>
            </a:r>
          </a:p>
          <a:p>
            <a:pPr>
              <a:buFontTx/>
              <a:buChar char="•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FFFF99"/>
                </a:solidFill>
              </a:rPr>
              <a:t>Levý </a:t>
            </a:r>
            <a:r>
              <a:rPr lang="cs-CZ" sz="2400" dirty="0" err="1">
                <a:solidFill>
                  <a:srgbClr val="FFFF99"/>
                </a:solidFill>
              </a:rPr>
              <a:t>infrakolický</a:t>
            </a:r>
            <a:r>
              <a:rPr lang="cs-CZ" sz="2400" dirty="0">
                <a:solidFill>
                  <a:srgbClr val="FFFF99"/>
                </a:solidFill>
              </a:rPr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prostor (AMI)</a:t>
            </a:r>
            <a:endParaRPr lang="cs-CZ" sz="2400" dirty="0">
              <a:solidFill>
                <a:srgbClr val="FFFF99"/>
              </a:solidFill>
            </a:endParaRPr>
          </a:p>
          <a:p>
            <a:pPr>
              <a:buFontTx/>
              <a:buChar char="•"/>
            </a:pPr>
            <a:r>
              <a:rPr lang="cs-CZ" sz="2400" dirty="0">
                <a:solidFill>
                  <a:srgbClr val="FFFF99"/>
                </a:solidFill>
              </a:rPr>
              <a:t> Pravý </a:t>
            </a:r>
            <a:r>
              <a:rPr lang="cs-CZ" sz="2400" dirty="0" err="1">
                <a:solidFill>
                  <a:srgbClr val="FFFF99"/>
                </a:solidFill>
              </a:rPr>
              <a:t>infrakolický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  <a:r>
              <a:rPr lang="cs-CZ" sz="2400" dirty="0"/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(AMS</a:t>
            </a:r>
            <a:r>
              <a:rPr lang="cs-CZ" sz="2400" dirty="0" smtClean="0">
                <a:solidFill>
                  <a:srgbClr val="FFFF99"/>
                </a:solidFill>
              </a:rPr>
              <a:t>)</a:t>
            </a:r>
            <a:endParaRPr lang="cs-CZ" sz="2400" dirty="0"/>
          </a:p>
          <a:p>
            <a:r>
              <a:rPr lang="cs-CZ" sz="2400" dirty="0"/>
              <a:t>    podél laterálních okrajů          </a:t>
            </a:r>
          </a:p>
          <a:p>
            <a:r>
              <a:rPr lang="cs-CZ" sz="2400" dirty="0"/>
              <a:t>    vzestupného / sestupného    </a:t>
            </a:r>
          </a:p>
          <a:p>
            <a:r>
              <a:rPr lang="cs-CZ" sz="2400" dirty="0"/>
              <a:t>    tračníku </a:t>
            </a:r>
          </a:p>
          <a:p>
            <a:pPr>
              <a:buFontTx/>
              <a:buChar char="•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FFFF99"/>
                </a:solidFill>
              </a:rPr>
              <a:t>Pravý </a:t>
            </a:r>
            <a:r>
              <a:rPr lang="cs-CZ" sz="2400" dirty="0" err="1">
                <a:solidFill>
                  <a:srgbClr val="FFFF99"/>
                </a:solidFill>
              </a:rPr>
              <a:t>parakolický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</a:p>
          <a:p>
            <a:pPr>
              <a:buFontTx/>
              <a:buChar char="•"/>
            </a:pPr>
            <a:r>
              <a:rPr lang="cs-CZ" sz="2400" dirty="0">
                <a:solidFill>
                  <a:srgbClr val="FFFF99"/>
                </a:solidFill>
              </a:rPr>
              <a:t> Levý </a:t>
            </a:r>
            <a:r>
              <a:rPr lang="cs-CZ" sz="2400" dirty="0" err="1">
                <a:solidFill>
                  <a:srgbClr val="FFFF99"/>
                </a:solidFill>
              </a:rPr>
              <a:t>parakolický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  <a:r>
              <a:rPr lang="cs-CZ" sz="2400" dirty="0"/>
              <a:t>, který</a:t>
            </a:r>
          </a:p>
          <a:p>
            <a:r>
              <a:rPr lang="cs-CZ" sz="2400" dirty="0"/>
              <a:t>vlevo kraniálně uzavírá lig. </a:t>
            </a:r>
            <a:r>
              <a:rPr lang="cs-CZ" sz="2400" dirty="0" err="1"/>
              <a:t>phrenicocolicum</a:t>
            </a: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070" y="1196752"/>
            <a:ext cx="376241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dirty="0" err="1">
                <a:solidFill>
                  <a:srgbClr val="FFFF99"/>
                </a:solidFill>
              </a:rPr>
              <a:t>Inframezokolický</a:t>
            </a:r>
            <a:r>
              <a:rPr lang="sk-SK" sz="3400" dirty="0">
                <a:solidFill>
                  <a:srgbClr val="FFFF99"/>
                </a:solidFill>
              </a:rPr>
              <a:t> </a:t>
            </a:r>
            <a:r>
              <a:rPr lang="sk-SK" sz="3400" dirty="0" err="1">
                <a:solidFill>
                  <a:srgbClr val="FFFF99"/>
                </a:solidFill>
              </a:rPr>
              <a:t>prostor</a:t>
            </a:r>
            <a:endParaRPr lang="cs-CZ" sz="3400" dirty="0">
              <a:solidFill>
                <a:srgbClr val="FFFF99"/>
              </a:solidFill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66229" y="1196752"/>
            <a:ext cx="7850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</a:pPr>
            <a:r>
              <a:rPr lang="cs-CZ" sz="2400" dirty="0"/>
              <a:t>V </a:t>
            </a:r>
            <a:r>
              <a:rPr lang="cs-CZ" sz="2400" dirty="0" err="1"/>
              <a:t>inframezokolickém</a:t>
            </a:r>
            <a:r>
              <a:rPr lang="cs-CZ" sz="2400" dirty="0"/>
              <a:t> prostoru jsou uloženy kličky tenkého, tlustého střeva a mesenterium, ventrálně před střevními kličkami je velká předstěra (omentum </a:t>
            </a:r>
            <a:r>
              <a:rPr lang="cs-CZ" sz="2400" dirty="0" err="1" smtClean="0"/>
              <a:t>maius</a:t>
            </a:r>
            <a:r>
              <a:rPr lang="cs-CZ" sz="2400" dirty="0" smtClean="0"/>
              <a:t>)</a:t>
            </a: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6434" r="25609" b="2147"/>
          <a:stretch>
            <a:fillRect/>
          </a:stretch>
        </p:blipFill>
        <p:spPr>
          <a:xfrm>
            <a:off x="5148064" y="2636912"/>
            <a:ext cx="3494088" cy="3349625"/>
          </a:xfrm>
          <a:noFill/>
          <a:ln>
            <a:solidFill>
              <a:srgbClr val="FFCC00"/>
            </a:solidFill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3528" y="2492896"/>
            <a:ext cx="46805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SzPct val="85000"/>
            </a:pPr>
            <a:endParaRPr lang="cs-CZ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buSzPct val="85000"/>
            </a:pPr>
            <a:r>
              <a:rPr lang="cs-CZ" sz="2400" dirty="0" smtClean="0"/>
              <a:t>Protože závěsy tlustého střeva přirostly na zadní stěnu peritonea sekundárně – včetně radixu </a:t>
            </a:r>
            <a:r>
              <a:rPr lang="cs-CZ" sz="2400" dirty="0" err="1" smtClean="0"/>
              <a:t>mesocoli</a:t>
            </a:r>
            <a:r>
              <a:rPr lang="cs-CZ" sz="2400" dirty="0" smtClean="0"/>
              <a:t> </a:t>
            </a:r>
            <a:r>
              <a:rPr lang="cs-CZ" sz="2400" dirty="0" err="1" smtClean="0"/>
              <a:t>transv</a:t>
            </a:r>
            <a:r>
              <a:rPr lang="cs-CZ" sz="2400" dirty="0" smtClean="0"/>
              <a:t>., na některých místech zůstávají v zadní </a:t>
            </a:r>
            <a:r>
              <a:rPr lang="cs-CZ" sz="2400" dirty="0" smtClean="0">
                <a:solidFill>
                  <a:srgbClr val="FF0000"/>
                </a:solidFill>
              </a:rPr>
              <a:t>stěně jamky a záhyby peritonea (</a:t>
            </a:r>
            <a:r>
              <a:rPr lang="cs-CZ" sz="2400" dirty="0" err="1" smtClean="0">
                <a:solidFill>
                  <a:srgbClr val="FF0000"/>
                </a:solidFill>
              </a:rPr>
              <a:t>recessy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r>
              <a:rPr lang="cs-CZ" sz="2400" dirty="0" smtClean="0"/>
              <a:t> – jako stopy nedokonalého srůstu</a:t>
            </a:r>
            <a:endParaRPr lang="cs-CZ" sz="2400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508104" y="4077072"/>
            <a:ext cx="2808809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300191" y="3933056"/>
            <a:ext cx="720079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ileocékální</a:t>
            </a:r>
            <a:r>
              <a:rPr lang="cs-CZ" dirty="0" smtClean="0"/>
              <a:t> oblasti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30725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recessus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retrocaecalis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(může obsahovat </a:t>
            </a:r>
            <a:r>
              <a:rPr lang="cs-CZ" dirty="0" err="1" smtClean="0"/>
              <a:t>appendix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r. </a:t>
            </a:r>
            <a:r>
              <a:rPr lang="cs-CZ" dirty="0" err="1" smtClean="0">
                <a:solidFill>
                  <a:srgbClr val="FF0000"/>
                </a:solidFill>
              </a:rPr>
              <a:t>ileocaecalis</a:t>
            </a:r>
            <a:r>
              <a:rPr lang="cs-CZ" dirty="0" smtClean="0">
                <a:solidFill>
                  <a:srgbClr val="FF0000"/>
                </a:solidFill>
              </a:rPr>
              <a:t> sup. + </a:t>
            </a:r>
            <a:r>
              <a:rPr lang="cs-CZ" dirty="0" err="1" smtClean="0">
                <a:solidFill>
                  <a:srgbClr val="FF0000"/>
                </a:solidFill>
              </a:rPr>
              <a:t>inf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  <a:r>
              <a:rPr lang="cs-CZ" dirty="0" smtClean="0"/>
              <a:t>(nad a pod ústím TI)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779" y="1340768"/>
            <a:ext cx="400970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oblasti </a:t>
            </a:r>
            <a:r>
              <a:rPr lang="cs-CZ" dirty="0" err="1" smtClean="0"/>
              <a:t>flexura</a:t>
            </a:r>
            <a:r>
              <a:rPr lang="cs-CZ" dirty="0" smtClean="0"/>
              <a:t> </a:t>
            </a:r>
            <a:r>
              <a:rPr lang="cs-CZ" dirty="0" err="1" smtClean="0"/>
              <a:t>duodenojejunalis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30725"/>
          </a:xfrm>
        </p:spPr>
        <p:txBody>
          <a:bodyPr/>
          <a:lstStyle/>
          <a:p>
            <a:r>
              <a:rPr lang="cs-CZ" dirty="0" err="1" smtClean="0"/>
              <a:t>recessus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duodenalis</a:t>
            </a:r>
            <a:r>
              <a:rPr lang="cs-CZ" dirty="0" smtClean="0">
                <a:solidFill>
                  <a:srgbClr val="FF0000"/>
                </a:solidFill>
              </a:rPr>
              <a:t> sup. + </a:t>
            </a:r>
            <a:r>
              <a:rPr lang="cs-CZ" dirty="0" err="1" smtClean="0">
                <a:solidFill>
                  <a:srgbClr val="FF0000"/>
                </a:solidFill>
              </a:rPr>
              <a:t>inf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  <a:r>
              <a:rPr lang="cs-CZ" dirty="0" smtClean="0"/>
              <a:t> (vlevo od DJ </a:t>
            </a:r>
            <a:r>
              <a:rPr lang="cs-CZ" dirty="0" err="1" smtClean="0"/>
              <a:t>flexury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r. </a:t>
            </a:r>
            <a:r>
              <a:rPr lang="cs-CZ" dirty="0" err="1" smtClean="0">
                <a:solidFill>
                  <a:srgbClr val="FF0000"/>
                </a:solidFill>
              </a:rPr>
              <a:t>paraduodenalis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venosus</a:t>
            </a:r>
            <a:r>
              <a:rPr lang="cs-CZ" dirty="0" smtClean="0"/>
              <a:t> – VMI)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r. </a:t>
            </a:r>
            <a:r>
              <a:rPr lang="cs-CZ" dirty="0" err="1" smtClean="0">
                <a:solidFill>
                  <a:srgbClr val="FF0000"/>
                </a:solidFill>
              </a:rPr>
              <a:t>retroduodenalis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(nekonstantní)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3204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oblasti </a:t>
            </a:r>
            <a:r>
              <a:rPr lang="cs-CZ" dirty="0" err="1" smtClean="0"/>
              <a:t>c</a:t>
            </a:r>
            <a:r>
              <a:rPr lang="cs-CZ" dirty="0" smtClean="0"/>
              <a:t>. </a:t>
            </a:r>
            <a:r>
              <a:rPr lang="cs-CZ" dirty="0" err="1" smtClean="0"/>
              <a:t>sigmoideum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30725"/>
          </a:xfrm>
        </p:spPr>
        <p:txBody>
          <a:bodyPr/>
          <a:lstStyle/>
          <a:p>
            <a:r>
              <a:rPr lang="cs-CZ" dirty="0" smtClean="0"/>
              <a:t>r. </a:t>
            </a:r>
            <a:r>
              <a:rPr lang="cs-CZ" dirty="0" err="1" smtClean="0"/>
              <a:t>intersigmoideus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1340768"/>
            <a:ext cx="429047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04663"/>
            <a:ext cx="8229600" cy="774849"/>
          </a:xfrm>
        </p:spPr>
        <p:txBody>
          <a:bodyPr/>
          <a:lstStyle/>
          <a:p>
            <a:r>
              <a:rPr lang="cs-CZ" sz="4000" dirty="0"/>
              <a:t>Dutina břišní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95325"/>
            <a:ext cx="5275014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200" dirty="0" smtClean="0"/>
              <a:t>Anatomicky</a:t>
            </a:r>
          </a:p>
          <a:p>
            <a:pPr>
              <a:buFont typeface="Wingdings" pitchFamily="2" charset="2"/>
              <a:buNone/>
            </a:pPr>
            <a:endParaRPr lang="cs-CZ" sz="2200" dirty="0"/>
          </a:p>
          <a:p>
            <a:r>
              <a:rPr lang="cs-CZ" sz="2200" dirty="0">
                <a:solidFill>
                  <a:srgbClr val="FFFF00"/>
                </a:solidFill>
              </a:rPr>
              <a:t>Dutina </a:t>
            </a:r>
            <a:r>
              <a:rPr lang="cs-CZ" sz="2200" dirty="0" smtClean="0">
                <a:solidFill>
                  <a:srgbClr val="FFFF00"/>
                </a:solidFill>
              </a:rPr>
              <a:t>peritoneální</a:t>
            </a:r>
          </a:p>
          <a:p>
            <a:endParaRPr lang="cs-CZ" sz="2200" dirty="0"/>
          </a:p>
          <a:p>
            <a:r>
              <a:rPr lang="cs-CZ" sz="2200" dirty="0" err="1">
                <a:solidFill>
                  <a:srgbClr val="FFFF00"/>
                </a:solidFill>
              </a:rPr>
              <a:t>Extraperitoneální</a:t>
            </a:r>
            <a:r>
              <a:rPr lang="cs-CZ" sz="2200" dirty="0">
                <a:solidFill>
                  <a:srgbClr val="FFFF00"/>
                </a:solidFill>
              </a:rPr>
              <a:t> prostor </a:t>
            </a:r>
            <a:endParaRPr lang="cs-CZ" sz="2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000" dirty="0" smtClean="0"/>
              <a:t>(</a:t>
            </a:r>
            <a:r>
              <a:rPr lang="cs-CZ" sz="2000" dirty="0" err="1"/>
              <a:t>preperitoneální</a:t>
            </a:r>
            <a:r>
              <a:rPr lang="cs-CZ" sz="2000" dirty="0"/>
              <a:t>, </a:t>
            </a:r>
            <a:r>
              <a:rPr lang="cs-CZ" sz="2000" dirty="0" err="1"/>
              <a:t>infraperitoneální</a:t>
            </a:r>
            <a:r>
              <a:rPr lang="cs-CZ" sz="2000" dirty="0"/>
              <a:t>, </a:t>
            </a:r>
            <a:r>
              <a:rPr lang="cs-CZ" sz="2000" dirty="0" err="1"/>
              <a:t>retroperitoneální</a:t>
            </a:r>
            <a:r>
              <a:rPr lang="cs-CZ" sz="2000" dirty="0"/>
              <a:t>)</a:t>
            </a:r>
          </a:p>
        </p:txBody>
      </p:sp>
      <p:pic>
        <p:nvPicPr>
          <p:cNvPr id="10" name="Obrázek 9" descr="peritonealni d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7" y="548680"/>
            <a:ext cx="3648405" cy="547260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444208" y="616530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Anatomie II. díl, Čihák R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Parakolické</a:t>
            </a:r>
            <a:r>
              <a:rPr lang="cs-CZ" dirty="0" smtClean="0"/>
              <a:t> </a:t>
            </a:r>
            <a:r>
              <a:rPr lang="cs-CZ" dirty="0" err="1" smtClean="0"/>
              <a:t>recessy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6"/>
            <a:ext cx="622450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římá spojovací šipka 5"/>
          <p:cNvCxnSpPr/>
          <p:nvPr/>
        </p:nvCxnSpPr>
        <p:spPr>
          <a:xfrm rot="5400000" flipH="1" flipV="1">
            <a:off x="1403648" y="4653136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6200000" flipV="1">
            <a:off x="6480212" y="490516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Peritoneum v pánvi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4690864" cy="45307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u muže: </a:t>
            </a:r>
          </a:p>
          <a:p>
            <a:r>
              <a:rPr lang="cs-CZ" dirty="0" err="1" smtClean="0"/>
              <a:t>excavatio</a:t>
            </a:r>
            <a:r>
              <a:rPr lang="cs-CZ" dirty="0" smtClean="0"/>
              <a:t> </a:t>
            </a:r>
            <a:r>
              <a:rPr lang="cs-CZ" dirty="0" err="1" smtClean="0"/>
              <a:t>rectovesicalis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u ženy:</a:t>
            </a:r>
          </a:p>
          <a:p>
            <a:r>
              <a:rPr lang="cs-CZ" dirty="0" err="1" smtClean="0"/>
              <a:t>excavatio</a:t>
            </a:r>
            <a:r>
              <a:rPr lang="cs-CZ" dirty="0" smtClean="0"/>
              <a:t> </a:t>
            </a:r>
            <a:r>
              <a:rPr lang="cs-CZ" dirty="0" err="1" smtClean="0"/>
              <a:t>rectouterina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(</a:t>
            </a:r>
            <a:r>
              <a:rPr lang="cs-CZ" dirty="0" err="1" smtClean="0">
                <a:solidFill>
                  <a:srgbClr val="FFFF00"/>
                </a:solidFill>
              </a:rPr>
              <a:t>c</a:t>
            </a:r>
            <a:r>
              <a:rPr lang="cs-CZ" dirty="0" smtClean="0">
                <a:solidFill>
                  <a:srgbClr val="FFFF00"/>
                </a:solidFill>
              </a:rPr>
              <a:t>. </a:t>
            </a:r>
            <a:r>
              <a:rPr lang="cs-CZ" dirty="0" err="1" smtClean="0">
                <a:solidFill>
                  <a:srgbClr val="FFFF00"/>
                </a:solidFill>
              </a:rPr>
              <a:t>Douglasi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excavatio</a:t>
            </a:r>
            <a:r>
              <a:rPr lang="cs-CZ" dirty="0" smtClean="0"/>
              <a:t> </a:t>
            </a:r>
            <a:r>
              <a:rPr lang="cs-CZ" dirty="0" err="1" smtClean="0"/>
              <a:t>vesicouterina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456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004048" y="501317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Abnormality velkého omenta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3" y="1412776"/>
            <a:ext cx="4536503" cy="46085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mnohočenté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infiltráty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err="1" smtClean="0"/>
              <a:t>karcinomatosa</a:t>
            </a:r>
            <a:r>
              <a:rPr lang="cs-CZ" sz="2600" kern="0" dirty="0" smtClean="0"/>
              <a:t> peritonea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cs-CZ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tbc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peritonitis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err="1" smtClean="0"/>
              <a:t>malig</a:t>
            </a:r>
            <a:r>
              <a:rPr lang="cs-CZ" sz="2600" kern="0" dirty="0" smtClean="0"/>
              <a:t>. </a:t>
            </a:r>
            <a:r>
              <a:rPr lang="cs-CZ" sz="2600" kern="0" dirty="0" err="1" smtClean="0"/>
              <a:t>mesotheliom</a:t>
            </a:r>
            <a:endParaRPr lang="cs-CZ" sz="2600" kern="0" dirty="0" smtClean="0"/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cs-CZ" sz="2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pseudomyxoma</a:t>
            </a: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peritonei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baseline="0" dirty="0" err="1" smtClean="0"/>
              <a:t>lymfomatóza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solidní či cystická masa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primární tumor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metastáza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infekční proces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další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omentální infarkt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err="1" smtClean="0"/>
              <a:t>pseudotumor</a:t>
            </a:r>
            <a:endParaRPr lang="cs-CZ" sz="2600" kern="0" dirty="0" smtClean="0"/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hematom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hernie</a:t>
            </a:r>
            <a:endParaRPr kumimoji="0" lang="cs-CZ" sz="2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46929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Abnormality malého omenta a BO</a:t>
            </a:r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3" y="1412776"/>
            <a:ext cx="4536503" cy="46085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tekutinová kolekce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ascites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zánětlivý </a:t>
            </a:r>
            <a:r>
              <a:rPr lang="cs-CZ" sz="2600" kern="0" dirty="0" err="1" smtClean="0"/>
              <a:t>exsudát</a:t>
            </a:r>
            <a:endParaRPr lang="cs-CZ" sz="2600" kern="0" dirty="0" smtClean="0"/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err="1" smtClean="0"/>
              <a:t>biliom</a:t>
            </a:r>
            <a:endParaRPr lang="cs-CZ" sz="2600" kern="0" dirty="0" smtClean="0"/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hematom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cs-CZ" sz="2600" kern="0" dirty="0" smtClean="0">
                <a:solidFill>
                  <a:srgbClr val="FFFF00"/>
                </a:solidFill>
              </a:rPr>
              <a:t>solidní či cystická masa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primární tumor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metastáza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dirty="0" smtClean="0"/>
              <a:t>infekční proces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6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další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600" kern="0" noProof="0" dirty="0" smtClean="0"/>
              <a:t>vnitřní </a:t>
            </a:r>
            <a:r>
              <a:rPr lang="cs-CZ" sz="2600" kern="0" dirty="0" smtClean="0"/>
              <a:t>hernie</a:t>
            </a:r>
            <a:endParaRPr kumimoji="0" lang="cs-CZ" sz="2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Documents and Settings\Administrator\Plocha\škola CT\ct_bricho-horni-kliv_146080\3861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149080"/>
            <a:ext cx="35290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83984"/>
            <a:ext cx="3456384" cy="306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Děkuji za pozornost.</a:t>
            </a:r>
          </a:p>
        </p:txBody>
      </p:sp>
      <p:pic>
        <p:nvPicPr>
          <p:cNvPr id="56324" name="Picture 6" descr="Hrad a pevnost Špilbe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636838"/>
            <a:ext cx="47609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400" dirty="0" smtClean="0"/>
              <a:t>Peritoneální membrána</a:t>
            </a:r>
            <a:endParaRPr 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3950"/>
            <a:ext cx="8229600" cy="511333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600" dirty="0" smtClean="0"/>
              <a:t>semipermeabilní membrána lemující břišní stěnu (</a:t>
            </a:r>
            <a:r>
              <a:rPr lang="cs-CZ" sz="2600" dirty="0" smtClean="0">
                <a:solidFill>
                  <a:srgbClr val="FF0000"/>
                </a:solidFill>
              </a:rPr>
              <a:t>parietální</a:t>
            </a:r>
            <a:r>
              <a:rPr lang="cs-CZ" sz="2600" dirty="0" smtClean="0"/>
              <a:t>) a povrch orgánů (</a:t>
            </a:r>
            <a:r>
              <a:rPr lang="cs-CZ" sz="2600" dirty="0" smtClean="0">
                <a:solidFill>
                  <a:srgbClr val="FF0000"/>
                </a:solidFill>
              </a:rPr>
              <a:t>viscerální</a:t>
            </a:r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FF0000"/>
                </a:solidFill>
              </a:rPr>
              <a:t>peritoneum</a:t>
            </a:r>
            <a:r>
              <a:rPr lang="cs-CZ" sz="2600" dirty="0" smtClean="0"/>
              <a:t>)</a:t>
            </a:r>
          </a:p>
          <a:p>
            <a:pPr eaLnBrk="1" hangingPunct="1"/>
            <a:r>
              <a:rPr lang="cs-CZ" sz="2600" dirty="0" smtClean="0"/>
              <a:t>plocha závisí na TBSA – přibližně </a:t>
            </a:r>
            <a:r>
              <a:rPr lang="cs-CZ" sz="2600" dirty="0" smtClean="0">
                <a:solidFill>
                  <a:srgbClr val="FFFF00"/>
                </a:solidFill>
              </a:rPr>
              <a:t>1-2 m</a:t>
            </a:r>
            <a:r>
              <a:rPr lang="cs-CZ" sz="2600" baseline="30000" dirty="0" smtClean="0">
                <a:solidFill>
                  <a:srgbClr val="FFFF00"/>
                </a:solidFill>
              </a:rPr>
              <a:t>2</a:t>
            </a:r>
            <a:r>
              <a:rPr lang="cs-CZ" sz="2600" dirty="0" smtClean="0"/>
              <a:t> </a:t>
            </a:r>
          </a:p>
          <a:p>
            <a:pPr eaLnBrk="1" hangingPunct="1"/>
            <a:r>
              <a:rPr lang="cs-CZ" sz="2600" dirty="0" smtClean="0"/>
              <a:t>fyziologicky obsahuje asi </a:t>
            </a:r>
            <a:r>
              <a:rPr lang="cs-CZ" sz="2600" dirty="0" smtClean="0">
                <a:solidFill>
                  <a:srgbClr val="FFFF00"/>
                </a:solidFill>
              </a:rPr>
              <a:t>100ml tekutiny</a:t>
            </a:r>
          </a:p>
          <a:p>
            <a:pPr eaLnBrk="1" hangingPunct="1"/>
            <a:r>
              <a:rPr lang="cs-CZ" sz="2600" dirty="0" smtClean="0">
                <a:solidFill>
                  <a:srgbClr val="FF0000"/>
                </a:solidFill>
              </a:rPr>
              <a:t>parietální</a:t>
            </a:r>
            <a:r>
              <a:rPr lang="cs-CZ" sz="2600" dirty="0" smtClean="0"/>
              <a:t> peritoneum zásobeno arteriemi břišní stěny, drenáž do systémové cirkulace</a:t>
            </a:r>
          </a:p>
          <a:p>
            <a:pPr eaLnBrk="1" hangingPunct="1"/>
            <a:r>
              <a:rPr lang="cs-CZ" sz="2600" dirty="0" smtClean="0">
                <a:solidFill>
                  <a:srgbClr val="FF0000"/>
                </a:solidFill>
              </a:rPr>
              <a:t>viscerální</a:t>
            </a:r>
            <a:r>
              <a:rPr lang="cs-CZ" sz="2600" dirty="0" smtClean="0"/>
              <a:t> peritoneum zásobeno mezenteriálními větvemi a </a:t>
            </a:r>
            <a:r>
              <a:rPr lang="cs-CZ" sz="2600" dirty="0" err="1" smtClean="0"/>
              <a:t>tr</a:t>
            </a:r>
            <a:r>
              <a:rPr lang="cs-CZ" sz="2600" dirty="0" smtClean="0"/>
              <a:t>. </a:t>
            </a:r>
            <a:r>
              <a:rPr lang="cs-CZ" sz="2600" dirty="0" err="1" smtClean="0"/>
              <a:t>coeliacus</a:t>
            </a:r>
            <a:r>
              <a:rPr lang="cs-CZ" sz="2600" dirty="0" smtClean="0"/>
              <a:t> s drenáží do v. </a:t>
            </a:r>
            <a:r>
              <a:rPr lang="cs-CZ" sz="2600" dirty="0" err="1" smtClean="0"/>
              <a:t>portae</a:t>
            </a:r>
            <a:endParaRPr lang="cs-CZ" sz="2600" dirty="0" smtClean="0"/>
          </a:p>
          <a:p>
            <a:pPr eaLnBrk="1" hangingPunct="1"/>
            <a:r>
              <a:rPr lang="cs-CZ" sz="2600" dirty="0" smtClean="0">
                <a:solidFill>
                  <a:srgbClr val="FFFF00"/>
                </a:solidFill>
              </a:rPr>
              <a:t>80% </a:t>
            </a:r>
            <a:r>
              <a:rPr lang="cs-CZ" sz="2600" dirty="0" smtClean="0"/>
              <a:t>peritoneální dutiny je </a:t>
            </a:r>
            <a:r>
              <a:rPr lang="cs-CZ" sz="2600" dirty="0" smtClean="0">
                <a:solidFill>
                  <a:srgbClr val="FFFF00"/>
                </a:solidFill>
              </a:rPr>
              <a:t>drénováno </a:t>
            </a:r>
            <a:r>
              <a:rPr lang="cs-CZ" sz="2600" dirty="0" err="1" smtClean="0">
                <a:solidFill>
                  <a:srgbClr val="FFFF00"/>
                </a:solidFill>
              </a:rPr>
              <a:t>subdiafragmatickými</a:t>
            </a:r>
            <a:r>
              <a:rPr lang="cs-CZ" sz="2600" dirty="0" smtClean="0">
                <a:solidFill>
                  <a:srgbClr val="FFFF00"/>
                </a:solidFill>
              </a:rPr>
              <a:t> </a:t>
            </a:r>
            <a:r>
              <a:rPr lang="cs-CZ" sz="2600" dirty="0" err="1" smtClean="0">
                <a:solidFill>
                  <a:srgbClr val="FFFF00"/>
                </a:solidFill>
              </a:rPr>
              <a:t>lymfatiky</a:t>
            </a:r>
            <a:r>
              <a:rPr lang="cs-CZ" sz="2600" dirty="0" smtClean="0">
                <a:solidFill>
                  <a:srgbClr val="FFFF00"/>
                </a:solidFill>
              </a:rPr>
              <a:t> </a:t>
            </a:r>
            <a:r>
              <a:rPr lang="cs-CZ" sz="2600" dirty="0" smtClean="0"/>
              <a:t>a následně absorbováno do venózního systému</a:t>
            </a:r>
          </a:p>
          <a:p>
            <a:pPr eaLnBrk="1" hangingPunct="1"/>
            <a:endParaRPr lang="cs-CZ" sz="2600" dirty="0" smtClean="0"/>
          </a:p>
        </p:txBody>
      </p:sp>
    </p:spTree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0725"/>
          </a:xfrm>
        </p:spPr>
        <p:txBody>
          <a:bodyPr/>
          <a:lstStyle/>
          <a:p>
            <a:r>
              <a:rPr lang="cs-CZ" dirty="0" smtClean="0"/>
              <a:t>u mužů uzavřený prostor</a:t>
            </a:r>
          </a:p>
          <a:p>
            <a:r>
              <a:rPr lang="cs-CZ" dirty="0" smtClean="0"/>
              <a:t>u žen komunikace s </a:t>
            </a:r>
            <a:r>
              <a:rPr lang="cs-CZ" dirty="0" err="1" smtClean="0"/>
              <a:t>extraperitoneálním</a:t>
            </a:r>
            <a:r>
              <a:rPr lang="cs-CZ" dirty="0" smtClean="0"/>
              <a:t> prostorem v oblasti</a:t>
            </a:r>
            <a:r>
              <a:rPr lang="cs-CZ" dirty="0" smtClean="0"/>
              <a:t> vejcovodů a vaječníků</a:t>
            </a:r>
          </a:p>
          <a:p>
            <a:endParaRPr lang="cs-CZ" dirty="0" smtClean="0"/>
          </a:p>
          <a:p>
            <a:r>
              <a:rPr lang="cs-CZ" dirty="0" smtClean="0"/>
              <a:t>závěsy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mesenteria</a:t>
            </a:r>
            <a:r>
              <a:rPr lang="cs-CZ" dirty="0" smtClean="0"/>
              <a:t> = dvojité listy peritonea, jimiž nástěnné peritoneum přechází do viscerálního na povrchu orgánů</a:t>
            </a:r>
          </a:p>
          <a:p>
            <a:r>
              <a:rPr lang="cs-CZ" dirty="0" smtClean="0"/>
              <a:t>závěsem přicházejí k příslušnému orgánu jeho </a:t>
            </a:r>
            <a:r>
              <a:rPr lang="cs-CZ" dirty="0" smtClean="0">
                <a:solidFill>
                  <a:srgbClr val="FF0000"/>
                </a:solidFill>
              </a:rPr>
              <a:t>cévy a nervy</a:t>
            </a:r>
          </a:p>
          <a:p>
            <a:endParaRPr lang="cs-CZ" dirty="0"/>
          </a:p>
        </p:txBody>
      </p:sp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62744"/>
          </a:xfrm>
        </p:spPr>
        <p:txBody>
          <a:bodyPr/>
          <a:lstStyle/>
          <a:p>
            <a:r>
              <a:rPr lang="cs-CZ" sz="3600" dirty="0"/>
              <a:t>Peritoneální dutina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00200"/>
            <a:ext cx="4038600" cy="4530725"/>
          </a:xfrm>
        </p:spPr>
        <p:txBody>
          <a:bodyPr/>
          <a:lstStyle/>
          <a:p>
            <a:r>
              <a:rPr lang="cs-CZ" sz="2200" dirty="0" err="1">
                <a:solidFill>
                  <a:srgbClr val="FFFF99"/>
                </a:solidFill>
              </a:rPr>
              <a:t>Supramezokolický</a:t>
            </a:r>
            <a:r>
              <a:rPr lang="cs-CZ" sz="2200" dirty="0">
                <a:solidFill>
                  <a:srgbClr val="FFFF99"/>
                </a:solidFill>
              </a:rPr>
              <a:t> </a:t>
            </a:r>
            <a:r>
              <a:rPr lang="cs-CZ" sz="2200" dirty="0" smtClean="0">
                <a:solidFill>
                  <a:srgbClr val="FFFF99"/>
                </a:solidFill>
              </a:rPr>
              <a:t>prostor</a:t>
            </a:r>
          </a:p>
          <a:p>
            <a:pPr lvl="1"/>
            <a:r>
              <a:rPr lang="cs-CZ" sz="1800" dirty="0" smtClean="0">
                <a:solidFill>
                  <a:srgbClr val="FF0000"/>
                </a:solidFill>
              </a:rPr>
              <a:t>Játra</a:t>
            </a:r>
            <a:r>
              <a:rPr lang="cs-CZ" sz="1800" dirty="0">
                <a:solidFill>
                  <a:srgbClr val="FF0000"/>
                </a:solidFill>
              </a:rPr>
              <a:t>, žaludek, slezina; </a:t>
            </a:r>
            <a:r>
              <a:rPr lang="cs-CZ" sz="1800" dirty="0"/>
              <a:t>pankreas - za omentální bursou, sekundárně </a:t>
            </a:r>
            <a:r>
              <a:rPr lang="cs-CZ" sz="1800" dirty="0" err="1" smtClean="0"/>
              <a:t>retroperitoneálně</a:t>
            </a:r>
            <a:endParaRPr lang="cs-CZ" sz="1800" dirty="0" smtClean="0"/>
          </a:p>
          <a:p>
            <a:pPr lvl="1"/>
            <a:r>
              <a:rPr lang="cs-CZ" sz="1800" dirty="0" smtClean="0"/>
              <a:t>tepny z </a:t>
            </a:r>
            <a:r>
              <a:rPr lang="cs-CZ" sz="1800" dirty="0" err="1" smtClean="0">
                <a:solidFill>
                  <a:srgbClr val="FF0000"/>
                </a:solidFill>
              </a:rPr>
              <a:t>tr</a:t>
            </a:r>
            <a:r>
              <a:rPr lang="cs-CZ" sz="1800" dirty="0" smtClean="0">
                <a:solidFill>
                  <a:srgbClr val="FF0000"/>
                </a:solidFill>
              </a:rPr>
              <a:t>. </a:t>
            </a:r>
            <a:r>
              <a:rPr lang="cs-CZ" sz="1800" dirty="0" err="1" smtClean="0">
                <a:solidFill>
                  <a:srgbClr val="FF0000"/>
                </a:solidFill>
              </a:rPr>
              <a:t>coeliacus</a:t>
            </a:r>
            <a:endParaRPr lang="cs-CZ" sz="2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cs-CZ" sz="2200" dirty="0"/>
          </a:p>
          <a:p>
            <a:r>
              <a:rPr lang="cs-CZ" sz="2200" dirty="0" err="1">
                <a:solidFill>
                  <a:srgbClr val="FFFF99"/>
                </a:solidFill>
              </a:rPr>
              <a:t>Inframezokolický</a:t>
            </a:r>
            <a:r>
              <a:rPr lang="cs-CZ" sz="2200" dirty="0">
                <a:solidFill>
                  <a:srgbClr val="FFFF99"/>
                </a:solidFill>
              </a:rPr>
              <a:t> </a:t>
            </a:r>
            <a:r>
              <a:rPr lang="cs-CZ" sz="2200" dirty="0" smtClean="0">
                <a:solidFill>
                  <a:srgbClr val="FFFF99"/>
                </a:solidFill>
              </a:rPr>
              <a:t>prostor</a:t>
            </a:r>
          </a:p>
          <a:p>
            <a:pPr lvl="1"/>
            <a:r>
              <a:rPr lang="cs-CZ" sz="1800" dirty="0" smtClean="0"/>
              <a:t>tepny z </a:t>
            </a:r>
            <a:r>
              <a:rPr lang="cs-CZ" sz="1800" dirty="0" smtClean="0">
                <a:solidFill>
                  <a:srgbClr val="FF0000"/>
                </a:solidFill>
              </a:rPr>
              <a:t>AMS a AMI </a:t>
            </a:r>
            <a:endParaRPr lang="cs-CZ" sz="1800" dirty="0">
              <a:solidFill>
                <a:srgbClr val="FF0000"/>
              </a:solidFill>
            </a:endParaRPr>
          </a:p>
          <a:p>
            <a:endParaRPr lang="cs-CZ" sz="1800" dirty="0" smtClean="0">
              <a:solidFill>
                <a:srgbClr val="FF0000"/>
              </a:solidFill>
            </a:endParaRPr>
          </a:p>
          <a:p>
            <a:r>
              <a:rPr lang="cs-CZ" sz="1800" dirty="0" smtClean="0"/>
              <a:t>přes duodenum a </a:t>
            </a:r>
            <a:r>
              <a:rPr lang="cs-CZ" sz="1800" dirty="0" err="1" smtClean="0"/>
              <a:t>pancreas</a:t>
            </a:r>
            <a:r>
              <a:rPr lang="cs-CZ" sz="1800" dirty="0" smtClean="0"/>
              <a:t> probíhá radix </a:t>
            </a:r>
            <a:r>
              <a:rPr lang="cs-CZ" sz="1800" dirty="0" err="1" smtClean="0"/>
              <a:t>mezocoli</a:t>
            </a:r>
            <a:r>
              <a:rPr lang="cs-CZ" sz="1800" dirty="0" smtClean="0"/>
              <a:t> </a:t>
            </a:r>
            <a:r>
              <a:rPr lang="cs-CZ" sz="1800" dirty="0" err="1" smtClean="0"/>
              <a:t>tr</a:t>
            </a:r>
            <a:r>
              <a:rPr lang="cs-CZ" sz="1800" dirty="0" smtClean="0"/>
              <a:t>. – mají tedy cévní zásobení z obou zdrojů</a:t>
            </a:r>
            <a:endParaRPr lang="cs-CZ" sz="2200" dirty="0"/>
          </a:p>
        </p:txBody>
      </p:sp>
      <p:pic>
        <p:nvPicPr>
          <p:cNvPr id="9" name="Obrázek 8" descr="mezocolon t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83990" y="548680"/>
            <a:ext cx="4408490" cy="5472608"/>
          </a:xfrm>
          <a:prstGeom prst="rect">
            <a:avLst/>
          </a:prstGeom>
        </p:spPr>
      </p:pic>
      <p:cxnSp>
        <p:nvCxnSpPr>
          <p:cNvPr id="11" name="Přímá spojovací čára 10"/>
          <p:cNvCxnSpPr/>
          <p:nvPr/>
        </p:nvCxnSpPr>
        <p:spPr>
          <a:xfrm rot="10800000" flipV="1">
            <a:off x="4283968" y="2204864"/>
            <a:ext cx="4824536" cy="7200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444208" y="616530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Anatomie II. díl, Čihák R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dirty="0" err="1"/>
              <a:t>Supramezokolický</a:t>
            </a:r>
            <a:r>
              <a:rPr lang="sk-SK" sz="3400" dirty="0"/>
              <a:t> </a:t>
            </a:r>
            <a:r>
              <a:rPr lang="sk-SK" sz="3400" dirty="0" err="1"/>
              <a:t>prostor</a:t>
            </a:r>
            <a:endParaRPr lang="cs-CZ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600400" cy="30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6873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24744"/>
            <a:ext cx="52567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Mezi bránicí a </a:t>
            </a:r>
            <a:r>
              <a:rPr lang="cs-CZ" sz="2400" dirty="0" err="1"/>
              <a:t>mesocolon</a:t>
            </a:r>
            <a:r>
              <a:rPr lang="cs-CZ" sz="2400" dirty="0"/>
              <a:t> </a:t>
            </a:r>
            <a:r>
              <a:rPr lang="cs-CZ" sz="2400" dirty="0" err="1" smtClean="0"/>
              <a:t>transversum</a:t>
            </a:r>
            <a:r>
              <a:rPr lang="cs-CZ" sz="2400" dirty="0" smtClean="0"/>
              <a:t>:</a:t>
            </a:r>
          </a:p>
          <a:p>
            <a:endParaRPr lang="cs-CZ" sz="2400" dirty="0"/>
          </a:p>
          <a:p>
            <a:r>
              <a:rPr lang="cs-CZ" sz="2400" dirty="0"/>
              <a:t> </a:t>
            </a:r>
            <a:r>
              <a:rPr lang="cs-CZ" sz="2400" dirty="0" smtClean="0">
                <a:solidFill>
                  <a:srgbClr val="92D050"/>
                </a:solidFill>
              </a:rPr>
              <a:t>i</a:t>
            </a:r>
            <a:r>
              <a:rPr lang="cs-CZ" sz="2400" dirty="0" smtClean="0">
                <a:solidFill>
                  <a:srgbClr val="92D050"/>
                </a:solidFill>
              </a:rPr>
              <a:t>ntraperitoneální </a:t>
            </a:r>
            <a:r>
              <a:rPr lang="cs-CZ" sz="2400" dirty="0">
                <a:solidFill>
                  <a:srgbClr val="92D050"/>
                </a:solidFill>
              </a:rPr>
              <a:t>oddíly </a:t>
            </a:r>
          </a:p>
          <a:p>
            <a:r>
              <a:rPr lang="cs-CZ" sz="2400" dirty="0"/>
              <a:t>  vpravo:  </a:t>
            </a:r>
            <a:r>
              <a:rPr lang="cs-CZ" sz="2400" dirty="0" err="1" smtClean="0">
                <a:solidFill>
                  <a:srgbClr val="FFFF99"/>
                </a:solidFill>
              </a:rPr>
              <a:t>subfrenický</a:t>
            </a:r>
            <a:r>
              <a:rPr lang="cs-CZ" sz="2400" dirty="0" smtClean="0">
                <a:solidFill>
                  <a:srgbClr val="FFFF99"/>
                </a:solidFill>
              </a:rPr>
              <a:t> 	(</a:t>
            </a:r>
            <a:r>
              <a:rPr lang="cs-CZ" sz="2400" dirty="0" err="1" smtClean="0">
                <a:solidFill>
                  <a:srgbClr val="FFFF99"/>
                </a:solidFill>
              </a:rPr>
              <a:t>suprahepatický</a:t>
            </a:r>
            <a:r>
              <a:rPr lang="cs-CZ" sz="2400" dirty="0" smtClean="0">
                <a:solidFill>
                  <a:srgbClr val="FFFF99"/>
                </a:solidFill>
              </a:rPr>
              <a:t>) prostor</a:t>
            </a:r>
          </a:p>
          <a:p>
            <a:r>
              <a:rPr lang="cs-CZ" sz="2400" dirty="0" smtClean="0">
                <a:solidFill>
                  <a:srgbClr val="FFFF99"/>
                </a:solidFill>
              </a:rPr>
              <a:t>                </a:t>
            </a:r>
            <a:r>
              <a:rPr lang="cs-CZ" sz="2400" dirty="0" err="1">
                <a:solidFill>
                  <a:srgbClr val="FFFF99"/>
                </a:solidFill>
              </a:rPr>
              <a:t>subhepatický</a:t>
            </a:r>
            <a:r>
              <a:rPr lang="cs-CZ" sz="2400" dirty="0">
                <a:solidFill>
                  <a:srgbClr val="FFFF99"/>
                </a:solidFill>
              </a:rPr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prostor</a:t>
            </a:r>
          </a:p>
          <a:p>
            <a:endParaRPr lang="cs-CZ" sz="2400" dirty="0">
              <a:solidFill>
                <a:srgbClr val="FFFF99"/>
              </a:solidFill>
            </a:endParaRPr>
          </a:p>
          <a:p>
            <a:r>
              <a:rPr lang="cs-CZ" sz="2400" dirty="0"/>
              <a:t>  vlevo :   </a:t>
            </a:r>
            <a:r>
              <a:rPr lang="cs-CZ" sz="2400" dirty="0" err="1">
                <a:solidFill>
                  <a:srgbClr val="FFFF99"/>
                </a:solidFill>
              </a:rPr>
              <a:t>subfrenický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</a:p>
          <a:p>
            <a:r>
              <a:rPr lang="cs-CZ" sz="2400" dirty="0">
                <a:solidFill>
                  <a:srgbClr val="FFFF99"/>
                </a:solidFill>
              </a:rPr>
              <a:t>                bursa </a:t>
            </a:r>
            <a:r>
              <a:rPr lang="cs-CZ" sz="2400" dirty="0" err="1" smtClean="0">
                <a:solidFill>
                  <a:srgbClr val="FFFF99"/>
                </a:solidFill>
              </a:rPr>
              <a:t>omentalis</a:t>
            </a:r>
            <a:endParaRPr lang="cs-CZ" sz="2400" dirty="0" smtClean="0"/>
          </a:p>
          <a:p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FFFFCC"/>
                </a:solidFill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</a:rPr>
              <a:t>splenorenální</a:t>
            </a:r>
            <a:r>
              <a:rPr lang="cs-CZ" sz="2400" dirty="0" smtClean="0">
                <a:solidFill>
                  <a:srgbClr val="FFFFCC"/>
                </a:solidFill>
              </a:rPr>
              <a:t> prostor </a:t>
            </a:r>
          </a:p>
          <a:p>
            <a:r>
              <a:rPr lang="cs-CZ" sz="2400" dirty="0" smtClean="0">
                <a:solidFill>
                  <a:srgbClr val="FFFFCC"/>
                </a:solidFill>
              </a:rPr>
              <a:t>(</a:t>
            </a:r>
            <a:r>
              <a:rPr lang="cs-CZ" sz="2400" dirty="0" err="1" smtClean="0">
                <a:solidFill>
                  <a:srgbClr val="FFFFCC"/>
                </a:solidFill>
              </a:rPr>
              <a:t>saccus</a:t>
            </a:r>
            <a:r>
              <a:rPr lang="cs-CZ" sz="2400" dirty="0" smtClean="0">
                <a:solidFill>
                  <a:srgbClr val="FFFFCC"/>
                </a:solidFill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</a:rPr>
              <a:t>lienalis</a:t>
            </a:r>
            <a:r>
              <a:rPr lang="cs-CZ" sz="2400" dirty="0" smtClean="0">
                <a:solidFill>
                  <a:srgbClr val="FFFFCC"/>
                </a:solidFill>
              </a:rPr>
              <a:t> –lig.</a:t>
            </a:r>
            <a:r>
              <a:rPr lang="cs-CZ" sz="2400" dirty="0" err="1" smtClean="0">
                <a:solidFill>
                  <a:srgbClr val="FFFFCC"/>
                </a:solidFill>
              </a:rPr>
              <a:t>phrenicocolicum</a:t>
            </a:r>
            <a:r>
              <a:rPr lang="cs-CZ" sz="2400" dirty="0" smtClean="0">
                <a:solidFill>
                  <a:srgbClr val="FFFFCC"/>
                </a:solidFill>
              </a:rPr>
              <a:t>)</a:t>
            </a:r>
            <a:endParaRPr lang="cs-CZ" sz="2400" dirty="0">
              <a:solidFill>
                <a:srgbClr val="FFFFCC"/>
              </a:solidFill>
            </a:endParaRPr>
          </a:p>
          <a:p>
            <a:r>
              <a:rPr lang="cs-CZ" sz="2400" dirty="0"/>
              <a:t> </a:t>
            </a:r>
            <a:r>
              <a:rPr lang="cs-CZ" sz="2400" dirty="0" err="1">
                <a:solidFill>
                  <a:srgbClr val="92D050"/>
                </a:solidFill>
              </a:rPr>
              <a:t>extraperitoneální</a:t>
            </a:r>
            <a:r>
              <a:rPr lang="cs-CZ" sz="2400" dirty="0">
                <a:solidFill>
                  <a:srgbClr val="92D050"/>
                </a:solidFill>
              </a:rPr>
              <a:t> prostor jater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400" dirty="0" err="1"/>
              <a:t>Supramezokolický</a:t>
            </a:r>
            <a:r>
              <a:rPr lang="sk-SK" sz="3400" dirty="0"/>
              <a:t> </a:t>
            </a:r>
            <a:r>
              <a:rPr lang="sk-SK" sz="3400" dirty="0" err="1"/>
              <a:t>prostor</a:t>
            </a:r>
            <a:endParaRPr lang="cs-CZ" sz="3400" dirty="0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79388" y="1124744"/>
            <a:ext cx="52567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/>
              <a:t>Mezi bránicí a </a:t>
            </a:r>
            <a:r>
              <a:rPr lang="cs-CZ" sz="2400" dirty="0" err="1"/>
              <a:t>mesocolon</a:t>
            </a:r>
            <a:r>
              <a:rPr lang="cs-CZ" sz="2400" dirty="0"/>
              <a:t> </a:t>
            </a:r>
            <a:r>
              <a:rPr lang="cs-CZ" sz="2400" dirty="0" err="1" smtClean="0"/>
              <a:t>transversum</a:t>
            </a:r>
            <a:r>
              <a:rPr lang="cs-CZ" sz="2400" dirty="0" smtClean="0"/>
              <a:t>:</a:t>
            </a:r>
          </a:p>
          <a:p>
            <a:endParaRPr lang="cs-CZ" sz="2400" dirty="0"/>
          </a:p>
          <a:p>
            <a:r>
              <a:rPr lang="cs-CZ" sz="2400" dirty="0"/>
              <a:t> </a:t>
            </a:r>
            <a:r>
              <a:rPr lang="cs-CZ" sz="2400" dirty="0" smtClean="0">
                <a:solidFill>
                  <a:srgbClr val="92D050"/>
                </a:solidFill>
              </a:rPr>
              <a:t>i</a:t>
            </a:r>
            <a:r>
              <a:rPr lang="cs-CZ" sz="2400" dirty="0" smtClean="0">
                <a:solidFill>
                  <a:srgbClr val="92D050"/>
                </a:solidFill>
              </a:rPr>
              <a:t>ntraperitoneální </a:t>
            </a:r>
            <a:r>
              <a:rPr lang="cs-CZ" sz="2400" dirty="0">
                <a:solidFill>
                  <a:srgbClr val="92D050"/>
                </a:solidFill>
              </a:rPr>
              <a:t>oddíly </a:t>
            </a:r>
          </a:p>
          <a:p>
            <a:r>
              <a:rPr lang="cs-CZ" sz="2400" dirty="0"/>
              <a:t>  vpravo:  </a:t>
            </a:r>
            <a:r>
              <a:rPr lang="cs-CZ" sz="2400" dirty="0" err="1" smtClean="0">
                <a:solidFill>
                  <a:srgbClr val="FFFF99"/>
                </a:solidFill>
              </a:rPr>
              <a:t>subfrenický</a:t>
            </a:r>
            <a:r>
              <a:rPr lang="cs-CZ" sz="2400" dirty="0" smtClean="0">
                <a:solidFill>
                  <a:srgbClr val="FFFF99"/>
                </a:solidFill>
              </a:rPr>
              <a:t> 	(</a:t>
            </a:r>
            <a:r>
              <a:rPr lang="cs-CZ" sz="2400" dirty="0" err="1" smtClean="0">
                <a:solidFill>
                  <a:srgbClr val="FFFF99"/>
                </a:solidFill>
              </a:rPr>
              <a:t>suprahepatický</a:t>
            </a:r>
            <a:r>
              <a:rPr lang="cs-CZ" sz="2400" dirty="0" smtClean="0">
                <a:solidFill>
                  <a:srgbClr val="FFFF99"/>
                </a:solidFill>
              </a:rPr>
              <a:t>) prostor</a:t>
            </a:r>
          </a:p>
          <a:p>
            <a:r>
              <a:rPr lang="cs-CZ" sz="2400" dirty="0" smtClean="0">
                <a:solidFill>
                  <a:srgbClr val="FFFF99"/>
                </a:solidFill>
              </a:rPr>
              <a:t>                </a:t>
            </a:r>
            <a:r>
              <a:rPr lang="cs-CZ" sz="2400" dirty="0" err="1">
                <a:solidFill>
                  <a:srgbClr val="FFFF99"/>
                </a:solidFill>
              </a:rPr>
              <a:t>subhepatický</a:t>
            </a:r>
            <a:r>
              <a:rPr lang="cs-CZ" sz="2400" dirty="0">
                <a:solidFill>
                  <a:srgbClr val="FFFF99"/>
                </a:solidFill>
              </a:rPr>
              <a:t> </a:t>
            </a:r>
            <a:r>
              <a:rPr lang="cs-CZ" sz="2400" dirty="0" smtClean="0">
                <a:solidFill>
                  <a:srgbClr val="FFFF99"/>
                </a:solidFill>
              </a:rPr>
              <a:t>prostor</a:t>
            </a:r>
          </a:p>
          <a:p>
            <a:endParaRPr lang="cs-CZ" sz="2400" dirty="0">
              <a:solidFill>
                <a:srgbClr val="FFFF99"/>
              </a:solidFill>
            </a:endParaRPr>
          </a:p>
          <a:p>
            <a:r>
              <a:rPr lang="cs-CZ" sz="2400" dirty="0"/>
              <a:t>  vlevo :   </a:t>
            </a:r>
            <a:r>
              <a:rPr lang="cs-CZ" sz="2400" dirty="0" err="1">
                <a:solidFill>
                  <a:srgbClr val="FFFF99"/>
                </a:solidFill>
              </a:rPr>
              <a:t>subfrenický</a:t>
            </a:r>
            <a:r>
              <a:rPr lang="cs-CZ" sz="2400" dirty="0">
                <a:solidFill>
                  <a:srgbClr val="FFFF99"/>
                </a:solidFill>
              </a:rPr>
              <a:t> prostor</a:t>
            </a:r>
          </a:p>
          <a:p>
            <a:r>
              <a:rPr lang="cs-CZ" sz="2400" dirty="0">
                <a:solidFill>
                  <a:srgbClr val="FFFF99"/>
                </a:solidFill>
              </a:rPr>
              <a:t>                bursa </a:t>
            </a:r>
            <a:r>
              <a:rPr lang="cs-CZ" sz="2400" dirty="0" err="1" smtClean="0">
                <a:solidFill>
                  <a:srgbClr val="FFFF99"/>
                </a:solidFill>
              </a:rPr>
              <a:t>omentalis</a:t>
            </a:r>
            <a:endParaRPr lang="cs-CZ" sz="2400" dirty="0" smtClean="0"/>
          </a:p>
          <a:p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FFFFCC"/>
                </a:solidFill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</a:rPr>
              <a:t>splenorenální</a:t>
            </a:r>
            <a:r>
              <a:rPr lang="cs-CZ" sz="2400" dirty="0" smtClean="0">
                <a:solidFill>
                  <a:srgbClr val="FFFFCC"/>
                </a:solidFill>
              </a:rPr>
              <a:t> prostor </a:t>
            </a:r>
          </a:p>
          <a:p>
            <a:r>
              <a:rPr lang="cs-CZ" sz="2400" dirty="0" smtClean="0">
                <a:solidFill>
                  <a:srgbClr val="FFFFCC"/>
                </a:solidFill>
              </a:rPr>
              <a:t>(</a:t>
            </a:r>
            <a:r>
              <a:rPr lang="cs-CZ" sz="2400" dirty="0" err="1" smtClean="0">
                <a:solidFill>
                  <a:srgbClr val="FFFFCC"/>
                </a:solidFill>
              </a:rPr>
              <a:t>saccus</a:t>
            </a:r>
            <a:r>
              <a:rPr lang="cs-CZ" sz="2400" dirty="0" smtClean="0">
                <a:solidFill>
                  <a:srgbClr val="FFFFCC"/>
                </a:solidFill>
              </a:rPr>
              <a:t> </a:t>
            </a:r>
            <a:r>
              <a:rPr lang="cs-CZ" sz="2400" dirty="0" err="1" smtClean="0">
                <a:solidFill>
                  <a:srgbClr val="FFFFCC"/>
                </a:solidFill>
              </a:rPr>
              <a:t>lienalis</a:t>
            </a:r>
            <a:r>
              <a:rPr lang="cs-CZ" sz="2400" dirty="0" smtClean="0">
                <a:solidFill>
                  <a:srgbClr val="FFFFCC"/>
                </a:solidFill>
              </a:rPr>
              <a:t> –lig.</a:t>
            </a:r>
            <a:r>
              <a:rPr lang="cs-CZ" sz="2400" dirty="0" err="1" smtClean="0">
                <a:solidFill>
                  <a:srgbClr val="FFFFCC"/>
                </a:solidFill>
              </a:rPr>
              <a:t>phrenicocolicum</a:t>
            </a:r>
            <a:r>
              <a:rPr lang="cs-CZ" sz="2400" dirty="0" smtClean="0">
                <a:solidFill>
                  <a:srgbClr val="FFFFCC"/>
                </a:solidFill>
              </a:rPr>
              <a:t>)</a:t>
            </a:r>
            <a:endParaRPr lang="cs-CZ" sz="2400" dirty="0">
              <a:solidFill>
                <a:srgbClr val="FFFFCC"/>
              </a:solidFill>
            </a:endParaRPr>
          </a:p>
          <a:p>
            <a:r>
              <a:rPr lang="cs-CZ" sz="2400" dirty="0"/>
              <a:t> </a:t>
            </a:r>
            <a:r>
              <a:rPr lang="cs-CZ" sz="2400" dirty="0" err="1">
                <a:solidFill>
                  <a:srgbClr val="92D050"/>
                </a:solidFill>
              </a:rPr>
              <a:t>extraperitoneální</a:t>
            </a:r>
            <a:r>
              <a:rPr lang="cs-CZ" sz="2400" dirty="0">
                <a:solidFill>
                  <a:srgbClr val="92D050"/>
                </a:solidFill>
              </a:rPr>
              <a:t> prostor jater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600400" cy="30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6873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980728"/>
            <a:ext cx="4139953" cy="35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err="1" smtClean="0">
                <a:solidFill>
                  <a:srgbClr val="FFFF99"/>
                </a:solidFill>
              </a:rPr>
              <a:t>Suprahepatický</a:t>
            </a:r>
            <a:r>
              <a:rPr lang="sk-SK" sz="4400" dirty="0" smtClean="0">
                <a:solidFill>
                  <a:srgbClr val="FFFF99"/>
                </a:solidFill>
              </a:rPr>
              <a:t> </a:t>
            </a:r>
            <a:r>
              <a:rPr lang="sk-SK" sz="4400" dirty="0" err="1" smtClean="0">
                <a:solidFill>
                  <a:srgbClr val="FFFF99"/>
                </a:solidFill>
              </a:rPr>
              <a:t>prostor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3072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lig. </a:t>
            </a:r>
            <a:r>
              <a:rPr lang="cs-CZ" dirty="0" err="1" smtClean="0">
                <a:solidFill>
                  <a:srgbClr val="FF0000"/>
                </a:solidFill>
              </a:rPr>
              <a:t>coronarium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dx</a:t>
            </a:r>
            <a:r>
              <a:rPr lang="cs-CZ" dirty="0" smtClean="0">
                <a:solidFill>
                  <a:srgbClr val="FF0000"/>
                </a:solidFill>
              </a:rPr>
              <a:t>. + sin.) </a:t>
            </a:r>
            <a:r>
              <a:rPr lang="cs-CZ" dirty="0" smtClean="0"/>
              <a:t>– přechod parietálního peritonea do serosy jater (jednoduchý, nikoli duplikatura!), area nuda</a:t>
            </a:r>
          </a:p>
          <a:p>
            <a:r>
              <a:rPr lang="cs-CZ" dirty="0" smtClean="0"/>
              <a:t>jde o pokračování </a:t>
            </a:r>
            <a:r>
              <a:rPr lang="cs-CZ" dirty="0" smtClean="0">
                <a:solidFill>
                  <a:srgbClr val="FFFF66"/>
                </a:solidFill>
              </a:rPr>
              <a:t>předního </a:t>
            </a:r>
            <a:r>
              <a:rPr lang="cs-CZ" dirty="0" err="1" smtClean="0">
                <a:solidFill>
                  <a:srgbClr val="FFFF66"/>
                </a:solidFill>
              </a:rPr>
              <a:t>pararenálního</a:t>
            </a:r>
            <a:r>
              <a:rPr lang="cs-CZ" dirty="0" smtClean="0">
                <a:solidFill>
                  <a:srgbClr val="FFFF66"/>
                </a:solidFill>
              </a:rPr>
              <a:t> prostoru </a:t>
            </a:r>
            <a:r>
              <a:rPr lang="cs-CZ" dirty="0" smtClean="0"/>
              <a:t>–možné šíření procesů!</a:t>
            </a:r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768419" cy="26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73016"/>
            <a:ext cx="2880320" cy="304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šipka 6"/>
          <p:cNvCxnSpPr/>
          <p:nvPr/>
        </p:nvCxnSpPr>
        <p:spPr>
          <a:xfrm rot="10800000">
            <a:off x="7884368" y="4149080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sk-SK" sz="3400" dirty="0" err="1">
                <a:solidFill>
                  <a:srgbClr val="FFFF99"/>
                </a:solidFill>
              </a:rPr>
              <a:t>Subhepatický</a:t>
            </a:r>
            <a:r>
              <a:rPr lang="sk-SK" sz="3400" dirty="0">
                <a:solidFill>
                  <a:srgbClr val="FFFF99"/>
                </a:solidFill>
              </a:rPr>
              <a:t> </a:t>
            </a:r>
            <a:r>
              <a:rPr lang="sk-SK" sz="3400" dirty="0" err="1">
                <a:solidFill>
                  <a:srgbClr val="FFFF99"/>
                </a:solidFill>
              </a:rPr>
              <a:t>prostor</a:t>
            </a:r>
            <a:endParaRPr lang="cs-CZ" sz="3400" dirty="0">
              <a:solidFill>
                <a:srgbClr val="FFFF99"/>
              </a:solidFill>
            </a:endParaRPr>
          </a:p>
        </p:txBody>
      </p:sp>
      <p:pic>
        <p:nvPicPr>
          <p:cNvPr id="157699" name="Picture 3" descr="JÁTRA A OKOLÍ-SAGITÁLNÍ ROVINA- MAYERS -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4500563" y="404813"/>
            <a:ext cx="3300412" cy="4319587"/>
          </a:xfrm>
          <a:noFill/>
          <a:ln>
            <a:solidFill>
              <a:srgbClr val="FFCC00"/>
            </a:solidFill>
          </a:ln>
        </p:spPr>
      </p:pic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76200" y="980728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rgbClr val="92D050"/>
                </a:solidFill>
              </a:rPr>
              <a:t>Přední</a:t>
            </a:r>
            <a:r>
              <a:rPr lang="cs-CZ" sz="2400" dirty="0"/>
              <a:t> </a:t>
            </a:r>
            <a:r>
              <a:rPr lang="cs-CZ" sz="2400" dirty="0" err="1"/>
              <a:t>subhepatický</a:t>
            </a:r>
            <a:r>
              <a:rPr lang="cs-CZ" sz="2400" dirty="0"/>
              <a:t> prostor</a:t>
            </a:r>
          </a:p>
          <a:p>
            <a:r>
              <a:rPr lang="cs-CZ" sz="2400" dirty="0"/>
              <a:t> (ohraničený </a:t>
            </a:r>
            <a:r>
              <a:rPr lang="cs-CZ" sz="2400" dirty="0" err="1"/>
              <a:t>mesocolon</a:t>
            </a:r>
            <a:endParaRPr lang="cs-CZ" sz="2400" dirty="0"/>
          </a:p>
          <a:p>
            <a:r>
              <a:rPr lang="cs-CZ" sz="2400" dirty="0"/>
              <a:t>  </a:t>
            </a:r>
            <a:r>
              <a:rPr lang="cs-CZ" sz="2400" dirty="0" err="1"/>
              <a:t>transversum</a:t>
            </a:r>
            <a:r>
              <a:rPr lang="cs-CZ" sz="2400" dirty="0"/>
              <a:t>)  </a:t>
            </a:r>
          </a:p>
          <a:p>
            <a:endParaRPr lang="cs-CZ" sz="2400" dirty="0"/>
          </a:p>
          <a:p>
            <a:pPr>
              <a:buFontTx/>
              <a:buChar char="•"/>
            </a:pPr>
            <a:r>
              <a:rPr lang="cs-CZ" sz="2400" dirty="0"/>
              <a:t> </a:t>
            </a:r>
            <a:r>
              <a:rPr lang="cs-CZ" sz="2400" dirty="0">
                <a:solidFill>
                  <a:srgbClr val="92D050"/>
                </a:solidFill>
              </a:rPr>
              <a:t>Zadní</a:t>
            </a:r>
            <a:r>
              <a:rPr lang="cs-CZ" sz="2400" dirty="0"/>
              <a:t> </a:t>
            </a:r>
            <a:r>
              <a:rPr lang="cs-CZ" sz="2400" dirty="0" err="1"/>
              <a:t>subhepatický</a:t>
            </a:r>
            <a:r>
              <a:rPr lang="cs-CZ" sz="2400" dirty="0"/>
              <a:t> prostor</a:t>
            </a:r>
          </a:p>
          <a:p>
            <a:r>
              <a:rPr lang="cs-CZ" sz="2400" dirty="0"/>
              <a:t>= </a:t>
            </a:r>
            <a:r>
              <a:rPr lang="cs-CZ" sz="2400" dirty="0" err="1">
                <a:solidFill>
                  <a:srgbClr val="FF0000"/>
                </a:solidFill>
              </a:rPr>
              <a:t>recessus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hepatorenalis</a:t>
            </a:r>
            <a:r>
              <a:rPr lang="cs-CZ" sz="2400" dirty="0">
                <a:solidFill>
                  <a:srgbClr val="FF0000"/>
                </a:solidFill>
              </a:rPr>
              <a:t> (</a:t>
            </a:r>
            <a:r>
              <a:rPr lang="cs-CZ" sz="2400" dirty="0" err="1">
                <a:solidFill>
                  <a:srgbClr val="FF0000"/>
                </a:solidFill>
              </a:rPr>
              <a:t>Morrisonův</a:t>
            </a:r>
            <a:r>
              <a:rPr lang="cs-CZ" sz="2400" dirty="0">
                <a:solidFill>
                  <a:srgbClr val="FF0000"/>
                </a:solidFill>
              </a:rPr>
              <a:t> prostor </a:t>
            </a:r>
            <a:r>
              <a:rPr lang="cs-CZ" sz="2400" dirty="0"/>
              <a:t>- v poloze na zádech nejnižší oddíl pravého </a:t>
            </a:r>
            <a:r>
              <a:rPr lang="cs-CZ" sz="2400" dirty="0" err="1"/>
              <a:t>supramezokolického</a:t>
            </a:r>
            <a:r>
              <a:rPr lang="cs-CZ" sz="2400" dirty="0"/>
              <a:t> prostoru). </a:t>
            </a:r>
          </a:p>
          <a:p>
            <a:endParaRPr lang="cs-CZ" sz="2400" dirty="0"/>
          </a:p>
          <a:p>
            <a:r>
              <a:rPr lang="sk-SK" sz="2400" dirty="0" err="1"/>
              <a:t>Subhepatický</a:t>
            </a:r>
            <a:r>
              <a:rPr lang="sk-SK" sz="2400" dirty="0"/>
              <a:t> </a:t>
            </a:r>
            <a:r>
              <a:rPr lang="sk-SK" sz="2400" dirty="0" err="1"/>
              <a:t>prostor</a:t>
            </a:r>
            <a:r>
              <a:rPr lang="sk-SK" sz="2400" dirty="0"/>
              <a:t> </a:t>
            </a:r>
            <a:r>
              <a:rPr lang="cs-CZ" sz="2400" dirty="0"/>
              <a:t>je spojen se </a:t>
            </a:r>
            <a:r>
              <a:rPr lang="cs-CZ" sz="2400" dirty="0" err="1"/>
              <a:t>subfrenickým</a:t>
            </a:r>
            <a:r>
              <a:rPr lang="cs-CZ" sz="2400" dirty="0"/>
              <a:t> prostorem přes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rgbClr val="FF3300"/>
                </a:solidFill>
              </a:rPr>
              <a:t>volný okraj jater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6156325" y="2708275"/>
            <a:ext cx="720725" cy="73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5580063" y="2276475"/>
            <a:ext cx="1512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Morrisonův prostor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4859338" y="3500438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Přední subhep.prostor </a:t>
            </a:r>
          </a:p>
        </p:txBody>
      </p:sp>
      <p:pic>
        <p:nvPicPr>
          <p:cNvPr id="157704" name="Picture 8" descr="JÁTRA A OKOLÍ-SAGITÁLNÍ ROVINA- MAYERS -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7574"/>
          <a:stretch>
            <a:fillRect/>
          </a:stretch>
        </p:blipFill>
        <p:spPr>
          <a:xfrm>
            <a:off x="6575425" y="4149725"/>
            <a:ext cx="2173288" cy="2708275"/>
          </a:xfrm>
          <a:noFill/>
          <a:ln>
            <a:solidFill>
              <a:srgbClr val="FFCC00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Hrany 2">
      <a:dk1>
        <a:srgbClr val="333333"/>
      </a:dk1>
      <a:lt1>
        <a:srgbClr val="CCCCFF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AEAEDA"/>
      </a:accent4>
      <a:accent5>
        <a:srgbClr val="ADB8E2"/>
      </a:accent5>
      <a:accent6>
        <a:srgbClr val="2D2DB9"/>
      </a:accent6>
      <a:hlink>
        <a:srgbClr val="808080"/>
      </a:hlink>
      <a:folHlink>
        <a:srgbClr val="666633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703</Words>
  <Application>Microsoft Office PowerPoint</Application>
  <PresentationFormat>Předvádění na obrazovce (4:3)</PresentationFormat>
  <Paragraphs>154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Hrany</vt:lpstr>
      <vt:lpstr>Anatomie peritoneální dutiny</vt:lpstr>
      <vt:lpstr>Dutina břišní</vt:lpstr>
      <vt:lpstr>Peritoneální membrána</vt:lpstr>
      <vt:lpstr>Snímek 4</vt:lpstr>
      <vt:lpstr>Peritoneální dutina</vt:lpstr>
      <vt:lpstr>Supramezokolický prostor</vt:lpstr>
      <vt:lpstr>Supramezokolický prostor</vt:lpstr>
      <vt:lpstr>Suprahepatický prostor</vt:lpstr>
      <vt:lpstr>Subhepatický prostor</vt:lpstr>
      <vt:lpstr>Snímek 10</vt:lpstr>
      <vt:lpstr>Bursa omentalis</vt:lpstr>
      <vt:lpstr>Bursa omentalis</vt:lpstr>
      <vt:lpstr>For. epiploicum – vstup do BO</vt:lpstr>
      <vt:lpstr>Malé omentum</vt:lpstr>
      <vt:lpstr>Inframezokolický prostor</vt:lpstr>
      <vt:lpstr>Inframezokolický prostor</vt:lpstr>
      <vt:lpstr>V ileocékální oblasti</vt:lpstr>
      <vt:lpstr>V oblasti flexura duodenojejunalis</vt:lpstr>
      <vt:lpstr>V oblasti c. sigmoideum</vt:lpstr>
      <vt:lpstr>Parakolické recessy</vt:lpstr>
      <vt:lpstr>Peritoneum v pánvi</vt:lpstr>
      <vt:lpstr>Abnormality velkého omenta</vt:lpstr>
      <vt:lpstr>Abnormality malého omenta a BO</vt:lpstr>
      <vt:lpstr>Snímek 24</vt:lpstr>
    </vt:vector>
  </TitlesOfParts>
  <Company>:-)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peritoneální dutiny</dc:title>
  <dc:creator>Sarka</dc:creator>
  <cp:lastModifiedBy>Sarka</cp:lastModifiedBy>
  <cp:revision>70</cp:revision>
  <dcterms:created xsi:type="dcterms:W3CDTF">2011-08-30T16:24:53Z</dcterms:created>
  <dcterms:modified xsi:type="dcterms:W3CDTF">2011-09-02T01:52:57Z</dcterms:modified>
</cp:coreProperties>
</file>