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0"/>
  </p:notesMasterIdLst>
  <p:sldIdLst>
    <p:sldId id="256" r:id="rId2"/>
    <p:sldId id="258" r:id="rId3"/>
    <p:sldId id="264" r:id="rId4"/>
    <p:sldId id="265" r:id="rId5"/>
    <p:sldId id="266" r:id="rId6"/>
    <p:sldId id="270" r:id="rId7"/>
    <p:sldId id="281" r:id="rId8"/>
    <p:sldId id="283" r:id="rId9"/>
    <p:sldId id="277" r:id="rId10"/>
    <p:sldId id="267" r:id="rId11"/>
    <p:sldId id="268" r:id="rId12"/>
    <p:sldId id="275" r:id="rId13"/>
    <p:sldId id="271" r:id="rId14"/>
    <p:sldId id="274" r:id="rId15"/>
    <p:sldId id="284" r:id="rId16"/>
    <p:sldId id="273" r:id="rId17"/>
    <p:sldId id="276" r:id="rId18"/>
    <p:sldId id="289" r:id="rId19"/>
    <p:sldId id="272" r:id="rId20"/>
    <p:sldId id="285" r:id="rId21"/>
    <p:sldId id="288" r:id="rId22"/>
    <p:sldId id="269" r:id="rId23"/>
    <p:sldId id="287" r:id="rId24"/>
    <p:sldId id="286" r:id="rId25"/>
    <p:sldId id="291" r:id="rId26"/>
    <p:sldId id="290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4" autoAdjust="0"/>
  </p:normalViewPr>
  <p:slideViewPr>
    <p:cSldViewPr snapToGrid="0" snapToObjects="1"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29B03-0D8E-4D4B-B015-7B5FAF62796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5A630-E706-7341-AF54-594BBFC1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04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28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9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2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4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8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99" y="455691"/>
            <a:ext cx="8228013" cy="1927225"/>
          </a:xfrm>
        </p:spPr>
        <p:txBody>
          <a:bodyPr/>
          <a:lstStyle/>
          <a:p>
            <a:r>
              <a:rPr lang="en-US" dirty="0" err="1" smtClean="0"/>
              <a:t>Akutní</a:t>
            </a:r>
            <a:r>
              <a:rPr lang="en-US" dirty="0" smtClean="0"/>
              <a:t> </a:t>
            </a:r>
            <a:r>
              <a:rPr lang="en-US" dirty="0" err="1" smtClean="0"/>
              <a:t>skrotální</a:t>
            </a:r>
            <a:r>
              <a:rPr lang="en-US" dirty="0" smtClean="0"/>
              <a:t> </a:t>
            </a:r>
            <a:r>
              <a:rPr lang="en-US" dirty="0" err="1" smtClean="0"/>
              <a:t>syndrom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623" y="2788170"/>
            <a:ext cx="8228013" cy="382249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           </a:t>
            </a:r>
            <a:r>
              <a:rPr lang="en-US" dirty="0" smtClean="0"/>
              <a:t>( II. </a:t>
            </a:r>
            <a:r>
              <a:rPr lang="en-US" dirty="0" err="1" smtClean="0"/>
              <a:t>část</a:t>
            </a:r>
            <a:r>
              <a:rPr lang="en-US" dirty="0" smtClean="0"/>
              <a:t> )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algn="l"/>
            <a:endParaRPr lang="cs-CZ" sz="1400" dirty="0" smtClean="0">
              <a:solidFill>
                <a:schemeClr val="tx1"/>
              </a:solidFill>
            </a:endParaRPr>
          </a:p>
          <a:p>
            <a:pPr algn="l"/>
            <a:r>
              <a:rPr lang="cs-CZ" sz="1400" dirty="0" smtClean="0">
                <a:solidFill>
                  <a:schemeClr val="tx1"/>
                </a:solidFill>
              </a:rPr>
              <a:t>        László Both, Hana Melínová, Thomayerova nemocnice</a:t>
            </a:r>
          </a:p>
        </p:txBody>
      </p:sp>
    </p:spTree>
    <p:extLst>
      <p:ext uri="{BB962C8B-B14F-4D97-AF65-F5344CB8AC3E}">
        <p14:creationId xmlns:p14="http://schemas.microsoft.com/office/powerpoint/2010/main" val="11557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Torze </a:t>
            </a:r>
            <a:r>
              <a:rPr lang="cs-CZ" sz="3600" dirty="0" err="1"/>
              <a:t>appendicis</a:t>
            </a:r>
            <a:r>
              <a:rPr lang="cs-CZ" sz="3600" dirty="0"/>
              <a:t> </a:t>
            </a:r>
            <a:r>
              <a:rPr lang="cs-CZ" sz="3600" dirty="0" err="1"/>
              <a:t>testis</a:t>
            </a:r>
            <a:r>
              <a:rPr lang="cs-CZ" sz="3600" dirty="0"/>
              <a:t> nebo </a:t>
            </a:r>
            <a:r>
              <a:rPr lang="cs-CZ" sz="3600" dirty="0" err="1"/>
              <a:t>epididymis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139" y="2386118"/>
            <a:ext cx="7662864" cy="1911437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cs-CZ" dirty="0"/>
              <a:t>Torze přívěsku varlete nebo nadvarlete -</a:t>
            </a:r>
            <a:r>
              <a:rPr lang="cs-CZ" dirty="0" smtClean="0"/>
              <a:t> </a:t>
            </a:r>
            <a:r>
              <a:rPr lang="cs-CZ" dirty="0"/>
              <a:t>jedná se o zbytky Müllerova nebo Wolfova vývodu</a:t>
            </a:r>
            <a:r>
              <a:rPr lang="cs-CZ" dirty="0" smtClean="0"/>
              <a:t>.</a:t>
            </a:r>
            <a:r>
              <a:rPr lang="en-US" dirty="0" smtClean="0"/>
              <a:t>                              </a:t>
            </a:r>
            <a:endParaRPr lang="cs-CZ" dirty="0" smtClean="0"/>
          </a:p>
          <a:p>
            <a:pPr>
              <a:buFont typeface="Wingdings" charset="2"/>
              <a:buChar char="§"/>
            </a:pPr>
            <a:r>
              <a:rPr lang="cs-CZ" dirty="0" smtClean="0"/>
              <a:t>Přívěsek </a:t>
            </a:r>
            <a:r>
              <a:rPr lang="cs-CZ" dirty="0"/>
              <a:t>varlete se nachází u třetiny mužů jako kulovitý útvar velikosti hrášku na jeho horním </a:t>
            </a:r>
            <a:r>
              <a:rPr lang="cs-CZ" dirty="0" smtClean="0"/>
              <a:t>pólu.</a:t>
            </a:r>
            <a:endParaRPr lang="en-US" dirty="0"/>
          </a:p>
        </p:txBody>
      </p:sp>
      <p:pic>
        <p:nvPicPr>
          <p:cNvPr id="4" name="Picture 3" descr="Gr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23" y="3833433"/>
            <a:ext cx="3631035" cy="2516892"/>
          </a:xfrm>
          <a:prstGeom prst="rect">
            <a:avLst/>
          </a:prstGeom>
        </p:spPr>
      </p:pic>
      <p:pic>
        <p:nvPicPr>
          <p:cNvPr id="5" name="Picture 4" descr="gra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99" y="3833433"/>
            <a:ext cx="1688415" cy="25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Klinický</a:t>
            </a:r>
            <a:r>
              <a:rPr lang="en-US" dirty="0" smtClean="0"/>
              <a:t> </a:t>
            </a:r>
            <a:r>
              <a:rPr lang="en-US" dirty="0" err="1" smtClean="0"/>
              <a:t>obraz</a:t>
            </a:r>
            <a:r>
              <a:rPr lang="en-US" dirty="0" smtClean="0"/>
              <a:t> a </a:t>
            </a:r>
            <a:r>
              <a:rPr lang="en-US" dirty="0" err="1" smtClean="0"/>
              <a:t>diagnóza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510600"/>
            <a:ext cx="4103555" cy="379543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cs-CZ" dirty="0"/>
              <a:t>Klinický obraz je podobný torzi </a:t>
            </a:r>
            <a:r>
              <a:rPr lang="cs-CZ" dirty="0" err="1" smtClean="0"/>
              <a:t>testes</a:t>
            </a:r>
            <a:endParaRPr lang="cs-CZ" dirty="0" smtClean="0"/>
          </a:p>
          <a:p>
            <a:pPr>
              <a:buFont typeface="Wingdings" charset="2"/>
              <a:buChar char="§"/>
            </a:pPr>
            <a:r>
              <a:rPr lang="cs-CZ" dirty="0" smtClean="0"/>
              <a:t> </a:t>
            </a:r>
            <a:r>
              <a:rPr lang="cs-CZ" dirty="0"/>
              <a:t>Diagnóza spočívá v </a:t>
            </a:r>
            <a:r>
              <a:rPr lang="cs-CZ" dirty="0" err="1" smtClean="0"/>
              <a:t>aspekci</a:t>
            </a:r>
            <a:r>
              <a:rPr lang="cs-CZ" dirty="0" smtClean="0"/>
              <a:t>, palpaci a UZ</a:t>
            </a:r>
          </a:p>
          <a:p>
            <a:pPr>
              <a:buFont typeface="Wingdings" charset="2"/>
              <a:buChar char="§"/>
            </a:pPr>
            <a:r>
              <a:rPr lang="cs-CZ" dirty="0" smtClean="0"/>
              <a:t> pod </a:t>
            </a:r>
            <a:r>
              <a:rPr lang="cs-CZ" dirty="0"/>
              <a:t>kůží skrota je vidět prosvítající </a:t>
            </a:r>
            <a:r>
              <a:rPr lang="cs-CZ" dirty="0" err="1"/>
              <a:t>torkvovaný</a:t>
            </a:r>
            <a:r>
              <a:rPr lang="cs-CZ" dirty="0"/>
              <a:t> </a:t>
            </a:r>
            <a:r>
              <a:rPr lang="cs-CZ" dirty="0" err="1"/>
              <a:t>appendix</a:t>
            </a:r>
            <a:r>
              <a:rPr lang="cs-CZ" dirty="0"/>
              <a:t> jako modravý </a:t>
            </a:r>
            <a:r>
              <a:rPr lang="cs-CZ" dirty="0" smtClean="0"/>
              <a:t>uzlík  </a:t>
            </a:r>
            <a:r>
              <a:rPr lang="cs-CZ" dirty="0"/>
              <a:t>– někdy bolestivá kulovitá rezistence nad horním pólem varlete.</a:t>
            </a:r>
            <a:endParaRPr lang="en-US" dirty="0"/>
          </a:p>
        </p:txBody>
      </p:sp>
      <p:pic>
        <p:nvPicPr>
          <p:cNvPr id="4" name="Picture 3" descr="torze appendix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42" y="2510600"/>
            <a:ext cx="2777362" cy="38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orzeappendixu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 b="21895"/>
          <a:stretch/>
        </p:blipFill>
        <p:spPr>
          <a:xfrm>
            <a:off x="2853388" y="3068713"/>
            <a:ext cx="6185681" cy="36936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2" y="0"/>
            <a:ext cx="7135318" cy="3452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2" y="3418037"/>
            <a:ext cx="4646951" cy="32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969232"/>
          </a:xfrm>
        </p:spPr>
        <p:txBody>
          <a:bodyPr/>
          <a:lstStyle/>
          <a:p>
            <a:r>
              <a:rPr lang="cs-CZ" sz="3200" dirty="0"/>
              <a:t>Torze </a:t>
            </a:r>
            <a:r>
              <a:rPr lang="cs-CZ" sz="3200" dirty="0" err="1"/>
              <a:t>appendicis</a:t>
            </a:r>
            <a:r>
              <a:rPr lang="cs-CZ" sz="3200" dirty="0"/>
              <a:t> </a:t>
            </a:r>
            <a:r>
              <a:rPr lang="cs-CZ" sz="3200" dirty="0" err="1"/>
              <a:t>testis</a:t>
            </a:r>
            <a:r>
              <a:rPr lang="cs-CZ" sz="3200" dirty="0"/>
              <a:t> nebo </a:t>
            </a:r>
            <a:r>
              <a:rPr lang="cs-CZ" sz="3200" dirty="0" err="1"/>
              <a:t>epididymis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035" y="2761661"/>
            <a:ext cx="7499792" cy="366252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1</a:t>
            </a:r>
            <a:r>
              <a:rPr lang="en-US" dirty="0" smtClean="0"/>
              <a:t>0 % </a:t>
            </a:r>
            <a:r>
              <a:rPr lang="en-US" dirty="0" err="1" smtClean="0"/>
              <a:t>torze</a:t>
            </a:r>
            <a:r>
              <a:rPr lang="en-US" dirty="0" smtClean="0"/>
              <a:t> </a:t>
            </a:r>
            <a:r>
              <a:rPr lang="en-US" dirty="0" err="1" smtClean="0"/>
              <a:t>appe</a:t>
            </a:r>
            <a:r>
              <a:rPr lang="en-US" dirty="0" smtClean="0"/>
              <a:t>. testis   x  90 % </a:t>
            </a:r>
            <a:r>
              <a:rPr lang="en-US" dirty="0" err="1" smtClean="0"/>
              <a:t>torze</a:t>
            </a:r>
            <a:r>
              <a:rPr lang="en-US" dirty="0" smtClean="0"/>
              <a:t> </a:t>
            </a:r>
            <a:r>
              <a:rPr lang="en-US" dirty="0" err="1" smtClean="0"/>
              <a:t>appe</a:t>
            </a:r>
            <a:r>
              <a:rPr lang="en-US" dirty="0" smtClean="0"/>
              <a:t>. epididymis</a:t>
            </a:r>
          </a:p>
          <a:p>
            <a:pPr>
              <a:buFont typeface="Wingdings" charset="2"/>
              <a:buChar char="§"/>
            </a:pPr>
            <a:r>
              <a:rPr lang="en-US" dirty="0" err="1"/>
              <a:t>j</a:t>
            </a:r>
            <a:r>
              <a:rPr lang="en-US" dirty="0" err="1" smtClean="0"/>
              <a:t>ednostranná</a:t>
            </a:r>
            <a:r>
              <a:rPr lang="en-US" dirty="0" smtClean="0"/>
              <a:t> x </a:t>
            </a:r>
            <a:r>
              <a:rPr lang="en-US" dirty="0" err="1" smtClean="0"/>
              <a:t>oboustranná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err="1"/>
              <a:t>o</a:t>
            </a:r>
            <a:r>
              <a:rPr lang="en-US" dirty="0" err="1" smtClean="0"/>
              <a:t>perace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nutná</a:t>
            </a:r>
            <a:r>
              <a:rPr lang="en-US" dirty="0" smtClean="0"/>
              <a:t>, </a:t>
            </a:r>
            <a:r>
              <a:rPr lang="en-US" dirty="0" err="1" smtClean="0"/>
              <a:t>pokud</a:t>
            </a:r>
            <a:r>
              <a:rPr lang="en-US" dirty="0" smtClean="0"/>
              <a:t> se </a:t>
            </a:r>
            <a:r>
              <a:rPr lang="en-US" dirty="0" err="1" smtClean="0"/>
              <a:t>však</a:t>
            </a:r>
            <a:r>
              <a:rPr lang="en-US" dirty="0" smtClean="0"/>
              <a:t> appendix </a:t>
            </a:r>
            <a:r>
              <a:rPr lang="en-US" dirty="0" err="1" smtClean="0"/>
              <a:t>odstraní</a:t>
            </a:r>
            <a:r>
              <a:rPr lang="en-US" dirty="0" smtClean="0"/>
              <a:t>, je </a:t>
            </a:r>
            <a:r>
              <a:rPr lang="en-US" dirty="0" err="1" smtClean="0"/>
              <a:t>nemoc</a:t>
            </a:r>
            <a:r>
              <a:rPr lang="en-US" dirty="0" smtClean="0"/>
              <a:t> </a:t>
            </a:r>
            <a:r>
              <a:rPr lang="en-US" dirty="0" err="1" smtClean="0"/>
              <a:t>kratší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Uskřinutá</a:t>
            </a:r>
            <a:r>
              <a:rPr lang="en-US" dirty="0" smtClean="0"/>
              <a:t> </a:t>
            </a:r>
            <a:r>
              <a:rPr lang="en-US" dirty="0" err="1" smtClean="0"/>
              <a:t>kýla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79" y="2430425"/>
            <a:ext cx="7662864" cy="326716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err="1" smtClean="0"/>
              <a:t>tříselná</a:t>
            </a:r>
            <a:r>
              <a:rPr lang="en-US" dirty="0" smtClean="0"/>
              <a:t> </a:t>
            </a:r>
            <a:r>
              <a:rPr lang="en-US" dirty="0" err="1" smtClean="0"/>
              <a:t>kýla</a:t>
            </a:r>
            <a:r>
              <a:rPr lang="en-US" dirty="0" smtClean="0"/>
              <a:t> u </a:t>
            </a:r>
            <a:r>
              <a:rPr lang="en-US" dirty="0" err="1" smtClean="0"/>
              <a:t>zdravé</a:t>
            </a:r>
            <a:r>
              <a:rPr lang="en-US" dirty="0" smtClean="0"/>
              <a:t> populace 1% - 5%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chlapci</a:t>
            </a:r>
            <a:r>
              <a:rPr lang="en-US" dirty="0" smtClean="0"/>
              <a:t> 6x </a:t>
            </a:r>
            <a:r>
              <a:rPr lang="en-US" dirty="0" err="1" smtClean="0"/>
              <a:t>víc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/>
              <a:t> </a:t>
            </a:r>
            <a:r>
              <a:rPr lang="en-US" dirty="0" err="1" smtClean="0"/>
              <a:t>dívky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err="1" smtClean="0"/>
              <a:t>skrotální</a:t>
            </a:r>
            <a:r>
              <a:rPr lang="en-US" dirty="0" smtClean="0"/>
              <a:t> </a:t>
            </a:r>
            <a:r>
              <a:rPr lang="en-US" dirty="0" err="1" smtClean="0"/>
              <a:t>kýla</a:t>
            </a:r>
            <a:endParaRPr lang="en-US" dirty="0" smtClean="0"/>
          </a:p>
        </p:txBody>
      </p:sp>
      <p:pic>
        <p:nvPicPr>
          <p:cNvPr id="4" name="Picture 3" descr="herni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0049"/>
          <a:stretch/>
        </p:blipFill>
        <p:spPr>
          <a:xfrm>
            <a:off x="1310976" y="3898814"/>
            <a:ext cx="6470838" cy="274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n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56" r="-37956"/>
          <a:stretch>
            <a:fillRect/>
          </a:stretch>
        </p:blipFill>
        <p:spPr>
          <a:xfrm>
            <a:off x="-453669" y="1488141"/>
            <a:ext cx="9865099" cy="4206002"/>
          </a:xfrm>
        </p:spPr>
      </p:pic>
    </p:spTree>
    <p:extLst>
      <p:ext uri="{BB962C8B-B14F-4D97-AF65-F5344CB8AC3E}">
        <p14:creationId xmlns:p14="http://schemas.microsoft.com/office/powerpoint/2010/main" val="10161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Hydrokéla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err="1"/>
              <a:t>n</a:t>
            </a:r>
            <a:r>
              <a:rPr lang="en-US" dirty="0" err="1" smtClean="0"/>
              <a:t>ahromadění</a:t>
            </a:r>
            <a:r>
              <a:rPr lang="en-US" dirty="0" smtClean="0"/>
              <a:t> </a:t>
            </a:r>
            <a:r>
              <a:rPr lang="en-US" dirty="0" err="1" smtClean="0"/>
              <a:t>serózní</a:t>
            </a:r>
            <a:r>
              <a:rPr lang="en-US" dirty="0" smtClean="0"/>
              <a:t> </a:t>
            </a:r>
            <a:r>
              <a:rPr lang="en-US" dirty="0" err="1" smtClean="0"/>
              <a:t>tekutiny</a:t>
            </a:r>
            <a:r>
              <a:rPr lang="en-US" dirty="0" smtClean="0"/>
              <a:t> v tunica </a:t>
            </a:r>
            <a:r>
              <a:rPr lang="en-US" dirty="0" err="1" smtClean="0"/>
              <a:t>vaginalis</a:t>
            </a:r>
            <a:r>
              <a:rPr lang="en-US" dirty="0" smtClean="0"/>
              <a:t> testis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cs-CZ" dirty="0" smtClean="0"/>
              <a:t> vestigium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hydrokéla</a:t>
            </a:r>
            <a:r>
              <a:rPr lang="en-US" dirty="0" smtClean="0"/>
              <a:t> </a:t>
            </a:r>
            <a:r>
              <a:rPr lang="en-US" dirty="0" err="1" smtClean="0"/>
              <a:t>funiklu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err="1" smtClean="0"/>
              <a:t>primární</a:t>
            </a:r>
            <a:r>
              <a:rPr lang="en-US" dirty="0" smtClean="0"/>
              <a:t> x </a:t>
            </a:r>
            <a:r>
              <a:rPr lang="en-US" dirty="0" err="1" smtClean="0"/>
              <a:t>sekundární</a:t>
            </a:r>
            <a:r>
              <a:rPr lang="en-US" dirty="0" smtClean="0"/>
              <a:t> (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zánětech</a:t>
            </a:r>
            <a:r>
              <a:rPr lang="en-US" dirty="0" smtClean="0"/>
              <a:t>, </a:t>
            </a:r>
            <a:r>
              <a:rPr lang="en-US" dirty="0" err="1" smtClean="0"/>
              <a:t>nádorech</a:t>
            </a:r>
            <a:r>
              <a:rPr lang="en-US" dirty="0" smtClean="0"/>
              <a:t>, </a:t>
            </a:r>
            <a:r>
              <a:rPr lang="en-US" dirty="0" err="1" smtClean="0"/>
              <a:t>úrazech</a:t>
            </a:r>
            <a:r>
              <a:rPr lang="en-US" dirty="0" smtClean="0"/>
              <a:t>, </a:t>
            </a:r>
            <a:r>
              <a:rPr lang="en-US" dirty="0" err="1" smtClean="0"/>
              <a:t>poranění</a:t>
            </a:r>
            <a:r>
              <a:rPr lang="en-US" dirty="0" smtClean="0"/>
              <a:t> </a:t>
            </a:r>
            <a:r>
              <a:rPr lang="en-US" dirty="0" err="1" smtClean="0"/>
              <a:t>cévního</a:t>
            </a:r>
            <a:r>
              <a:rPr lang="en-US" dirty="0" smtClean="0"/>
              <a:t> </a:t>
            </a:r>
            <a:r>
              <a:rPr lang="en-US" dirty="0" err="1" smtClean="0"/>
              <a:t>zásobení</a:t>
            </a:r>
            <a:r>
              <a:rPr lang="en-US" dirty="0" smtClean="0"/>
              <a:t>, </a:t>
            </a:r>
            <a:r>
              <a:rPr lang="en-US" dirty="0" err="1" smtClean="0"/>
              <a:t>idiopatická</a:t>
            </a:r>
            <a:r>
              <a:rPr lang="en-US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368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ydrokela funikulu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37" r="-31037"/>
          <a:stretch>
            <a:fillRect/>
          </a:stretch>
        </p:blipFill>
        <p:spPr>
          <a:xfrm>
            <a:off x="-1076474" y="345141"/>
            <a:ext cx="7662864" cy="3267169"/>
          </a:xfrm>
        </p:spPr>
      </p:pic>
      <p:pic>
        <p:nvPicPr>
          <p:cNvPr id="5" name="Picture 4" descr="hydrokela funikulu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58" y="2953717"/>
            <a:ext cx="5275242" cy="34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512" y="234366"/>
            <a:ext cx="6589199" cy="1280890"/>
          </a:xfrm>
        </p:spPr>
        <p:txBody>
          <a:bodyPr/>
          <a:lstStyle/>
          <a:p>
            <a:r>
              <a:rPr lang="en-US" dirty="0" err="1" smtClean="0"/>
              <a:t>Spermatok</a:t>
            </a:r>
            <a:r>
              <a:rPr lang="cs-CZ" dirty="0" smtClean="0"/>
              <a:t>éla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07" y="1094332"/>
            <a:ext cx="7041838" cy="4922450"/>
          </a:xfrm>
        </p:spPr>
      </p:pic>
    </p:spTree>
    <p:extLst>
      <p:ext uri="{BB962C8B-B14F-4D97-AF65-F5344CB8AC3E}">
        <p14:creationId xmlns:p14="http://schemas.microsoft.com/office/powerpoint/2010/main" val="2502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Poranění</a:t>
            </a:r>
            <a:r>
              <a:rPr lang="en-US" dirty="0" smtClean="0"/>
              <a:t> </a:t>
            </a:r>
            <a:r>
              <a:rPr lang="en-US" dirty="0" err="1" smtClean="0"/>
              <a:t>skrota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613978"/>
            <a:ext cx="4841867" cy="39431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err="1"/>
              <a:t>t</a:t>
            </a:r>
            <a:r>
              <a:rPr lang="en-US" dirty="0" err="1" smtClean="0"/>
              <a:t>upé</a:t>
            </a:r>
            <a:r>
              <a:rPr lang="en-US" dirty="0" smtClean="0"/>
              <a:t> </a:t>
            </a:r>
            <a:r>
              <a:rPr lang="en-US" dirty="0" err="1" smtClean="0"/>
              <a:t>poranění</a:t>
            </a:r>
            <a:r>
              <a:rPr lang="en-US" dirty="0" smtClean="0"/>
              <a:t> </a:t>
            </a:r>
            <a:r>
              <a:rPr lang="en-US" dirty="0" err="1" smtClean="0"/>
              <a:t>většinou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sportu</a:t>
            </a:r>
            <a:r>
              <a:rPr lang="en-US" dirty="0" smtClean="0"/>
              <a:t>,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prímém</a:t>
            </a:r>
            <a:r>
              <a:rPr lang="en-US" dirty="0" smtClean="0"/>
              <a:t> </a:t>
            </a:r>
            <a:r>
              <a:rPr lang="en-US" dirty="0" err="1" smtClean="0"/>
              <a:t>nárazu</a:t>
            </a:r>
            <a:r>
              <a:rPr lang="en-US" dirty="0" smtClean="0"/>
              <a:t> </a:t>
            </a:r>
            <a:r>
              <a:rPr lang="en-US" dirty="0" err="1" smtClean="0"/>
              <a:t>rozkročmo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pádu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ostrý</a:t>
            </a:r>
            <a:r>
              <a:rPr lang="en-US" dirty="0" smtClean="0"/>
              <a:t> </a:t>
            </a:r>
            <a:r>
              <a:rPr lang="en-US" dirty="0" err="1" smtClean="0"/>
              <a:t>předmět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err="1"/>
              <a:t>p</a:t>
            </a:r>
            <a:r>
              <a:rPr lang="en-US" dirty="0" err="1" smtClean="0"/>
              <a:t>oranění</a:t>
            </a:r>
            <a:r>
              <a:rPr lang="en-US" dirty="0" smtClean="0"/>
              <a:t> </a:t>
            </a:r>
            <a:r>
              <a:rPr lang="en-US" dirty="0" err="1" smtClean="0"/>
              <a:t>stěny</a:t>
            </a:r>
            <a:r>
              <a:rPr lang="en-US" dirty="0" smtClean="0"/>
              <a:t> </a:t>
            </a:r>
            <a:r>
              <a:rPr lang="en-US" dirty="0" err="1" smtClean="0"/>
              <a:t>skrota</a:t>
            </a:r>
            <a:r>
              <a:rPr lang="cs-CZ" dirty="0" smtClean="0"/>
              <a:t>, hematom</a:t>
            </a:r>
            <a:r>
              <a:rPr lang="en-US" dirty="0" smtClean="0"/>
              <a:t> </a:t>
            </a:r>
            <a:r>
              <a:rPr lang="en-US" dirty="0" smtClean="0"/>
              <a:t>x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poranění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cs-CZ" dirty="0" smtClean="0"/>
              <a:t>rlete, hematocele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ruptura</a:t>
            </a:r>
            <a:r>
              <a:rPr lang="en-US" dirty="0" smtClean="0"/>
              <a:t> tunica </a:t>
            </a:r>
            <a:r>
              <a:rPr lang="en-US" dirty="0" err="1" smtClean="0"/>
              <a:t>albuginea</a:t>
            </a:r>
            <a:r>
              <a:rPr lang="en-US" dirty="0" smtClean="0"/>
              <a:t>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varlete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err="1"/>
              <a:t>v</a:t>
            </a:r>
            <a:r>
              <a:rPr lang="en-US" dirty="0" err="1" smtClean="0"/>
              <a:t>zácně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předcházet</a:t>
            </a:r>
            <a:r>
              <a:rPr lang="en-US" dirty="0" smtClean="0"/>
              <a:t> </a:t>
            </a:r>
            <a:r>
              <a:rPr lang="en-US" dirty="0" err="1" smtClean="0"/>
              <a:t>torzi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dojít</a:t>
            </a:r>
            <a:r>
              <a:rPr lang="en-US" dirty="0" smtClean="0"/>
              <a:t> k </a:t>
            </a:r>
            <a:r>
              <a:rPr lang="en-US" dirty="0" err="1" smtClean="0"/>
              <a:t>poranění</a:t>
            </a:r>
            <a:r>
              <a:rPr lang="en-US" dirty="0" smtClean="0"/>
              <a:t> </a:t>
            </a:r>
            <a:r>
              <a:rPr lang="en-US" dirty="0" err="1" smtClean="0"/>
              <a:t>močové</a:t>
            </a:r>
            <a:r>
              <a:rPr lang="en-US" dirty="0" smtClean="0"/>
              <a:t> </a:t>
            </a:r>
            <a:r>
              <a:rPr lang="en-US" dirty="0" err="1" smtClean="0"/>
              <a:t>trubice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hitintheba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03" y="2613978"/>
            <a:ext cx="2620507" cy="37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Patologie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18614"/>
            <a:ext cx="7662864" cy="371865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e</a:t>
            </a:r>
            <a:r>
              <a:rPr lang="cs-CZ" dirty="0" err="1" smtClean="0"/>
              <a:t>pididymitis</a:t>
            </a:r>
            <a:r>
              <a:rPr lang="cs-CZ" dirty="0" smtClean="0"/>
              <a:t> </a:t>
            </a:r>
            <a:r>
              <a:rPr lang="cs-CZ" dirty="0"/>
              <a:t>a orchitis </a:t>
            </a:r>
            <a:r>
              <a:rPr lang="cs-CZ" dirty="0" err="1"/>
              <a:t>acuta</a:t>
            </a:r>
            <a:r>
              <a:rPr lang="cs-CZ" dirty="0"/>
              <a:t> </a:t>
            </a:r>
          </a:p>
          <a:p>
            <a:pPr>
              <a:buFont typeface="Wingdings" charset="2"/>
              <a:buChar char="§"/>
            </a:pPr>
            <a:r>
              <a:rPr lang="cs-CZ" dirty="0"/>
              <a:t>t</a:t>
            </a:r>
            <a:r>
              <a:rPr lang="cs-CZ" dirty="0" smtClean="0"/>
              <a:t>orze</a:t>
            </a:r>
            <a:r>
              <a:rPr lang="en-US" dirty="0" smtClean="0"/>
              <a:t> p</a:t>
            </a:r>
            <a:r>
              <a:rPr lang="cs-CZ" dirty="0" smtClean="0"/>
              <a:t>řívěsku varlete a nadvarlete </a:t>
            </a:r>
            <a:endParaRPr lang="cs-CZ" dirty="0"/>
          </a:p>
          <a:p>
            <a:pPr>
              <a:buFont typeface="Wingdings" charset="2"/>
              <a:buChar char="§"/>
            </a:pPr>
            <a:r>
              <a:rPr lang="en-US" dirty="0" smtClean="0"/>
              <a:t>u</a:t>
            </a:r>
            <a:r>
              <a:rPr lang="cs-CZ" dirty="0" err="1" smtClean="0"/>
              <a:t>skřinutá</a:t>
            </a:r>
            <a:r>
              <a:rPr lang="cs-CZ" dirty="0" smtClean="0"/>
              <a:t> kýla</a:t>
            </a:r>
          </a:p>
          <a:p>
            <a:pPr>
              <a:buFont typeface="Wingdings" charset="2"/>
              <a:buChar char="§"/>
            </a:pPr>
            <a:r>
              <a:rPr lang="en-US" dirty="0"/>
              <a:t>a</a:t>
            </a:r>
            <a:r>
              <a:rPr lang="cs-CZ" dirty="0" smtClean="0"/>
              <a:t>kutní hydrokéla</a:t>
            </a:r>
          </a:p>
          <a:p>
            <a:pPr>
              <a:buFont typeface="Wingdings" charset="2"/>
              <a:buChar char="§"/>
            </a:pPr>
            <a:r>
              <a:rPr lang="en-US" dirty="0"/>
              <a:t>p</a:t>
            </a:r>
            <a:r>
              <a:rPr lang="cs-CZ" dirty="0" err="1" smtClean="0"/>
              <a:t>oranění</a:t>
            </a:r>
            <a:r>
              <a:rPr lang="cs-CZ" dirty="0" smtClean="0"/>
              <a:t> skrota</a:t>
            </a:r>
          </a:p>
          <a:p>
            <a:pPr>
              <a:buFont typeface="Wingdings" charset="2"/>
              <a:buChar char="§"/>
            </a:pPr>
            <a:r>
              <a:rPr lang="cs-CZ" dirty="0" smtClean="0"/>
              <a:t>akutní </a:t>
            </a:r>
            <a:r>
              <a:rPr lang="cs-CZ" dirty="0"/>
              <a:t>onemocnění stěny </a:t>
            </a:r>
            <a:r>
              <a:rPr lang="cs-CZ" dirty="0" smtClean="0"/>
              <a:t>skrota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1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u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56" r="-37956"/>
          <a:stretch>
            <a:fillRect/>
          </a:stretch>
        </p:blipFill>
        <p:spPr>
          <a:xfrm>
            <a:off x="-1194603" y="345141"/>
            <a:ext cx="7662863" cy="3267075"/>
          </a:xfrm>
        </p:spPr>
      </p:pic>
      <p:pic>
        <p:nvPicPr>
          <p:cNvPr id="5" name="Picture 4" descr="traum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05" y="3068100"/>
            <a:ext cx="4522903" cy="33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801" y="0"/>
            <a:ext cx="6589199" cy="1280890"/>
          </a:xfrm>
        </p:spPr>
        <p:txBody>
          <a:bodyPr/>
          <a:lstStyle/>
          <a:p>
            <a:r>
              <a:rPr lang="en-US" dirty="0" err="1" smtClean="0"/>
              <a:t>Fraktura</a:t>
            </a:r>
            <a:r>
              <a:rPr lang="en-US" dirty="0" smtClean="0"/>
              <a:t> </a:t>
            </a:r>
            <a:r>
              <a:rPr lang="en-US" dirty="0" err="1" smtClean="0"/>
              <a:t>penisu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6" y="1352059"/>
            <a:ext cx="5444065" cy="535840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15" y="945980"/>
            <a:ext cx="5382285" cy="363175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8" y="4524375"/>
            <a:ext cx="28098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           Akutní </a:t>
            </a:r>
            <a:r>
              <a:rPr lang="cs-CZ" sz="3600" dirty="0"/>
              <a:t>onemocnění stěny skrota</a:t>
            </a:r>
            <a:br>
              <a:rPr lang="cs-CZ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cs-CZ" dirty="0"/>
              <a:t>akutní idiopatický </a:t>
            </a:r>
            <a:r>
              <a:rPr lang="cs-CZ" dirty="0" smtClean="0"/>
              <a:t>edém skrota </a:t>
            </a:r>
          </a:p>
          <a:p>
            <a:pPr>
              <a:buFont typeface="Wingdings" charset="2"/>
              <a:buChar char="§"/>
            </a:pPr>
            <a:r>
              <a:rPr lang="cs-CZ" dirty="0" err="1" smtClean="0"/>
              <a:t>Henoch</a:t>
            </a:r>
            <a:r>
              <a:rPr lang="cs-CZ" dirty="0" err="1"/>
              <a:t>-Schönleinovu</a:t>
            </a:r>
            <a:r>
              <a:rPr lang="cs-CZ" dirty="0"/>
              <a:t> </a:t>
            </a:r>
            <a:r>
              <a:rPr lang="cs-CZ" dirty="0" smtClean="0"/>
              <a:t>purpuru</a:t>
            </a:r>
            <a:endParaRPr lang="cs-CZ" dirty="0"/>
          </a:p>
          <a:p>
            <a:pPr>
              <a:buFont typeface="Wingdings" charset="2"/>
              <a:buChar char="§"/>
            </a:pPr>
            <a:r>
              <a:rPr lang="cs-CZ" dirty="0" smtClean="0"/>
              <a:t>lokální </a:t>
            </a:r>
            <a:r>
              <a:rPr lang="cs-CZ" dirty="0"/>
              <a:t>idiopatickou nekrózu tukové tkáně </a:t>
            </a:r>
            <a:r>
              <a:rPr lang="cs-CZ" dirty="0" smtClean="0"/>
              <a:t> </a:t>
            </a:r>
            <a:endParaRPr lang="cs-CZ" dirty="0"/>
          </a:p>
          <a:p>
            <a:pPr>
              <a:buFont typeface="Wingdings" charset="2"/>
              <a:buChar char="§"/>
            </a:pPr>
            <a:r>
              <a:rPr lang="en-US" dirty="0" err="1" smtClean="0"/>
              <a:t>Fournierova</a:t>
            </a:r>
            <a:r>
              <a:rPr lang="en-US" dirty="0" smtClean="0"/>
              <a:t> </a:t>
            </a:r>
            <a:r>
              <a:rPr lang="en-US" dirty="0" err="1" smtClean="0"/>
              <a:t>gangréna</a:t>
            </a:r>
            <a:r>
              <a:rPr lang="en-US" dirty="0" smtClean="0"/>
              <a:t> </a:t>
            </a:r>
            <a:r>
              <a:rPr lang="en-US" dirty="0" err="1" smtClean="0"/>
              <a:t>skrota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dirty="0" err="1" smtClean="0"/>
              <a:t>nejzávažnější</a:t>
            </a:r>
            <a:r>
              <a:rPr lang="en-US" dirty="0" smtClean="0"/>
              <a:t> (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circumcizi</a:t>
            </a:r>
            <a:r>
              <a:rPr lang="en-US" dirty="0" smtClean="0"/>
              <a:t> )</a:t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dirty="0" err="1" smtClean="0"/>
              <a:t>obliterující</a:t>
            </a:r>
            <a:r>
              <a:rPr lang="en-US" dirty="0" smtClean="0"/>
              <a:t> </a:t>
            </a:r>
            <a:r>
              <a:rPr lang="en-US" dirty="0" err="1" smtClean="0"/>
              <a:t>endarteritida</a:t>
            </a:r>
            <a:r>
              <a:rPr lang="en-US" dirty="0" smtClean="0"/>
              <a:t> a. </a:t>
            </a:r>
            <a:r>
              <a:rPr lang="en-US" dirty="0" err="1" smtClean="0"/>
              <a:t>pupenda</a:t>
            </a:r>
            <a:r>
              <a:rPr lang="en-US" dirty="0" smtClean="0"/>
              <a:t> ext. a int.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28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500" y="0"/>
            <a:ext cx="6589199" cy="1280890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Absces</a:t>
            </a:r>
            <a:r>
              <a:rPr lang="en-US" dirty="0" smtClean="0"/>
              <a:t> </a:t>
            </a:r>
            <a:r>
              <a:rPr lang="en-US" dirty="0" err="1" smtClean="0"/>
              <a:t>skrota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445"/>
            <a:ext cx="3745001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02" y="640445"/>
            <a:ext cx="5382785" cy="3856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1" y="2972295"/>
            <a:ext cx="4708105" cy="38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Závěr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err="1" smtClean="0"/>
              <a:t>Barevná</a:t>
            </a:r>
            <a:r>
              <a:rPr lang="en-US" dirty="0" smtClean="0"/>
              <a:t> </a:t>
            </a:r>
            <a:r>
              <a:rPr lang="en-US" dirty="0" err="1" smtClean="0"/>
              <a:t>dopplerovská</a:t>
            </a:r>
            <a:r>
              <a:rPr lang="en-US" dirty="0" smtClean="0"/>
              <a:t> </a:t>
            </a:r>
            <a:r>
              <a:rPr lang="en-US" dirty="0" err="1" smtClean="0"/>
              <a:t>ultrasonografie</a:t>
            </a:r>
            <a:r>
              <a:rPr lang="en-US" dirty="0" smtClean="0"/>
              <a:t> je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vyšetřovací</a:t>
            </a:r>
            <a:r>
              <a:rPr lang="en-US" dirty="0" smtClean="0"/>
              <a:t> </a:t>
            </a:r>
            <a:r>
              <a:rPr lang="en-US" dirty="0" err="1" smtClean="0"/>
              <a:t>metodou</a:t>
            </a:r>
            <a:r>
              <a:rPr lang="en-US" dirty="0" smtClean="0"/>
              <a:t> v </a:t>
            </a:r>
            <a:r>
              <a:rPr lang="en-US" dirty="0" err="1" smtClean="0"/>
              <a:t>diagnostice</a:t>
            </a:r>
            <a:r>
              <a:rPr lang="en-US" dirty="0" smtClean="0"/>
              <a:t> </a:t>
            </a:r>
            <a:r>
              <a:rPr lang="en-US" dirty="0" err="1" smtClean="0"/>
              <a:t>akutního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r>
              <a:rPr lang="en-US" dirty="0" smtClean="0"/>
              <a:t> </a:t>
            </a:r>
            <a:r>
              <a:rPr lang="en-US" dirty="0" err="1" smtClean="0"/>
              <a:t>skrota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V </a:t>
            </a:r>
            <a:r>
              <a:rPr lang="en-US" dirty="0" err="1" smtClean="0"/>
              <a:t>případě</a:t>
            </a:r>
            <a:r>
              <a:rPr lang="en-US" dirty="0" smtClean="0"/>
              <a:t> </a:t>
            </a:r>
            <a:r>
              <a:rPr lang="en-US" dirty="0" err="1" smtClean="0"/>
              <a:t>bolestivé</a:t>
            </a:r>
            <a:r>
              <a:rPr lang="en-US" dirty="0" smtClean="0"/>
              <a:t> </a:t>
            </a:r>
            <a:r>
              <a:rPr lang="en-US" dirty="0" err="1" smtClean="0"/>
              <a:t>zvětšení</a:t>
            </a:r>
            <a:r>
              <a:rPr lang="en-US" dirty="0" smtClean="0"/>
              <a:t> a </a:t>
            </a:r>
            <a:r>
              <a:rPr lang="en-US" dirty="0" err="1" smtClean="0"/>
              <a:t>zarudnutí</a:t>
            </a:r>
            <a:r>
              <a:rPr lang="en-US" dirty="0" smtClean="0"/>
              <a:t> </a:t>
            </a:r>
            <a:r>
              <a:rPr lang="en-US" dirty="0" err="1" smtClean="0"/>
              <a:t>skrota</a:t>
            </a:r>
            <a:r>
              <a:rPr lang="en-US" dirty="0" smtClean="0"/>
              <a:t> je </a:t>
            </a:r>
            <a:r>
              <a:rPr lang="en-US" dirty="0" err="1" smtClean="0"/>
              <a:t>vždy</a:t>
            </a:r>
            <a:r>
              <a:rPr lang="en-US" dirty="0" smtClean="0"/>
              <a:t> </a:t>
            </a:r>
            <a:r>
              <a:rPr lang="en-US" dirty="0" err="1" smtClean="0"/>
              <a:t>nutné</a:t>
            </a:r>
            <a:r>
              <a:rPr lang="en-US" dirty="0" smtClean="0"/>
              <a:t> </a:t>
            </a:r>
            <a:r>
              <a:rPr lang="en-US" dirty="0" err="1" smtClean="0"/>
              <a:t>vyloučit</a:t>
            </a:r>
            <a:r>
              <a:rPr lang="en-US" dirty="0" smtClean="0"/>
              <a:t> </a:t>
            </a:r>
            <a:r>
              <a:rPr lang="en-US" dirty="0" err="1" smtClean="0"/>
              <a:t>torzi</a:t>
            </a:r>
            <a:r>
              <a:rPr lang="en-US" dirty="0" smtClean="0"/>
              <a:t> </a:t>
            </a:r>
            <a:r>
              <a:rPr lang="en-US" dirty="0" err="1" smtClean="0"/>
              <a:t>varlate</a:t>
            </a:r>
            <a:r>
              <a:rPr lang="en-US" dirty="0" smtClean="0"/>
              <a:t>, je-li </a:t>
            </a:r>
            <a:r>
              <a:rPr lang="en-US" dirty="0" err="1" smtClean="0"/>
              <a:t>diagnóza</a:t>
            </a:r>
            <a:r>
              <a:rPr lang="en-US" dirty="0" smtClean="0"/>
              <a:t> </a:t>
            </a:r>
            <a:r>
              <a:rPr lang="en-US" dirty="0" err="1" smtClean="0"/>
              <a:t>nejasná</a:t>
            </a:r>
            <a:r>
              <a:rPr lang="en-US" dirty="0" smtClean="0"/>
              <a:t>,               je </a:t>
            </a:r>
            <a:r>
              <a:rPr lang="en-US" dirty="0" err="1" smtClean="0"/>
              <a:t>indikovaná</a:t>
            </a:r>
            <a:r>
              <a:rPr lang="en-US" dirty="0" smtClean="0"/>
              <a:t> </a:t>
            </a:r>
            <a:r>
              <a:rPr lang="en-US" dirty="0" err="1" smtClean="0"/>
              <a:t>operace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4"/>
            <a:ext cx="9122832" cy="6842125"/>
          </a:xfrm>
        </p:spPr>
      </p:pic>
    </p:spTree>
    <p:extLst>
      <p:ext uri="{BB962C8B-B14F-4D97-AF65-F5344CB8AC3E}">
        <p14:creationId xmlns:p14="http://schemas.microsoft.com/office/powerpoint/2010/main" val="2806167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Kazuistika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závěr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9497"/>
            <a:ext cx="2361137" cy="326716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20ti </a:t>
            </a:r>
            <a:r>
              <a:rPr lang="en-US" dirty="0" err="1" smtClean="0"/>
              <a:t>letý</a:t>
            </a:r>
            <a:r>
              <a:rPr lang="en-US" dirty="0" smtClean="0"/>
              <a:t> </a:t>
            </a:r>
            <a:r>
              <a:rPr lang="en-US" dirty="0" err="1" smtClean="0"/>
              <a:t>muž</a:t>
            </a:r>
            <a:r>
              <a:rPr lang="en-US" dirty="0" smtClean="0"/>
              <a:t>, </a:t>
            </a:r>
            <a:r>
              <a:rPr lang="en-US" dirty="0" err="1" smtClean="0"/>
              <a:t>pobolívání</a:t>
            </a:r>
            <a:r>
              <a:rPr lang="en-US" dirty="0" smtClean="0"/>
              <a:t> </a:t>
            </a:r>
            <a:r>
              <a:rPr lang="en-US" dirty="0" err="1" smtClean="0"/>
              <a:t>pravého</a:t>
            </a:r>
            <a:r>
              <a:rPr lang="en-US" dirty="0" smtClean="0"/>
              <a:t> </a:t>
            </a:r>
            <a:r>
              <a:rPr lang="en-US" dirty="0" err="1" smtClean="0"/>
              <a:t>varlete</a:t>
            </a:r>
            <a:r>
              <a:rPr lang="en-US" dirty="0" smtClean="0"/>
              <a:t> 4 </a:t>
            </a:r>
            <a:r>
              <a:rPr lang="en-US" dirty="0" err="1" smtClean="0"/>
              <a:t>hodiny</a:t>
            </a:r>
            <a:r>
              <a:rPr lang="en-US" dirty="0" smtClean="0"/>
              <a:t>, </a:t>
            </a:r>
            <a:r>
              <a:rPr lang="en-US" dirty="0" err="1" smtClean="0"/>
              <a:t>postupně</a:t>
            </a:r>
            <a:r>
              <a:rPr lang="en-US" dirty="0" smtClean="0"/>
              <a:t> </a:t>
            </a:r>
            <a:r>
              <a:rPr lang="en-US" dirty="0" err="1" smtClean="0"/>
              <a:t>zhoršující</a:t>
            </a:r>
            <a:endParaRPr lang="en-US" dirty="0"/>
          </a:p>
        </p:txBody>
      </p:sp>
      <p:pic>
        <p:nvPicPr>
          <p:cNvPr id="4" name="Picture 3" descr="kazuistika1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06" y="2021644"/>
            <a:ext cx="5364394" cy="40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zuistika2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64" r="-20964"/>
          <a:stretch>
            <a:fillRect/>
          </a:stretch>
        </p:blipFill>
        <p:spPr>
          <a:xfrm>
            <a:off x="-825447" y="345141"/>
            <a:ext cx="7662864" cy="3267169"/>
          </a:xfrm>
        </p:spPr>
      </p:pic>
      <p:pic>
        <p:nvPicPr>
          <p:cNvPr id="5" name="Picture 4" descr="kazuistika3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08" y="3029098"/>
            <a:ext cx="5570568" cy="354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kazuistika5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5141"/>
            <a:ext cx="5572529" cy="3527865"/>
          </a:xfrm>
          <a:prstGeom prst="rect">
            <a:avLst/>
          </a:prstGeom>
        </p:spPr>
      </p:pic>
      <p:pic>
        <p:nvPicPr>
          <p:cNvPr id="6" name="Content Placeholder 5" descr="kazuistika4.bmp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79" y="2876714"/>
            <a:ext cx="5401429" cy="3419952"/>
          </a:xfrm>
        </p:spPr>
      </p:pic>
    </p:spTree>
    <p:extLst>
      <p:ext uri="{BB962C8B-B14F-4D97-AF65-F5344CB8AC3E}">
        <p14:creationId xmlns:p14="http://schemas.microsoft.com/office/powerpoint/2010/main" val="159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Epididymitis </a:t>
            </a:r>
            <a:r>
              <a:rPr lang="ro-RO" dirty="0" smtClean="0"/>
              <a:t>a orchitis acuta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759567"/>
            <a:ext cx="7662864" cy="171945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/>
              <a:t>Epididymitida a orchitida </a:t>
            </a:r>
            <a:r>
              <a:rPr lang="cs-CZ" dirty="0"/>
              <a:t>je akutní </a:t>
            </a:r>
            <a:r>
              <a:rPr lang="cs-CZ" dirty="0" smtClean="0"/>
              <a:t>zánětlivé </a:t>
            </a:r>
            <a:r>
              <a:rPr lang="cs-CZ" dirty="0"/>
              <a:t>postižení </a:t>
            </a:r>
            <a:r>
              <a:rPr lang="cs-CZ" dirty="0" smtClean="0"/>
              <a:t>nadvarlete a varlete, </a:t>
            </a:r>
            <a:r>
              <a:rPr lang="cs-CZ" dirty="0"/>
              <a:t>které je nejčastější příčinou akutního skrotálního syndromu 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cs-CZ" dirty="0" smtClean="0"/>
              <a:t>dětí</a:t>
            </a:r>
            <a:r>
              <a:rPr lang="en-US" dirty="0" smtClean="0"/>
              <a:t> a </a:t>
            </a:r>
            <a:r>
              <a:rPr lang="cs-CZ" dirty="0" smtClean="0"/>
              <a:t> </a:t>
            </a:r>
            <a:r>
              <a:rPr lang="cs-CZ" dirty="0"/>
              <a:t>dospělých.</a:t>
            </a:r>
          </a:p>
        </p:txBody>
      </p:sp>
    </p:spTree>
    <p:extLst>
      <p:ext uri="{BB962C8B-B14F-4D97-AF65-F5344CB8AC3E}">
        <p14:creationId xmlns:p14="http://schemas.microsoft.com/office/powerpoint/2010/main" val="15044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Etiologie a patogeneze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cs-CZ" dirty="0" smtClean="0"/>
              <a:t>Příčinou </a:t>
            </a:r>
            <a:r>
              <a:rPr lang="cs-CZ" dirty="0"/>
              <a:t>je ve většině případů močová </a:t>
            </a:r>
            <a:r>
              <a:rPr lang="cs-CZ" dirty="0" smtClean="0"/>
              <a:t>infekce.                      Vzniká </a:t>
            </a:r>
            <a:r>
              <a:rPr lang="cs-CZ" dirty="0"/>
              <a:t>přestupem zánětu ze zadní </a:t>
            </a:r>
            <a:r>
              <a:rPr lang="cs-CZ" dirty="0" err="1"/>
              <a:t>uretry</a:t>
            </a:r>
            <a:r>
              <a:rPr lang="cs-CZ" dirty="0"/>
              <a:t> či </a:t>
            </a:r>
            <a:r>
              <a:rPr lang="cs-CZ" dirty="0" smtClean="0"/>
              <a:t>prostaty.            Infekce </a:t>
            </a:r>
            <a:r>
              <a:rPr lang="cs-CZ" dirty="0" err="1"/>
              <a:t>kanalikulárně</a:t>
            </a:r>
            <a:r>
              <a:rPr lang="cs-CZ" dirty="0"/>
              <a:t> přechází na nadvarle při akutní prostatitidě nebo </a:t>
            </a:r>
            <a:r>
              <a:rPr lang="cs-CZ" dirty="0" smtClean="0"/>
              <a:t>uretritidě</a:t>
            </a:r>
            <a:endParaRPr lang="cs-CZ" dirty="0"/>
          </a:p>
          <a:p>
            <a:pPr>
              <a:buFont typeface="Wingdings" charset="2"/>
              <a:buChar char="§"/>
            </a:pPr>
            <a:r>
              <a:rPr lang="en-US" dirty="0"/>
              <a:t>H</a:t>
            </a:r>
            <a:r>
              <a:rPr lang="cs-CZ" dirty="0" err="1" smtClean="0"/>
              <a:t>ematogenní</a:t>
            </a:r>
            <a:r>
              <a:rPr lang="cs-CZ" dirty="0" smtClean="0"/>
              <a:t> </a:t>
            </a:r>
            <a:r>
              <a:rPr lang="cs-CZ" dirty="0"/>
              <a:t>zavlečení </a:t>
            </a:r>
            <a:r>
              <a:rPr lang="cs-CZ" dirty="0" smtClean="0"/>
              <a:t>infekce </a:t>
            </a:r>
            <a:r>
              <a:rPr lang="en-US" dirty="0" smtClean="0"/>
              <a:t>–</a:t>
            </a:r>
            <a:r>
              <a:rPr lang="cs-CZ" dirty="0" smtClean="0"/>
              <a:t> zejména </a:t>
            </a:r>
            <a:r>
              <a:rPr lang="cs-CZ" dirty="0"/>
              <a:t>u </a:t>
            </a:r>
            <a:r>
              <a:rPr lang="cs-CZ" dirty="0" smtClean="0"/>
              <a:t>orchitidy, může </a:t>
            </a:r>
            <a:r>
              <a:rPr lang="cs-CZ" dirty="0"/>
              <a:t>být bakteriální </a:t>
            </a:r>
            <a:r>
              <a:rPr lang="cs-CZ" dirty="0" smtClean="0"/>
              <a:t>(pneumokoky</a:t>
            </a:r>
            <a:r>
              <a:rPr lang="cs-CZ" dirty="0"/>
              <a:t>, brucely) nebo virové etiologie (komplikace parotitis). </a:t>
            </a:r>
          </a:p>
          <a:p>
            <a:pPr>
              <a:buFont typeface="Wingdings" charset="2"/>
              <a:buChar char="§"/>
            </a:pPr>
            <a:r>
              <a:rPr lang="cs-CZ" dirty="0" err="1" smtClean="0"/>
              <a:t>Iatrogenně</a:t>
            </a:r>
            <a:r>
              <a:rPr lang="cs-CZ" dirty="0" smtClean="0"/>
              <a:t> </a:t>
            </a:r>
            <a:r>
              <a:rPr lang="cs-CZ" dirty="0"/>
              <a:t>vzniká </a:t>
            </a:r>
            <a:r>
              <a:rPr lang="cs-CZ" dirty="0" smtClean="0"/>
              <a:t>po </a:t>
            </a:r>
            <a:r>
              <a:rPr lang="cs-CZ" dirty="0"/>
              <a:t>předchozí cystoskopii</a:t>
            </a:r>
            <a:r>
              <a:rPr lang="cs-CZ" dirty="0" smtClean="0"/>
              <a:t>, VCUG</a:t>
            </a:r>
            <a:endParaRPr lang="cs-CZ" dirty="0"/>
          </a:p>
          <a:p>
            <a:pPr>
              <a:buFont typeface="Wingdings" charset="2"/>
              <a:buChar char="§"/>
            </a:pP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mít</a:t>
            </a:r>
            <a:r>
              <a:rPr lang="cs-CZ" dirty="0" smtClean="0"/>
              <a:t> </a:t>
            </a:r>
            <a:r>
              <a:rPr lang="cs-CZ" dirty="0"/>
              <a:t>flegmonózní či </a:t>
            </a:r>
            <a:r>
              <a:rPr lang="cs-CZ" dirty="0" err="1"/>
              <a:t>abscedující</a:t>
            </a:r>
            <a:r>
              <a:rPr lang="cs-CZ" dirty="0"/>
              <a:t> </a:t>
            </a:r>
            <a:r>
              <a:rPr lang="cs-CZ" dirty="0" smtClean="0"/>
              <a:t>charakter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9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Klinický</a:t>
            </a:r>
            <a:r>
              <a:rPr lang="en-US" dirty="0" smtClean="0"/>
              <a:t> </a:t>
            </a:r>
            <a:r>
              <a:rPr lang="en-US" dirty="0" err="1" smtClean="0"/>
              <a:t>obraz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331287"/>
            <a:ext cx="7662864" cy="326716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cs-CZ" dirty="0"/>
              <a:t>Akutní epididymitida se projevuje postupně narůstajícím otokem poloviny skrota, zarudnutím kůže s výraznou bolestivostí podél chámovodu, která se propaguje do třísla. </a:t>
            </a:r>
            <a:endParaRPr lang="cs-CZ" dirty="0" smtClean="0"/>
          </a:p>
          <a:p>
            <a:pPr>
              <a:buFont typeface="Wingdings" charset="2"/>
              <a:buChar char="§"/>
            </a:pPr>
            <a:r>
              <a:rPr lang="cs-CZ" dirty="0"/>
              <a:t>H</a:t>
            </a:r>
            <a:r>
              <a:rPr lang="cs-CZ" dirty="0" smtClean="0"/>
              <a:t>orečka </a:t>
            </a:r>
            <a:r>
              <a:rPr lang="cs-CZ" dirty="0"/>
              <a:t>a celková schvácenost. Bolest se zvýrazní při pohybu.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062926" cy="43757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61" y="958076"/>
            <a:ext cx="4059836" cy="533727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epididymiti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t="10917" r="15105" b="31392"/>
          <a:stretch/>
        </p:blipFill>
        <p:spPr>
          <a:xfrm>
            <a:off x="4562771" y="3421255"/>
            <a:ext cx="3971629" cy="2784674"/>
          </a:xfrm>
        </p:spPr>
      </p:pic>
      <p:pic>
        <p:nvPicPr>
          <p:cNvPr id="5" name="Picture 4" descr="epididymitis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t="11825" r="23689" b="23896"/>
          <a:stretch/>
        </p:blipFill>
        <p:spPr>
          <a:xfrm>
            <a:off x="457200" y="1772641"/>
            <a:ext cx="4105571" cy="3477102"/>
          </a:xfrm>
          <a:prstGeom prst="rect">
            <a:avLst/>
          </a:prstGeom>
        </p:spPr>
      </p:pic>
      <p:pic>
        <p:nvPicPr>
          <p:cNvPr id="6" name="Picture 5" descr="epididymitis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9886" r="16965" b="25189"/>
          <a:stretch/>
        </p:blipFill>
        <p:spPr>
          <a:xfrm>
            <a:off x="4293807" y="388746"/>
            <a:ext cx="3971146" cy="30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pididymitis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t="25410" r="10517" b="22907"/>
          <a:stretch/>
        </p:blipFill>
        <p:spPr>
          <a:xfrm>
            <a:off x="1535937" y="1488141"/>
            <a:ext cx="6024384" cy="39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sceskaud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75" r="-33275"/>
          <a:stretch>
            <a:fillRect/>
          </a:stretch>
        </p:blipFill>
        <p:spPr>
          <a:xfrm>
            <a:off x="-1061707" y="345141"/>
            <a:ext cx="7662864" cy="3267169"/>
          </a:xfrm>
        </p:spPr>
      </p:pic>
      <p:pic>
        <p:nvPicPr>
          <p:cNvPr id="5" name="Picture 4" descr="absceskaudy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6" y="2939206"/>
            <a:ext cx="5304774" cy="34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6310</TotalTime>
  <Words>410</Words>
  <Application>Microsoft Office PowerPoint</Application>
  <PresentationFormat>On-screen Show (4:3)</PresentationFormat>
  <Paragraphs>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Wisp</vt:lpstr>
      <vt:lpstr>Akutní skrotální syndrom</vt:lpstr>
      <vt:lpstr>Patologie:</vt:lpstr>
      <vt:lpstr>Epididymitis a orchitis acuta</vt:lpstr>
      <vt:lpstr>Etiologie a patogeneze</vt:lpstr>
      <vt:lpstr>Klinický obraz</vt:lpstr>
      <vt:lpstr>PowerPoint Presentation</vt:lpstr>
      <vt:lpstr>PowerPoint Presentation</vt:lpstr>
      <vt:lpstr>PowerPoint Presentation</vt:lpstr>
      <vt:lpstr>PowerPoint Presentation</vt:lpstr>
      <vt:lpstr>Torze appendicis testis nebo epididymis</vt:lpstr>
      <vt:lpstr>Klinický obraz a diagnóza</vt:lpstr>
      <vt:lpstr>PowerPoint Presentation</vt:lpstr>
      <vt:lpstr>Torze appendicis testis nebo epididymis</vt:lpstr>
      <vt:lpstr>Uskřinutá kýla</vt:lpstr>
      <vt:lpstr>PowerPoint Presentation</vt:lpstr>
      <vt:lpstr>Hydrokéla</vt:lpstr>
      <vt:lpstr>PowerPoint Presentation</vt:lpstr>
      <vt:lpstr>Spermatokéla</vt:lpstr>
      <vt:lpstr>Poranění skrota</vt:lpstr>
      <vt:lpstr>PowerPoint Presentation</vt:lpstr>
      <vt:lpstr>Fraktura penisu</vt:lpstr>
      <vt:lpstr>           Akutní onemocnění stěny skrota </vt:lpstr>
      <vt:lpstr>          Absces skrota</vt:lpstr>
      <vt:lpstr>Závěr:</vt:lpstr>
      <vt:lpstr>PowerPoint Presentation</vt:lpstr>
      <vt:lpstr>Kazuistika na závěr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Akutní skrotální syndrom</dc:title>
  <dc:creator>Laszlo Both</dc:creator>
  <cp:lastModifiedBy>Ganglion</cp:lastModifiedBy>
  <cp:revision>52</cp:revision>
  <dcterms:created xsi:type="dcterms:W3CDTF">2014-05-01T08:30:36Z</dcterms:created>
  <dcterms:modified xsi:type="dcterms:W3CDTF">2014-09-05T08:11:36Z</dcterms:modified>
</cp:coreProperties>
</file>