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3"/>
  </p:notesMasterIdLst>
  <p:handoutMasterIdLst>
    <p:handoutMasterId r:id="rId74"/>
  </p:handoutMasterIdLst>
  <p:sldIdLst>
    <p:sldId id="361" r:id="rId2"/>
    <p:sldId id="362" r:id="rId3"/>
    <p:sldId id="363" r:id="rId4"/>
    <p:sldId id="350" r:id="rId5"/>
    <p:sldId id="364" r:id="rId6"/>
    <p:sldId id="357" r:id="rId7"/>
    <p:sldId id="258" r:id="rId8"/>
    <p:sldId id="365" r:id="rId9"/>
    <p:sldId id="301" r:id="rId10"/>
    <p:sldId id="352" r:id="rId11"/>
    <p:sldId id="303" r:id="rId12"/>
    <p:sldId id="260" r:id="rId13"/>
    <p:sldId id="304" r:id="rId14"/>
    <p:sldId id="341" r:id="rId15"/>
    <p:sldId id="312" r:id="rId16"/>
    <p:sldId id="261" r:id="rId17"/>
    <p:sldId id="392" r:id="rId18"/>
    <p:sldId id="262" r:id="rId19"/>
    <p:sldId id="285" r:id="rId20"/>
    <p:sldId id="286" r:id="rId21"/>
    <p:sldId id="287" r:id="rId22"/>
    <p:sldId id="265" r:id="rId23"/>
    <p:sldId id="266" r:id="rId24"/>
    <p:sldId id="366" r:id="rId25"/>
    <p:sldId id="367" r:id="rId26"/>
    <p:sldId id="288" r:id="rId27"/>
    <p:sldId id="289" r:id="rId28"/>
    <p:sldId id="290" r:id="rId29"/>
    <p:sldId id="388" r:id="rId30"/>
    <p:sldId id="291" r:id="rId31"/>
    <p:sldId id="344" r:id="rId32"/>
    <p:sldId id="292" r:id="rId33"/>
    <p:sldId id="310" r:id="rId34"/>
    <p:sldId id="368" r:id="rId35"/>
    <p:sldId id="369" r:id="rId36"/>
    <p:sldId id="319" r:id="rId37"/>
    <p:sldId id="370" r:id="rId38"/>
    <p:sldId id="371" r:id="rId39"/>
    <p:sldId id="372" r:id="rId40"/>
    <p:sldId id="315" r:id="rId41"/>
    <p:sldId id="391" r:id="rId42"/>
    <p:sldId id="348" r:id="rId43"/>
    <p:sldId id="339" r:id="rId44"/>
    <p:sldId id="378" r:id="rId45"/>
    <p:sldId id="307" r:id="rId46"/>
    <p:sldId id="308" r:id="rId47"/>
    <p:sldId id="271" r:id="rId48"/>
    <p:sldId id="295" r:id="rId49"/>
    <p:sldId id="356" r:id="rId50"/>
    <p:sldId id="373" r:id="rId51"/>
    <p:sldId id="306" r:id="rId52"/>
    <p:sldId id="349" r:id="rId53"/>
    <p:sldId id="358" r:id="rId54"/>
    <p:sldId id="379" r:id="rId55"/>
    <p:sldId id="360" r:id="rId56"/>
    <p:sldId id="274" r:id="rId57"/>
    <p:sldId id="380" r:id="rId58"/>
    <p:sldId id="381" r:id="rId59"/>
    <p:sldId id="382" r:id="rId60"/>
    <p:sldId id="384" r:id="rId61"/>
    <p:sldId id="385" r:id="rId62"/>
    <p:sldId id="386" r:id="rId63"/>
    <p:sldId id="387" r:id="rId64"/>
    <p:sldId id="276" r:id="rId65"/>
    <p:sldId id="297" r:id="rId66"/>
    <p:sldId id="309" r:id="rId67"/>
    <p:sldId id="374" r:id="rId68"/>
    <p:sldId id="375" r:id="rId69"/>
    <p:sldId id="376" r:id="rId70"/>
    <p:sldId id="377" r:id="rId71"/>
    <p:sldId id="389" r:id="rId72"/>
  </p:sldIdLst>
  <p:sldSz cx="9144000" cy="6858000" type="screen4x3"/>
  <p:notesSz cx="9874250" cy="6797675"/>
  <p:defaultTextStyle>
    <a:defPPr>
      <a:defRPr lang="cs-CZ"/>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6600"/>
    <a:srgbClr val="FFFF00"/>
    <a:srgbClr val="006699"/>
    <a:srgbClr val="336699"/>
    <a:srgbClr val="FF3300"/>
    <a:srgbClr val="CC0000"/>
    <a:srgbClr val="FFFFFF"/>
    <a:srgbClr val="99FF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615" autoAdjust="0"/>
    <p:restoredTop sz="99882" autoAdjust="0"/>
  </p:normalViewPr>
  <p:slideViewPr>
    <p:cSldViewPr>
      <p:cViewPr varScale="1">
        <p:scale>
          <a:sx n="113" d="100"/>
          <a:sy n="113" d="100"/>
        </p:scale>
        <p:origin x="-17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317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75" b="1" i="0" u="none" strike="noStrike" baseline="0">
                <a:solidFill>
                  <a:srgbClr val="000000"/>
                </a:solidFill>
                <a:latin typeface="Arial"/>
                <a:ea typeface="Arial"/>
                <a:cs typeface="Arial"/>
              </a:defRPr>
            </a:pPr>
            <a:r>
              <a:rPr lang="cs-CZ"/>
              <a:t>primo PM 2015</a:t>
            </a:r>
          </a:p>
        </c:rich>
      </c:tx>
      <c:layout>
        <c:manualLayout>
          <c:xMode val="edge"/>
          <c:yMode val="edge"/>
          <c:x val="0.4000004420500069"/>
          <c:y val="0.125"/>
        </c:manualLayout>
      </c:layout>
      <c:overlay val="0"/>
      <c:spPr>
        <a:noFill/>
        <a:ln w="25400">
          <a:noFill/>
        </a:ln>
      </c:spPr>
    </c:title>
    <c:autoTitleDeleted val="0"/>
    <c:view3D>
      <c:rotX val="15"/>
      <c:rotY val="0"/>
      <c:rAngAx val="0"/>
      <c:perspective val="0"/>
    </c:view3D>
    <c:floor>
      <c:thickness val="0"/>
    </c:floor>
    <c:sideWall>
      <c:thickness val="0"/>
    </c:sideWall>
    <c:backWall>
      <c:thickness val="0"/>
    </c:backWall>
    <c:plotArea>
      <c:layout>
        <c:manualLayout>
          <c:layoutTarget val="inner"/>
          <c:xMode val="edge"/>
          <c:yMode val="edge"/>
          <c:x val="0.14947383786373136"/>
          <c:y val="0.33445945945945948"/>
          <c:w val="0.70315861755614473"/>
          <c:h val="0.44594594594594594"/>
        </c:manualLayout>
      </c:layout>
      <c:pie3DChart>
        <c:varyColors val="1"/>
        <c:ser>
          <c:idx val="0"/>
          <c:order val="0"/>
          <c:spPr>
            <a:solidFill>
              <a:srgbClr val="9999FF"/>
            </a:solidFill>
            <a:ln w="12700">
              <a:solidFill>
                <a:srgbClr val="000000"/>
              </a:solidFill>
              <a:prstDash val="solid"/>
            </a:ln>
          </c:spPr>
          <c:dPt>
            <c:idx val="0"/>
            <c:bubble3D val="0"/>
            <c:spPr>
              <a:solidFill>
                <a:srgbClr val="3366FF"/>
              </a:solidFill>
              <a:ln w="25400">
                <a:noFill/>
              </a:ln>
            </c:spPr>
          </c:dPt>
          <c:dPt>
            <c:idx val="1"/>
            <c:bubble3D val="0"/>
            <c:spPr>
              <a:solidFill>
                <a:srgbClr val="000080"/>
              </a:solidFill>
              <a:ln w="25400">
                <a:noFill/>
              </a:ln>
            </c:spPr>
          </c:dPt>
          <c:dPt>
            <c:idx val="2"/>
            <c:bubble3D val="0"/>
            <c:spPr>
              <a:solidFill>
                <a:srgbClr val="99CC00"/>
              </a:solidFill>
              <a:ln w="25400">
                <a:noFill/>
              </a:ln>
            </c:spPr>
          </c:dPt>
          <c:dPt>
            <c:idx val="3"/>
            <c:bubble3D val="0"/>
            <c:spPr>
              <a:solidFill>
                <a:srgbClr val="008000"/>
              </a:solidFill>
              <a:ln w="25400">
                <a:noFill/>
              </a:ln>
            </c:spPr>
          </c:dPt>
          <c:dPt>
            <c:idx val="4"/>
            <c:bubble3D val="0"/>
            <c:spPr>
              <a:solidFill>
                <a:srgbClr val="33CCCC"/>
              </a:solidFill>
              <a:ln w="25400">
                <a:noFill/>
              </a:ln>
            </c:spPr>
          </c:dPt>
          <c:dPt>
            <c:idx val="5"/>
            <c:bubble3D val="0"/>
            <c:spPr>
              <a:solidFill>
                <a:srgbClr val="008080"/>
              </a:solidFill>
              <a:ln w="25400">
                <a:noFill/>
              </a:ln>
            </c:spPr>
          </c:dPt>
          <c:dPt>
            <c:idx val="6"/>
            <c:bubble3D val="0"/>
            <c:spPr>
              <a:solidFill>
                <a:srgbClr val="800080"/>
              </a:solidFill>
              <a:ln w="25400">
                <a:noFill/>
              </a:ln>
            </c:spPr>
          </c:dPt>
          <c:dLbls>
            <c:dLbl>
              <c:idx val="0"/>
              <c:layout/>
              <c:tx>
                <c:rich>
                  <a:bodyPr/>
                  <a:lstStyle/>
                  <a:p>
                    <a:r>
                      <a:rPr lang="en-US">
                        <a:solidFill>
                          <a:schemeClr val="bg1"/>
                        </a:solidFill>
                      </a:rPr>
                      <a:t>SSI
7%</a:t>
                    </a:r>
                  </a:p>
                </c:rich>
              </c:tx>
              <c:showLegendKey val="0"/>
              <c:showVal val="0"/>
              <c:showCatName val="0"/>
              <c:showSerName val="0"/>
              <c:showPercent val="0"/>
              <c:showBubbleSize val="0"/>
            </c:dLbl>
            <c:dLbl>
              <c:idx val="1"/>
              <c:layout/>
              <c:tx>
                <c:rich>
                  <a:bodyPr/>
                  <a:lstStyle/>
                  <a:p>
                    <a:r>
                      <a:rPr lang="en-US">
                        <a:solidFill>
                          <a:schemeClr val="bg1"/>
                        </a:solidFill>
                      </a:rPr>
                      <a:t>SSIR
27%</a:t>
                    </a:r>
                  </a:p>
                </c:rich>
              </c:tx>
              <c:showLegendKey val="0"/>
              <c:showVal val="0"/>
              <c:showCatName val="0"/>
              <c:showSerName val="0"/>
              <c:showPercent val="0"/>
              <c:showBubbleSize val="0"/>
            </c:dLbl>
            <c:dLbl>
              <c:idx val="3"/>
              <c:layout>
                <c:manualLayout>
                  <c:x val="0.17463008702859512"/>
                  <c:y val="-0.15919912038022274"/>
                </c:manualLayout>
              </c:layout>
              <c:tx>
                <c:rich>
                  <a:bodyPr/>
                  <a:lstStyle/>
                  <a:p>
                    <a:r>
                      <a:rPr lang="en-US">
                        <a:solidFill>
                          <a:schemeClr val="bg1"/>
                        </a:solidFill>
                      </a:rPr>
                      <a:t>DDDR
59%</a:t>
                    </a:r>
                  </a:p>
                </c:rich>
              </c:tx>
              <c:dLblPos val="bestFit"/>
              <c:showLegendKey val="0"/>
              <c:showVal val="0"/>
              <c:showCatName val="0"/>
              <c:showSerName val="0"/>
              <c:showPercent val="0"/>
              <c:showBubbleSize val="0"/>
            </c:dLbl>
            <c:dLbl>
              <c:idx val="4"/>
              <c:delete val="1"/>
            </c:dLbl>
            <c:dLbl>
              <c:idx val="5"/>
              <c:delete val="1"/>
            </c:dLbl>
            <c:dLbl>
              <c:idx val="6"/>
              <c:layout>
                <c:manualLayout>
                  <c:x val="5.8417571487774607E-2"/>
                  <c:y val="9.6503511385401156E-2"/>
                </c:manualLayout>
              </c:layout>
              <c:tx>
                <c:rich>
                  <a:bodyPr/>
                  <a:lstStyle/>
                  <a:p>
                    <a:r>
                      <a:rPr lang="en-US">
                        <a:solidFill>
                          <a:schemeClr val="bg1"/>
                        </a:solidFill>
                      </a:rPr>
                      <a:t>CRT
5%</a:t>
                    </a:r>
                  </a:p>
                </c:rich>
              </c:tx>
              <c:dLblPos val="bestFit"/>
              <c:showLegendKey val="0"/>
              <c:showVal val="0"/>
              <c:showCatName val="0"/>
              <c:showSerName val="0"/>
              <c:showPercent val="0"/>
              <c:showBubbleSize val="0"/>
            </c:dLbl>
            <c:numFmt formatCode="0%" sourceLinked="0"/>
            <c:spPr>
              <a:noFill/>
              <a:ln w="25400">
                <a:noFill/>
              </a:ln>
            </c:spPr>
            <c:txPr>
              <a:bodyPr/>
              <a:lstStyle/>
              <a:p>
                <a:pPr>
                  <a:defRPr sz="775" b="1" i="0" u="none" strike="noStrike" baseline="0">
                    <a:solidFill>
                      <a:srgbClr val="000000"/>
                    </a:solidFill>
                    <a:latin typeface="Arial"/>
                    <a:ea typeface="Arial"/>
                    <a:cs typeface="Arial"/>
                  </a:defRPr>
                </a:pPr>
                <a:endParaRPr lang="cs-CZ"/>
              </a:p>
            </c:txPr>
            <c:showLegendKey val="0"/>
            <c:showVal val="0"/>
            <c:showCatName val="1"/>
            <c:showSerName val="0"/>
            <c:showPercent val="1"/>
            <c:showBubbleSize val="0"/>
            <c:separator>
</c:separator>
            <c:showLeaderLines val="0"/>
          </c:dLbls>
          <c:cat>
            <c:strRef>
              <c:f>'data 91-15'!$D$5:$D$11</c:f>
              <c:strCache>
                <c:ptCount val="7"/>
                <c:pt idx="0">
                  <c:v>SSI</c:v>
                </c:pt>
                <c:pt idx="1">
                  <c:v>SSIR</c:v>
                </c:pt>
                <c:pt idx="2">
                  <c:v>DDD</c:v>
                </c:pt>
                <c:pt idx="3">
                  <c:v>DDDR</c:v>
                </c:pt>
                <c:pt idx="4">
                  <c:v>VDD</c:v>
                </c:pt>
                <c:pt idx="5">
                  <c:v>VDDR</c:v>
                </c:pt>
                <c:pt idx="6">
                  <c:v>CRT</c:v>
                </c:pt>
              </c:strCache>
            </c:strRef>
          </c:cat>
          <c:val>
            <c:numRef>
              <c:f>'data 91-15'!$AC$5:$AC$11</c:f>
              <c:numCache>
                <c:formatCode>General</c:formatCode>
                <c:ptCount val="7"/>
                <c:pt idx="0">
                  <c:v>28</c:v>
                </c:pt>
                <c:pt idx="1">
                  <c:v>105</c:v>
                </c:pt>
                <c:pt idx="2">
                  <c:v>9</c:v>
                </c:pt>
                <c:pt idx="3">
                  <c:v>232</c:v>
                </c:pt>
                <c:pt idx="4">
                  <c:v>0</c:v>
                </c:pt>
                <c:pt idx="5">
                  <c:v>0</c:v>
                </c:pt>
                <c:pt idx="6">
                  <c:v>17</c:v>
                </c:pt>
              </c:numCache>
            </c:numRef>
          </c:val>
        </c:ser>
        <c:dLbls>
          <c:showLegendKey val="0"/>
          <c:showVal val="0"/>
          <c:showCatName val="0"/>
          <c:showSerName val="0"/>
          <c:showPercent val="0"/>
          <c:showBubbleSize val="0"/>
          <c:showLeaderLines val="0"/>
        </c:dLbls>
      </c:pie3DChart>
      <c:spPr>
        <a:noFill/>
        <a:ln w="25400">
          <a:noFill/>
        </a:ln>
      </c:spPr>
    </c:plotArea>
    <c:plotVisOnly val="1"/>
    <c:dispBlanksAs val="zero"/>
    <c:showDLblsOverMax val="0"/>
  </c:chart>
  <c:spPr>
    <a:solidFill>
      <a:srgbClr val="FFFFFF"/>
    </a:solidFill>
    <a:ln w="9525">
      <a:noFill/>
    </a:ln>
  </c:spPr>
  <c:txPr>
    <a:bodyPr/>
    <a:lstStyle/>
    <a:p>
      <a:pPr>
        <a:defRPr sz="375" b="0" i="0" u="none" strike="noStrike" baseline="0">
          <a:solidFill>
            <a:srgbClr val="000000"/>
          </a:solidFill>
          <a:latin typeface="Arial"/>
          <a:ea typeface="Arial"/>
          <a:cs typeface="Arial"/>
        </a:defRPr>
      </a:pPr>
      <a:endParaRPr lang="cs-CZ"/>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75" b="1" i="0" u="none" strike="noStrike" baseline="0">
                <a:solidFill>
                  <a:srgbClr val="000000"/>
                </a:solidFill>
                <a:latin typeface="Arial"/>
                <a:ea typeface="Arial"/>
                <a:cs typeface="Arial"/>
              </a:defRPr>
            </a:pPr>
            <a:r>
              <a:rPr lang="cs-CZ"/>
              <a:t>primo ICD 2015</a:t>
            </a:r>
          </a:p>
        </c:rich>
      </c:tx>
      <c:layout>
        <c:manualLayout>
          <c:xMode val="edge"/>
          <c:yMode val="edge"/>
          <c:x val="0.40084476782174377"/>
          <c:y val="0.12542408470127675"/>
        </c:manualLayout>
      </c:layout>
      <c:overlay val="0"/>
      <c:spPr>
        <a:noFill/>
        <a:ln w="25400">
          <a:noFill/>
        </a:ln>
      </c:spPr>
    </c:title>
    <c:autoTitleDeleted val="0"/>
    <c:view3D>
      <c:rotX val="15"/>
      <c:rotY val="30"/>
      <c:rAngAx val="0"/>
      <c:perspective val="0"/>
    </c:view3D>
    <c:floor>
      <c:thickness val="0"/>
    </c:floor>
    <c:sideWall>
      <c:thickness val="0"/>
    </c:sideWall>
    <c:backWall>
      <c:thickness val="0"/>
    </c:backWall>
    <c:plotArea>
      <c:layout>
        <c:manualLayout>
          <c:layoutTarget val="inner"/>
          <c:xMode val="edge"/>
          <c:yMode val="edge"/>
          <c:x val="0.16033788308009272"/>
          <c:y val="0.33220393969137263"/>
          <c:w val="0.67088745815091422"/>
          <c:h val="0.42372951491246508"/>
        </c:manualLayout>
      </c:layout>
      <c:pie3DChart>
        <c:varyColors val="1"/>
        <c:ser>
          <c:idx val="0"/>
          <c:order val="0"/>
          <c:spPr>
            <a:solidFill>
              <a:srgbClr val="9999FF"/>
            </a:solidFill>
            <a:ln w="12700">
              <a:solidFill>
                <a:srgbClr val="000000"/>
              </a:solidFill>
              <a:prstDash val="solid"/>
            </a:ln>
          </c:spPr>
          <c:dPt>
            <c:idx val="0"/>
            <c:bubble3D val="0"/>
            <c:spPr>
              <a:solidFill>
                <a:srgbClr val="3366FF"/>
              </a:solidFill>
              <a:ln w="25400">
                <a:noFill/>
              </a:ln>
            </c:spPr>
          </c:dPt>
          <c:dPt>
            <c:idx val="1"/>
            <c:bubble3D val="0"/>
            <c:spPr>
              <a:solidFill>
                <a:srgbClr val="008000"/>
              </a:solidFill>
              <a:ln w="25400">
                <a:noFill/>
              </a:ln>
            </c:spPr>
          </c:dPt>
          <c:dPt>
            <c:idx val="2"/>
            <c:bubble3D val="0"/>
            <c:spPr>
              <a:solidFill>
                <a:srgbClr val="800080"/>
              </a:solidFill>
              <a:ln w="25400">
                <a:noFill/>
              </a:ln>
            </c:spPr>
          </c:dPt>
          <c:dLbls>
            <c:dLbl>
              <c:idx val="0"/>
              <c:layout/>
              <c:tx>
                <c:rich>
                  <a:bodyPr/>
                  <a:lstStyle/>
                  <a:p>
                    <a:r>
                      <a:rPr lang="en-US">
                        <a:solidFill>
                          <a:schemeClr val="bg1"/>
                        </a:solidFill>
                      </a:rPr>
                      <a:t>VVI (R)
48%</a:t>
                    </a:r>
                  </a:p>
                </c:rich>
              </c:tx>
              <c:showLegendKey val="0"/>
              <c:showVal val="0"/>
              <c:showCatName val="0"/>
              <c:showSerName val="0"/>
              <c:showPercent val="0"/>
              <c:showBubbleSize val="0"/>
            </c:dLbl>
            <c:dLbl>
              <c:idx val="1"/>
              <c:layout/>
              <c:tx>
                <c:rich>
                  <a:bodyPr/>
                  <a:lstStyle/>
                  <a:p>
                    <a:r>
                      <a:rPr lang="en-US">
                        <a:solidFill>
                          <a:schemeClr val="bg1"/>
                        </a:solidFill>
                      </a:rPr>
                      <a:t>DDD (R)
14%</a:t>
                    </a:r>
                  </a:p>
                </c:rich>
              </c:tx>
              <c:showLegendKey val="0"/>
              <c:showVal val="0"/>
              <c:showCatName val="0"/>
              <c:showSerName val="0"/>
              <c:showPercent val="0"/>
              <c:showBubbleSize val="0"/>
            </c:dLbl>
            <c:dLbl>
              <c:idx val="2"/>
              <c:layout/>
              <c:tx>
                <c:rich>
                  <a:bodyPr/>
                  <a:lstStyle/>
                  <a:p>
                    <a:r>
                      <a:rPr lang="en-US">
                        <a:solidFill>
                          <a:schemeClr val="bg1"/>
                        </a:solidFill>
                      </a:rPr>
                      <a:t>CRT
38%</a:t>
                    </a:r>
                  </a:p>
                </c:rich>
              </c:tx>
              <c:showLegendKey val="0"/>
              <c:showVal val="0"/>
              <c:showCatName val="0"/>
              <c:showSerName val="0"/>
              <c:showPercent val="0"/>
              <c:showBubbleSize val="0"/>
            </c:dLbl>
            <c:numFmt formatCode="0%" sourceLinked="0"/>
            <c:spPr>
              <a:noFill/>
              <a:ln w="25400">
                <a:noFill/>
              </a:ln>
            </c:spPr>
            <c:txPr>
              <a:bodyPr/>
              <a:lstStyle/>
              <a:p>
                <a:pPr>
                  <a:defRPr sz="775" b="1" i="0" u="none" strike="noStrike" baseline="0">
                    <a:solidFill>
                      <a:srgbClr val="000000"/>
                    </a:solidFill>
                    <a:latin typeface="Arial"/>
                    <a:ea typeface="Arial"/>
                    <a:cs typeface="Arial"/>
                  </a:defRPr>
                </a:pPr>
                <a:endParaRPr lang="cs-CZ"/>
              </a:p>
            </c:txPr>
            <c:showLegendKey val="0"/>
            <c:showVal val="0"/>
            <c:showCatName val="1"/>
            <c:showSerName val="0"/>
            <c:showPercent val="1"/>
            <c:showBubbleSize val="0"/>
            <c:separator>
</c:separator>
            <c:showLeaderLines val="1"/>
          </c:dLbls>
          <c:cat>
            <c:strRef>
              <c:f>'data 91-15'!$D$27:$D$29</c:f>
              <c:strCache>
                <c:ptCount val="3"/>
                <c:pt idx="0">
                  <c:v>VVI (R)</c:v>
                </c:pt>
                <c:pt idx="1">
                  <c:v>DDD (R)</c:v>
                </c:pt>
                <c:pt idx="2">
                  <c:v>CRT</c:v>
                </c:pt>
              </c:strCache>
            </c:strRef>
          </c:cat>
          <c:val>
            <c:numRef>
              <c:f>'data 91-15'!$AC$27:$AC$29</c:f>
              <c:numCache>
                <c:formatCode>General</c:formatCode>
                <c:ptCount val="3"/>
                <c:pt idx="0">
                  <c:v>69</c:v>
                </c:pt>
                <c:pt idx="1">
                  <c:v>21</c:v>
                </c:pt>
                <c:pt idx="2">
                  <c:v>55</c:v>
                </c:pt>
              </c:numCache>
            </c:numRef>
          </c:val>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spPr>
    <a:solidFill>
      <a:srgbClr val="FFFFFF"/>
    </a:solidFill>
    <a:ln w="9525">
      <a:noFill/>
    </a:ln>
  </c:spPr>
  <c:txPr>
    <a:bodyPr/>
    <a:lstStyle/>
    <a:p>
      <a:pPr>
        <a:defRPr sz="375" b="0" i="0" u="none" strike="noStrike" baseline="0">
          <a:solidFill>
            <a:srgbClr val="000000"/>
          </a:solidFill>
          <a:latin typeface="Arial"/>
          <a:ea typeface="Arial"/>
          <a:cs typeface="Arial"/>
        </a:defRPr>
      </a:pPr>
      <a:endParaRPr lang="cs-CZ"/>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Arial CE"/>
                <a:ea typeface="Arial CE"/>
                <a:cs typeface="Arial CE"/>
              </a:defRPr>
            </a:pPr>
            <a:r>
              <a:rPr lang="cs-CZ"/>
              <a:t>EFV 2003-2015</a:t>
            </a:r>
          </a:p>
        </c:rich>
      </c:tx>
      <c:layout>
        <c:manualLayout>
          <c:xMode val="edge"/>
          <c:yMode val="edge"/>
          <c:x val="0.39914772727272729"/>
          <c:y val="3.1963470319634701E-2"/>
        </c:manualLayout>
      </c:layout>
      <c:overlay val="0"/>
      <c:spPr>
        <a:noFill/>
        <a:ln w="25400">
          <a:noFill/>
        </a:ln>
      </c:spPr>
    </c:title>
    <c:autoTitleDeleted val="0"/>
    <c:view3D>
      <c:rotX val="15"/>
      <c:hPercent val="53"/>
      <c:rotY val="20"/>
      <c:depthPercent val="100"/>
      <c:rAngAx val="1"/>
    </c:view3D>
    <c:floor>
      <c:thickness val="0"/>
      <c:spPr>
        <a:noFill/>
        <a:ln w="3175">
          <a:solidFill>
            <a:srgbClr val="000000"/>
          </a:solidFill>
          <a:prstDash val="solid"/>
        </a:ln>
      </c:spPr>
    </c:floor>
    <c:sideWall>
      <c:thickness val="0"/>
      <c:spPr>
        <a:solidFill>
          <a:srgbClr val="FFFFFF"/>
        </a:solidFill>
        <a:ln w="12700">
          <a:solidFill>
            <a:srgbClr val="000000"/>
          </a:solidFill>
          <a:prstDash val="solid"/>
        </a:ln>
      </c:spPr>
    </c:sideWall>
    <c:backWall>
      <c:thickness val="0"/>
      <c:spPr>
        <a:solidFill>
          <a:srgbClr val="FFFFFF"/>
        </a:solidFill>
        <a:ln w="12700">
          <a:solidFill>
            <a:srgbClr val="000000"/>
          </a:solidFill>
          <a:prstDash val="solid"/>
        </a:ln>
      </c:spPr>
    </c:backWall>
    <c:plotArea>
      <c:layout>
        <c:manualLayout>
          <c:layoutTarget val="inner"/>
          <c:xMode val="edge"/>
          <c:yMode val="edge"/>
          <c:x val="9.9431818181818177E-2"/>
          <c:y val="0.14383593713420631"/>
          <c:w val="0.88068181818181823"/>
          <c:h val="0.70091480476510049"/>
        </c:manualLayout>
      </c:layout>
      <c:bar3DChart>
        <c:barDir val="col"/>
        <c:grouping val="clustered"/>
        <c:varyColors val="0"/>
        <c:ser>
          <c:idx val="1"/>
          <c:order val="0"/>
          <c:spPr>
            <a:solidFill>
              <a:srgbClr val="00B0F0"/>
            </a:solidFill>
          </c:spPr>
          <c:invertIfNegative val="0"/>
          <c:dLbls>
            <c:txPr>
              <a:bodyPr/>
              <a:lstStyle/>
              <a:p>
                <a:pPr>
                  <a:defRPr sz="1400" b="1"/>
                </a:pPr>
                <a:endParaRPr lang="cs-CZ"/>
              </a:p>
            </c:txPr>
            <c:showLegendKey val="0"/>
            <c:showVal val="1"/>
            <c:showCatName val="0"/>
            <c:showSerName val="0"/>
            <c:showPercent val="0"/>
            <c:showBubbleSize val="0"/>
            <c:showLeaderLines val="0"/>
          </c:dLbls>
          <c:cat>
            <c:numRef>
              <c:f>('prac-Tab EFV-RFA1996-2013'!$J$4:$U$4;'prac-Tab EFV-RFA1996-2013'!$V$4)</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('prac-Tab EFV-RFA1996-2013'!$J$7:$U$7;'prac-Tab EFV-RFA1996-2013'!$V$7)</c:f>
              <c:numCache>
                <c:formatCode>General</c:formatCode>
                <c:ptCount val="13"/>
                <c:pt idx="0">
                  <c:v>157</c:v>
                </c:pt>
                <c:pt idx="1">
                  <c:v>178</c:v>
                </c:pt>
                <c:pt idx="2">
                  <c:v>165</c:v>
                </c:pt>
                <c:pt idx="3">
                  <c:v>147</c:v>
                </c:pt>
                <c:pt idx="4">
                  <c:v>143</c:v>
                </c:pt>
                <c:pt idx="5">
                  <c:v>162</c:v>
                </c:pt>
                <c:pt idx="6">
                  <c:v>149</c:v>
                </c:pt>
                <c:pt idx="7">
                  <c:v>121</c:v>
                </c:pt>
                <c:pt idx="8">
                  <c:v>90</c:v>
                </c:pt>
                <c:pt idx="9">
                  <c:v>78</c:v>
                </c:pt>
                <c:pt idx="10">
                  <c:v>69</c:v>
                </c:pt>
                <c:pt idx="11">
                  <c:v>89</c:v>
                </c:pt>
                <c:pt idx="12">
                  <c:v>68</c:v>
                </c:pt>
              </c:numCache>
            </c:numRef>
          </c:val>
        </c:ser>
        <c:dLbls>
          <c:showLegendKey val="0"/>
          <c:showVal val="0"/>
          <c:showCatName val="0"/>
          <c:showSerName val="0"/>
          <c:showPercent val="0"/>
          <c:showBubbleSize val="0"/>
        </c:dLbls>
        <c:gapWidth val="100"/>
        <c:shape val="box"/>
        <c:axId val="35567104"/>
        <c:axId val="35569024"/>
        <c:axId val="0"/>
      </c:bar3DChart>
      <c:catAx>
        <c:axId val="35567104"/>
        <c:scaling>
          <c:orientation val="minMax"/>
        </c:scaling>
        <c:delete val="0"/>
        <c:axPos val="b"/>
        <c:title>
          <c:tx>
            <c:rich>
              <a:bodyPr/>
              <a:lstStyle/>
              <a:p>
                <a:pPr>
                  <a:defRPr sz="1200" b="1" i="0" u="none" strike="noStrike" baseline="0">
                    <a:solidFill>
                      <a:srgbClr val="000000"/>
                    </a:solidFill>
                    <a:latin typeface="Arial CE"/>
                    <a:ea typeface="Arial CE"/>
                    <a:cs typeface="Arial CE"/>
                  </a:defRPr>
                </a:pPr>
                <a:r>
                  <a:rPr lang="cs-CZ" sz="1200"/>
                  <a:t>rok</a:t>
                </a:r>
              </a:p>
            </c:rich>
          </c:tx>
          <c:layout>
            <c:manualLayout>
              <c:xMode val="edge"/>
              <c:yMode val="edge"/>
              <c:x val="0.48390151515151514"/>
              <c:y val="0.9383580819520847"/>
            </c:manualLayout>
          </c:layout>
          <c:overlay val="0"/>
          <c:spPr>
            <a:noFill/>
            <a:ln w="25400">
              <a:noFill/>
            </a:ln>
          </c:spPr>
        </c:title>
        <c:numFmt formatCode="General" sourceLinked="1"/>
        <c:majorTickMark val="out"/>
        <c:minorTickMark val="none"/>
        <c:tickLblPos val="low"/>
        <c:spPr>
          <a:ln w="3175">
            <a:solidFill>
              <a:srgbClr val="000000"/>
            </a:solidFill>
            <a:prstDash val="solid"/>
          </a:ln>
        </c:spPr>
        <c:txPr>
          <a:bodyPr rot="2700000" vert="horz"/>
          <a:lstStyle/>
          <a:p>
            <a:pPr>
              <a:defRPr sz="1000" b="1" i="0" u="none" strike="noStrike" baseline="0">
                <a:solidFill>
                  <a:srgbClr val="000000"/>
                </a:solidFill>
                <a:latin typeface="Arial CE"/>
                <a:ea typeface="Arial CE"/>
                <a:cs typeface="Arial CE"/>
              </a:defRPr>
            </a:pPr>
            <a:endParaRPr lang="cs-CZ"/>
          </a:p>
        </c:txPr>
        <c:crossAx val="35569024"/>
        <c:crosses val="autoZero"/>
        <c:auto val="1"/>
        <c:lblAlgn val="ctr"/>
        <c:lblOffset val="100"/>
        <c:tickLblSkip val="1"/>
        <c:tickMarkSkip val="1"/>
        <c:noMultiLvlLbl val="0"/>
      </c:catAx>
      <c:valAx>
        <c:axId val="35569024"/>
        <c:scaling>
          <c:orientation val="minMax"/>
        </c:scaling>
        <c:delete val="0"/>
        <c:axPos val="l"/>
        <c:majorGridlines>
          <c:spPr>
            <a:ln w="3175">
              <a:solidFill>
                <a:srgbClr val="000000"/>
              </a:solidFill>
              <a:prstDash val="solid"/>
            </a:ln>
          </c:spPr>
        </c:majorGridlines>
        <c:title>
          <c:tx>
            <c:rich>
              <a:bodyPr/>
              <a:lstStyle/>
              <a:p>
                <a:pPr>
                  <a:defRPr sz="1200" b="1" i="0" u="none" strike="noStrike" baseline="0">
                    <a:solidFill>
                      <a:srgbClr val="000000"/>
                    </a:solidFill>
                    <a:latin typeface="Arial CE"/>
                    <a:ea typeface="Arial CE"/>
                    <a:cs typeface="Arial CE"/>
                  </a:defRPr>
                </a:pPr>
                <a:r>
                  <a:rPr lang="cs-CZ" sz="1200"/>
                  <a:t>počet</a:t>
                </a:r>
              </a:p>
            </c:rich>
          </c:tx>
          <c:layout>
            <c:manualLayout>
              <c:xMode val="edge"/>
              <c:yMode val="edge"/>
              <c:x val="5.6818181818181816E-2"/>
              <c:y val="0.4703205934874578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1" i="0" u="none" strike="noStrike" baseline="0">
                <a:solidFill>
                  <a:srgbClr val="000000"/>
                </a:solidFill>
                <a:latin typeface="Arial CE"/>
                <a:ea typeface="Arial CE"/>
                <a:cs typeface="Arial CE"/>
              </a:defRPr>
            </a:pPr>
            <a:endParaRPr lang="cs-CZ"/>
          </a:p>
        </c:txPr>
        <c:crossAx val="35567104"/>
        <c:crosses val="autoZero"/>
        <c:crossBetween val="between"/>
      </c:valAx>
      <c:spPr>
        <a:noFill/>
        <a:ln w="25400">
          <a:noFill/>
        </a:ln>
      </c:spPr>
    </c:plotArea>
    <c:plotVisOnly val="1"/>
    <c:dispBlanksAs val="gap"/>
    <c:showDLblsOverMax val="0"/>
  </c:chart>
  <c:spPr>
    <a:solidFill>
      <a:srgbClr val="FFFFFF"/>
    </a:solidFill>
    <a:ln w="9525">
      <a:noFill/>
    </a:ln>
  </c:spPr>
  <c:txPr>
    <a:bodyPr/>
    <a:lstStyle/>
    <a:p>
      <a:pPr>
        <a:defRPr sz="800" b="0" i="0" u="none" strike="noStrike" baseline="0">
          <a:solidFill>
            <a:srgbClr val="000000"/>
          </a:solidFill>
          <a:latin typeface="Arial CE"/>
          <a:ea typeface="Arial CE"/>
          <a:cs typeface="Arial CE"/>
        </a:defRPr>
      </a:pPr>
      <a:endParaRPr lang="cs-CZ"/>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1"/>
            <a:ext cx="4277989" cy="33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51" tIns="45875" rIns="91751" bIns="45875" numCol="1" anchor="t" anchorCtr="0" compatLnSpc="1">
            <a:prstTxWarp prst="textNoShape">
              <a:avLst/>
            </a:prstTxWarp>
          </a:bodyPr>
          <a:lstStyle>
            <a:lvl1pPr>
              <a:defRPr sz="1200">
                <a:latin typeface="Arial" charset="0"/>
              </a:defRPr>
            </a:lvl1pPr>
          </a:lstStyle>
          <a:p>
            <a:pPr>
              <a:defRPr/>
            </a:pPr>
            <a:endParaRPr lang="cs-CZ"/>
          </a:p>
        </p:txBody>
      </p:sp>
      <p:sp>
        <p:nvSpPr>
          <p:cNvPr id="80899" name="Rectangle 3"/>
          <p:cNvSpPr>
            <a:spLocks noGrp="1" noChangeArrowheads="1"/>
          </p:cNvSpPr>
          <p:nvPr>
            <p:ph type="dt" sz="quarter" idx="1"/>
          </p:nvPr>
        </p:nvSpPr>
        <p:spPr bwMode="auto">
          <a:xfrm>
            <a:off x="5593937" y="1"/>
            <a:ext cx="4277989" cy="33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51" tIns="45875" rIns="91751" bIns="45875" numCol="1" anchor="t" anchorCtr="0" compatLnSpc="1">
            <a:prstTxWarp prst="textNoShape">
              <a:avLst/>
            </a:prstTxWarp>
          </a:bodyPr>
          <a:lstStyle>
            <a:lvl1pPr algn="r">
              <a:defRPr sz="1200">
                <a:latin typeface="Arial" charset="0"/>
              </a:defRPr>
            </a:lvl1pPr>
          </a:lstStyle>
          <a:p>
            <a:pPr>
              <a:defRPr/>
            </a:pPr>
            <a:endParaRPr lang="cs-CZ"/>
          </a:p>
        </p:txBody>
      </p:sp>
      <p:sp>
        <p:nvSpPr>
          <p:cNvPr id="80900" name="Rectangle 4"/>
          <p:cNvSpPr>
            <a:spLocks noGrp="1" noChangeArrowheads="1"/>
          </p:cNvSpPr>
          <p:nvPr>
            <p:ph type="ftr" sz="quarter" idx="2"/>
          </p:nvPr>
        </p:nvSpPr>
        <p:spPr bwMode="auto">
          <a:xfrm>
            <a:off x="0" y="6456645"/>
            <a:ext cx="4277989" cy="3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51" tIns="45875" rIns="91751" bIns="45875" numCol="1" anchor="b" anchorCtr="0" compatLnSpc="1">
            <a:prstTxWarp prst="textNoShape">
              <a:avLst/>
            </a:prstTxWarp>
          </a:bodyPr>
          <a:lstStyle>
            <a:lvl1pPr>
              <a:defRPr sz="1200">
                <a:latin typeface="Arial" charset="0"/>
              </a:defRPr>
            </a:lvl1pPr>
          </a:lstStyle>
          <a:p>
            <a:pPr>
              <a:defRPr/>
            </a:pPr>
            <a:endParaRPr lang="cs-CZ"/>
          </a:p>
        </p:txBody>
      </p:sp>
      <p:sp>
        <p:nvSpPr>
          <p:cNvPr id="80901" name="Rectangle 5"/>
          <p:cNvSpPr>
            <a:spLocks noGrp="1" noChangeArrowheads="1"/>
          </p:cNvSpPr>
          <p:nvPr>
            <p:ph type="sldNum" sz="quarter" idx="3"/>
          </p:nvPr>
        </p:nvSpPr>
        <p:spPr bwMode="auto">
          <a:xfrm>
            <a:off x="5593937" y="6456645"/>
            <a:ext cx="4277989" cy="33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51" tIns="45875" rIns="91751" bIns="45875" numCol="1" anchor="b" anchorCtr="0" compatLnSpc="1">
            <a:prstTxWarp prst="textNoShape">
              <a:avLst/>
            </a:prstTxWarp>
          </a:bodyPr>
          <a:lstStyle>
            <a:lvl1pPr algn="r">
              <a:defRPr sz="1200">
                <a:latin typeface="Arial" charset="0"/>
              </a:defRPr>
            </a:lvl1pPr>
          </a:lstStyle>
          <a:p>
            <a:pPr>
              <a:defRPr/>
            </a:pPr>
            <a:fld id="{4D9D8B16-B50B-4357-9CE0-4FD5F0C5F9C9}" type="slidenum">
              <a:rPr lang="cs-CZ"/>
              <a:pPr>
                <a:defRPr/>
              </a:pPr>
              <a:t>‹#›</a:t>
            </a:fld>
            <a:endParaRPr lang="cs-CZ"/>
          </a:p>
        </p:txBody>
      </p:sp>
    </p:spTree>
    <p:extLst>
      <p:ext uri="{BB962C8B-B14F-4D97-AF65-F5344CB8AC3E}">
        <p14:creationId xmlns:p14="http://schemas.microsoft.com/office/powerpoint/2010/main" val="2361735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1"/>
            <a:ext cx="4277989" cy="339938"/>
          </a:xfrm>
          <a:prstGeom prst="rect">
            <a:avLst/>
          </a:prstGeom>
        </p:spPr>
        <p:txBody>
          <a:bodyPr vert="horz" lIns="91751" tIns="45875" rIns="91751" bIns="45875" rtlCol="0"/>
          <a:lstStyle>
            <a:lvl1pPr algn="l">
              <a:defRPr sz="1200"/>
            </a:lvl1pPr>
          </a:lstStyle>
          <a:p>
            <a:pPr>
              <a:defRPr/>
            </a:pPr>
            <a:endParaRPr lang="cs-CZ"/>
          </a:p>
        </p:txBody>
      </p:sp>
      <p:sp>
        <p:nvSpPr>
          <p:cNvPr id="3" name="Zástupný symbol pro datum 2"/>
          <p:cNvSpPr>
            <a:spLocks noGrp="1"/>
          </p:cNvSpPr>
          <p:nvPr>
            <p:ph type="dt" idx="1"/>
          </p:nvPr>
        </p:nvSpPr>
        <p:spPr>
          <a:xfrm>
            <a:off x="5593937" y="1"/>
            <a:ext cx="4277989" cy="339938"/>
          </a:xfrm>
          <a:prstGeom prst="rect">
            <a:avLst/>
          </a:prstGeom>
        </p:spPr>
        <p:txBody>
          <a:bodyPr vert="horz" lIns="91751" tIns="45875" rIns="91751" bIns="45875" rtlCol="0"/>
          <a:lstStyle>
            <a:lvl1pPr algn="r">
              <a:defRPr sz="1200"/>
            </a:lvl1pPr>
          </a:lstStyle>
          <a:p>
            <a:pPr>
              <a:defRPr/>
            </a:pPr>
            <a:fld id="{A0393DD1-9EA4-491E-9E96-FABFFF2E6D6C}" type="datetimeFigureOut">
              <a:rPr lang="cs-CZ"/>
              <a:pPr>
                <a:defRPr/>
              </a:pPr>
              <a:t>10.6.2016</a:t>
            </a:fld>
            <a:endParaRPr lang="cs-CZ"/>
          </a:p>
        </p:txBody>
      </p:sp>
      <p:sp>
        <p:nvSpPr>
          <p:cNvPr id="4" name="Zástupný symbol pro obrázek snímku 3"/>
          <p:cNvSpPr>
            <a:spLocks noGrp="1" noRot="1" noChangeAspect="1"/>
          </p:cNvSpPr>
          <p:nvPr>
            <p:ph type="sldImg" idx="2"/>
          </p:nvPr>
        </p:nvSpPr>
        <p:spPr>
          <a:xfrm>
            <a:off x="3238500" y="509588"/>
            <a:ext cx="3397250" cy="2547937"/>
          </a:xfrm>
          <a:prstGeom prst="rect">
            <a:avLst/>
          </a:prstGeom>
          <a:noFill/>
          <a:ln w="12700">
            <a:solidFill>
              <a:prstClr val="black"/>
            </a:solidFill>
          </a:ln>
        </p:spPr>
        <p:txBody>
          <a:bodyPr vert="horz" lIns="91751" tIns="45875" rIns="91751" bIns="45875" rtlCol="0" anchor="ctr"/>
          <a:lstStyle/>
          <a:p>
            <a:pPr lvl="0"/>
            <a:endParaRPr lang="cs-CZ" noProof="0" smtClean="0"/>
          </a:p>
        </p:txBody>
      </p:sp>
      <p:sp>
        <p:nvSpPr>
          <p:cNvPr id="5" name="Zástupný symbol pro poznámky 4"/>
          <p:cNvSpPr>
            <a:spLocks noGrp="1"/>
          </p:cNvSpPr>
          <p:nvPr>
            <p:ph type="body" sz="quarter" idx="3"/>
          </p:nvPr>
        </p:nvSpPr>
        <p:spPr>
          <a:xfrm>
            <a:off x="988125" y="3228870"/>
            <a:ext cx="7898004" cy="3059446"/>
          </a:xfrm>
          <a:prstGeom prst="rect">
            <a:avLst/>
          </a:prstGeom>
        </p:spPr>
        <p:txBody>
          <a:bodyPr vert="horz" lIns="91751" tIns="45875" rIns="91751" bIns="45875" rtlCol="0"/>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6" name="Zástupný symbol pro zápatí 5"/>
          <p:cNvSpPr>
            <a:spLocks noGrp="1"/>
          </p:cNvSpPr>
          <p:nvPr>
            <p:ph type="ftr" sz="quarter" idx="4"/>
          </p:nvPr>
        </p:nvSpPr>
        <p:spPr>
          <a:xfrm>
            <a:off x="0" y="6456645"/>
            <a:ext cx="4277989" cy="339937"/>
          </a:xfrm>
          <a:prstGeom prst="rect">
            <a:avLst/>
          </a:prstGeom>
        </p:spPr>
        <p:txBody>
          <a:bodyPr vert="horz" lIns="91751" tIns="45875" rIns="91751" bIns="45875" rtlCol="0" anchor="b"/>
          <a:lstStyle>
            <a:lvl1pPr algn="l">
              <a:defRPr sz="1200"/>
            </a:lvl1pPr>
          </a:lstStyle>
          <a:p>
            <a:pPr>
              <a:defRPr/>
            </a:pPr>
            <a:endParaRPr lang="cs-CZ"/>
          </a:p>
        </p:txBody>
      </p:sp>
      <p:sp>
        <p:nvSpPr>
          <p:cNvPr id="7" name="Zástupný symbol pro číslo snímku 6"/>
          <p:cNvSpPr>
            <a:spLocks noGrp="1"/>
          </p:cNvSpPr>
          <p:nvPr>
            <p:ph type="sldNum" sz="quarter" idx="5"/>
          </p:nvPr>
        </p:nvSpPr>
        <p:spPr>
          <a:xfrm>
            <a:off x="5593937" y="6456645"/>
            <a:ext cx="4277989" cy="339937"/>
          </a:xfrm>
          <a:prstGeom prst="rect">
            <a:avLst/>
          </a:prstGeom>
        </p:spPr>
        <p:txBody>
          <a:bodyPr vert="horz" lIns="91751" tIns="45875" rIns="91751" bIns="45875" rtlCol="0" anchor="b"/>
          <a:lstStyle>
            <a:lvl1pPr algn="r">
              <a:defRPr sz="1200"/>
            </a:lvl1pPr>
          </a:lstStyle>
          <a:p>
            <a:pPr>
              <a:defRPr/>
            </a:pPr>
            <a:fld id="{9DC9D69F-4C0D-423B-8FBF-E819C2459693}" type="slidenum">
              <a:rPr lang="cs-CZ"/>
              <a:pPr>
                <a:defRPr/>
              </a:pPr>
              <a:t>‹#›</a:t>
            </a:fld>
            <a:endParaRPr lang="cs-CZ"/>
          </a:p>
        </p:txBody>
      </p:sp>
    </p:spTree>
    <p:extLst>
      <p:ext uri="{BB962C8B-B14F-4D97-AF65-F5344CB8AC3E}">
        <p14:creationId xmlns:p14="http://schemas.microsoft.com/office/powerpoint/2010/main" val="3373313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9DC9D69F-4C0D-423B-8FBF-E819C2459693}" type="slidenum">
              <a:rPr lang="cs-CZ" smtClean="0"/>
              <a:pPr>
                <a:defRPr/>
              </a:pPr>
              <a:t>15</a:t>
            </a:fld>
            <a:endParaRPr lang="cs-CZ"/>
          </a:p>
        </p:txBody>
      </p:sp>
    </p:spTree>
    <p:extLst>
      <p:ext uri="{BB962C8B-B14F-4D97-AF65-F5344CB8AC3E}">
        <p14:creationId xmlns:p14="http://schemas.microsoft.com/office/powerpoint/2010/main" val="347067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9DC9D69F-4C0D-423B-8FBF-E819C2459693}" type="slidenum">
              <a:rPr lang="cs-CZ" smtClean="0">
                <a:solidFill>
                  <a:prstClr val="black"/>
                </a:solidFill>
              </a:rPr>
              <a:pPr>
                <a:defRPr/>
              </a:pPr>
              <a:t>38</a:t>
            </a:fld>
            <a:endParaRPr lang="cs-CZ">
              <a:solidFill>
                <a:prstClr val="black"/>
              </a:solidFill>
            </a:endParaRPr>
          </a:p>
        </p:txBody>
      </p:sp>
    </p:spTree>
    <p:extLst>
      <p:ext uri="{BB962C8B-B14F-4D97-AF65-F5344CB8AC3E}">
        <p14:creationId xmlns:p14="http://schemas.microsoft.com/office/powerpoint/2010/main" val="159737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1676400"/>
            <a:ext cx="7772400" cy="1828800"/>
          </a:xfrm>
        </p:spPr>
        <p:txBody>
          <a:bodyPr/>
          <a:lstStyle>
            <a:lvl1pPr>
              <a:defRPr/>
            </a:lvl1pPr>
          </a:lstStyle>
          <a:p>
            <a:pPr lvl="0"/>
            <a:r>
              <a:rPr lang="cs-CZ" noProof="0" smtClean="0"/>
              <a:t>Klepnutím lze upravit styl předlohy nadpisů.</a:t>
            </a:r>
          </a:p>
        </p:txBody>
      </p:sp>
      <p:sp>
        <p:nvSpPr>
          <p:cNvPr id="5123"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cs-CZ" noProof="0" smtClean="0"/>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C22D36B6-94D6-4060-A0FB-EB98D649DD91}" type="slidenum">
              <a:rPr lang="cs-CZ"/>
              <a:pPr>
                <a:defRPr/>
              </a:pPr>
              <a:t>‹#›</a:t>
            </a:fld>
            <a:endParaRPr lang="cs-CZ"/>
          </a:p>
        </p:txBody>
      </p:sp>
    </p:spTree>
    <p:extLst>
      <p:ext uri="{BB962C8B-B14F-4D97-AF65-F5344CB8AC3E}">
        <p14:creationId xmlns:p14="http://schemas.microsoft.com/office/powerpoint/2010/main" val="1061869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79AE70CE-E61A-4EB1-A39B-A9A78B8172C7}" type="slidenum">
              <a:rPr lang="cs-CZ"/>
              <a:pPr>
                <a:defRPr/>
              </a:pPr>
              <a:t>‹#›</a:t>
            </a:fld>
            <a:endParaRPr lang="cs-CZ"/>
          </a:p>
        </p:txBody>
      </p:sp>
    </p:spTree>
    <p:extLst>
      <p:ext uri="{BB962C8B-B14F-4D97-AF65-F5344CB8AC3E}">
        <p14:creationId xmlns:p14="http://schemas.microsoft.com/office/powerpoint/2010/main" val="913588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381000"/>
            <a:ext cx="2057400" cy="571500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381000"/>
            <a:ext cx="6019800" cy="57150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145A4B12-26D8-4DAF-B30D-56B15A2303F1}" type="slidenum">
              <a:rPr lang="cs-CZ"/>
              <a:pPr>
                <a:defRPr/>
              </a:pPr>
              <a:t>‹#›</a:t>
            </a:fld>
            <a:endParaRPr lang="cs-CZ"/>
          </a:p>
        </p:txBody>
      </p:sp>
    </p:spTree>
    <p:extLst>
      <p:ext uri="{BB962C8B-B14F-4D97-AF65-F5344CB8AC3E}">
        <p14:creationId xmlns:p14="http://schemas.microsoft.com/office/powerpoint/2010/main" val="2972885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457200" y="381000"/>
            <a:ext cx="8229600" cy="5715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FFBCA9A0-3FAE-4F9C-9A2D-C4DF98328F5F}" type="slidenum">
              <a:rPr lang="cs-CZ"/>
              <a:pPr>
                <a:defRPr/>
              </a:pPr>
              <a:t>‹#›</a:t>
            </a:fld>
            <a:endParaRPr lang="cs-CZ"/>
          </a:p>
        </p:txBody>
      </p:sp>
    </p:spTree>
    <p:extLst>
      <p:ext uri="{BB962C8B-B14F-4D97-AF65-F5344CB8AC3E}">
        <p14:creationId xmlns:p14="http://schemas.microsoft.com/office/powerpoint/2010/main" val="109218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381000"/>
            <a:ext cx="8229600" cy="13716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457200" y="1981200"/>
            <a:ext cx="40386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981200"/>
            <a:ext cx="40386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6BC945A1-56C4-4263-991E-D831234FFE64}" type="slidenum">
              <a:rPr lang="cs-CZ"/>
              <a:pPr>
                <a:defRPr/>
              </a:pPr>
              <a:t>‹#›</a:t>
            </a:fld>
            <a:endParaRPr lang="cs-CZ"/>
          </a:p>
        </p:txBody>
      </p:sp>
    </p:spTree>
    <p:extLst>
      <p:ext uri="{BB962C8B-B14F-4D97-AF65-F5344CB8AC3E}">
        <p14:creationId xmlns:p14="http://schemas.microsoft.com/office/powerpoint/2010/main" val="4216069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381000"/>
            <a:ext cx="8229600" cy="13716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457200" y="1981200"/>
            <a:ext cx="40386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981200"/>
            <a:ext cx="4038600"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4114800"/>
            <a:ext cx="4038600"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a:p>
        </p:txBody>
      </p:sp>
      <p:sp>
        <p:nvSpPr>
          <p:cNvPr id="7" name="Rectangle 5"/>
          <p:cNvSpPr>
            <a:spLocks noGrp="1" noChangeArrowheads="1"/>
          </p:cNvSpPr>
          <p:nvPr>
            <p:ph type="ftr" sz="quarter" idx="11"/>
          </p:nvPr>
        </p:nvSpPr>
        <p:spPr>
          <a:ln/>
        </p:spPr>
        <p:txBody>
          <a:bodyPr/>
          <a:lstStyle>
            <a:lvl1pPr>
              <a:defRPr/>
            </a:lvl1pPr>
          </a:lstStyle>
          <a:p>
            <a:pPr>
              <a:defRPr/>
            </a:pPr>
            <a:endParaRPr lang="cs-CZ"/>
          </a:p>
        </p:txBody>
      </p:sp>
      <p:sp>
        <p:nvSpPr>
          <p:cNvPr id="8" name="Rectangle 6"/>
          <p:cNvSpPr>
            <a:spLocks noGrp="1" noChangeArrowheads="1"/>
          </p:cNvSpPr>
          <p:nvPr>
            <p:ph type="sldNum" sz="quarter" idx="12"/>
          </p:nvPr>
        </p:nvSpPr>
        <p:spPr>
          <a:ln/>
        </p:spPr>
        <p:txBody>
          <a:bodyPr/>
          <a:lstStyle>
            <a:lvl1pPr>
              <a:defRPr/>
            </a:lvl1pPr>
          </a:lstStyle>
          <a:p>
            <a:pPr>
              <a:defRPr/>
            </a:pPr>
            <a:fld id="{F13B8AD4-78A2-4B24-8ADD-16916AFBBD36}" type="slidenum">
              <a:rPr lang="cs-CZ"/>
              <a:pPr>
                <a:defRPr/>
              </a:pPr>
              <a:t>‹#›</a:t>
            </a:fld>
            <a:endParaRPr lang="cs-CZ"/>
          </a:p>
        </p:txBody>
      </p:sp>
    </p:spTree>
    <p:extLst>
      <p:ext uri="{BB962C8B-B14F-4D97-AF65-F5344CB8AC3E}">
        <p14:creationId xmlns:p14="http://schemas.microsoft.com/office/powerpoint/2010/main" val="255428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Nadpis a graf">
    <p:spTree>
      <p:nvGrpSpPr>
        <p:cNvPr id="1" name=""/>
        <p:cNvGrpSpPr/>
        <p:nvPr/>
      </p:nvGrpSpPr>
      <p:grpSpPr>
        <a:xfrm>
          <a:off x="0" y="0"/>
          <a:ext cx="0" cy="0"/>
          <a:chOff x="0" y="0"/>
          <a:chExt cx="0" cy="0"/>
        </a:xfrm>
      </p:grpSpPr>
      <p:sp>
        <p:nvSpPr>
          <p:cNvPr id="2" name="Nadpis 1"/>
          <p:cNvSpPr>
            <a:spLocks noGrp="1"/>
          </p:cNvSpPr>
          <p:nvPr>
            <p:ph type="title"/>
          </p:nvPr>
        </p:nvSpPr>
        <p:spPr>
          <a:xfrm>
            <a:off x="457200" y="381000"/>
            <a:ext cx="8229600" cy="1371600"/>
          </a:xfrm>
        </p:spPr>
        <p:txBody>
          <a:bodyPr/>
          <a:lstStyle/>
          <a:p>
            <a:r>
              <a:rPr lang="cs-CZ" smtClean="0"/>
              <a:t>Kliknutím lze upravit styl.</a:t>
            </a:r>
            <a:endParaRPr lang="cs-CZ"/>
          </a:p>
        </p:txBody>
      </p:sp>
      <p:sp>
        <p:nvSpPr>
          <p:cNvPr id="3" name="Zástupný symbol pro graf 2"/>
          <p:cNvSpPr>
            <a:spLocks noGrp="1"/>
          </p:cNvSpPr>
          <p:nvPr>
            <p:ph type="chart" idx="1"/>
          </p:nvPr>
        </p:nvSpPr>
        <p:spPr>
          <a:xfrm>
            <a:off x="457200" y="1981200"/>
            <a:ext cx="8229600" cy="4114800"/>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5F1A5CF5-A5FB-49A3-8097-CA32E751AF95}" type="slidenum">
              <a:rPr lang="cs-CZ"/>
              <a:pPr>
                <a:defRPr/>
              </a:pPr>
              <a:t>‹#›</a:t>
            </a:fld>
            <a:endParaRPr lang="cs-CZ"/>
          </a:p>
        </p:txBody>
      </p:sp>
    </p:spTree>
    <p:extLst>
      <p:ext uri="{BB962C8B-B14F-4D97-AF65-F5344CB8AC3E}">
        <p14:creationId xmlns:p14="http://schemas.microsoft.com/office/powerpoint/2010/main" val="2048676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381000"/>
            <a:ext cx="8229600" cy="1371600"/>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981200"/>
            <a:ext cx="40386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981200"/>
            <a:ext cx="4038600"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4114800"/>
            <a:ext cx="4038600" cy="1981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a:p>
        </p:txBody>
      </p:sp>
      <p:sp>
        <p:nvSpPr>
          <p:cNvPr id="7" name="Rectangle 5"/>
          <p:cNvSpPr>
            <a:spLocks noGrp="1" noChangeArrowheads="1"/>
          </p:cNvSpPr>
          <p:nvPr>
            <p:ph type="ftr" sz="quarter" idx="11"/>
          </p:nvPr>
        </p:nvSpPr>
        <p:spPr>
          <a:ln/>
        </p:spPr>
        <p:txBody>
          <a:bodyPr/>
          <a:lstStyle>
            <a:lvl1pPr>
              <a:defRPr/>
            </a:lvl1pPr>
          </a:lstStyle>
          <a:p>
            <a:pPr>
              <a:defRPr/>
            </a:pPr>
            <a:endParaRPr lang="cs-CZ"/>
          </a:p>
        </p:txBody>
      </p:sp>
      <p:sp>
        <p:nvSpPr>
          <p:cNvPr id="8" name="Rectangle 6"/>
          <p:cNvSpPr>
            <a:spLocks noGrp="1" noChangeArrowheads="1"/>
          </p:cNvSpPr>
          <p:nvPr>
            <p:ph type="sldNum" sz="quarter" idx="12"/>
          </p:nvPr>
        </p:nvSpPr>
        <p:spPr>
          <a:ln/>
        </p:spPr>
        <p:txBody>
          <a:bodyPr/>
          <a:lstStyle>
            <a:lvl1pPr>
              <a:defRPr/>
            </a:lvl1pPr>
          </a:lstStyle>
          <a:p>
            <a:pPr>
              <a:defRPr/>
            </a:pPr>
            <a:fld id="{6E8BA21E-E5F6-46A9-9A3F-205D2A9F481A}" type="slidenum">
              <a:rPr lang="cs-CZ"/>
              <a:pPr>
                <a:defRPr/>
              </a:pPr>
              <a:t>‹#›</a:t>
            </a:fld>
            <a:endParaRPr lang="cs-CZ"/>
          </a:p>
        </p:txBody>
      </p:sp>
    </p:spTree>
    <p:extLst>
      <p:ext uri="{BB962C8B-B14F-4D97-AF65-F5344CB8AC3E}">
        <p14:creationId xmlns:p14="http://schemas.microsoft.com/office/powerpoint/2010/main" val="411641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B81A8FC1-86D5-4C70-AC88-CF8B708358DB}" type="slidenum">
              <a:rPr lang="cs-CZ"/>
              <a:pPr>
                <a:defRPr/>
              </a:pPr>
              <a:t>‹#›</a:t>
            </a:fld>
            <a:endParaRPr lang="cs-CZ"/>
          </a:p>
        </p:txBody>
      </p:sp>
    </p:spTree>
    <p:extLst>
      <p:ext uri="{BB962C8B-B14F-4D97-AF65-F5344CB8AC3E}">
        <p14:creationId xmlns:p14="http://schemas.microsoft.com/office/powerpoint/2010/main" val="2347031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2"/>
            <a:ext cx="7772400" cy="1362076"/>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BC489F9E-9701-4B59-B0FD-F5E22EA30E7F}" type="slidenum">
              <a:rPr lang="cs-CZ"/>
              <a:pPr>
                <a:defRPr/>
              </a:pPr>
              <a:t>‹#›</a:t>
            </a:fld>
            <a:endParaRPr lang="cs-CZ"/>
          </a:p>
        </p:txBody>
      </p:sp>
    </p:spTree>
    <p:extLst>
      <p:ext uri="{BB962C8B-B14F-4D97-AF65-F5344CB8AC3E}">
        <p14:creationId xmlns:p14="http://schemas.microsoft.com/office/powerpoint/2010/main" val="3879905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417096CD-F2B7-4EBD-971E-14EAF7B2C918}" type="slidenum">
              <a:rPr lang="cs-CZ"/>
              <a:pPr>
                <a:defRPr/>
              </a:pPr>
              <a:t>‹#›</a:t>
            </a:fld>
            <a:endParaRPr lang="cs-CZ"/>
          </a:p>
        </p:txBody>
      </p:sp>
    </p:spTree>
    <p:extLst>
      <p:ext uri="{BB962C8B-B14F-4D97-AF65-F5344CB8AC3E}">
        <p14:creationId xmlns:p14="http://schemas.microsoft.com/office/powerpoint/2010/main" val="31337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9"/>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58342433-2BC9-4011-A04A-07635F38985A}" type="slidenum">
              <a:rPr lang="cs-CZ"/>
              <a:pPr>
                <a:defRPr/>
              </a:pPr>
              <a:t>‹#›</a:t>
            </a:fld>
            <a:endParaRPr lang="cs-CZ"/>
          </a:p>
        </p:txBody>
      </p:sp>
    </p:spTree>
    <p:extLst>
      <p:ext uri="{BB962C8B-B14F-4D97-AF65-F5344CB8AC3E}">
        <p14:creationId xmlns:p14="http://schemas.microsoft.com/office/powerpoint/2010/main" val="2226702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826D9800-CD97-4F26-AE2B-49231ECF4693}" type="slidenum">
              <a:rPr lang="cs-CZ"/>
              <a:pPr>
                <a:defRPr/>
              </a:pPr>
              <a:t>‹#›</a:t>
            </a:fld>
            <a:endParaRPr lang="cs-CZ"/>
          </a:p>
        </p:txBody>
      </p:sp>
    </p:spTree>
    <p:extLst>
      <p:ext uri="{BB962C8B-B14F-4D97-AF65-F5344CB8AC3E}">
        <p14:creationId xmlns:p14="http://schemas.microsoft.com/office/powerpoint/2010/main" val="3919951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833291A6-0B00-4C5F-8937-364E9EDF4831}" type="slidenum">
              <a:rPr lang="cs-CZ"/>
              <a:pPr>
                <a:defRPr/>
              </a:pPr>
              <a:t>‹#›</a:t>
            </a:fld>
            <a:endParaRPr lang="cs-CZ"/>
          </a:p>
        </p:txBody>
      </p:sp>
    </p:spTree>
    <p:extLst>
      <p:ext uri="{BB962C8B-B14F-4D97-AF65-F5344CB8AC3E}">
        <p14:creationId xmlns:p14="http://schemas.microsoft.com/office/powerpoint/2010/main" val="796686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4" y="273051"/>
            <a:ext cx="3008313" cy="1162051"/>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FB84811A-67E8-4E66-B163-5BBC72CECE87}" type="slidenum">
              <a:rPr lang="cs-CZ"/>
              <a:pPr>
                <a:defRPr/>
              </a:pPr>
              <a:t>‹#›</a:t>
            </a:fld>
            <a:endParaRPr lang="cs-CZ"/>
          </a:p>
        </p:txBody>
      </p:sp>
    </p:spTree>
    <p:extLst>
      <p:ext uri="{BB962C8B-B14F-4D97-AF65-F5344CB8AC3E}">
        <p14:creationId xmlns:p14="http://schemas.microsoft.com/office/powerpoint/2010/main" val="862141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9"/>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2799F8BD-71A8-4475-9061-7709E9AF707D}" type="slidenum">
              <a:rPr lang="cs-CZ"/>
              <a:pPr>
                <a:defRPr/>
              </a:pPr>
              <a:t>‹#›</a:t>
            </a:fld>
            <a:endParaRPr lang="cs-CZ"/>
          </a:p>
        </p:txBody>
      </p:sp>
    </p:spTree>
    <p:extLst>
      <p:ext uri="{BB962C8B-B14F-4D97-AF65-F5344CB8AC3E}">
        <p14:creationId xmlns:p14="http://schemas.microsoft.com/office/powerpoint/2010/main" val="1097158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3000">
              <a:schemeClr val="accent2">
                <a:gamma/>
                <a:shade val="6275"/>
                <a:invGamma/>
              </a:schemeClr>
            </a:gs>
            <a:gs pos="100000">
              <a:schemeClr val="accent2"/>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4099"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100" name="Rectangle 4"/>
          <p:cNvSpPr>
            <a:spLocks noGrp="1" noChangeArrowheads="1"/>
          </p:cNvSpPr>
          <p:nvPr>
            <p:ph type="dt" sz="half" idx="2"/>
          </p:nvPr>
        </p:nvSpPr>
        <p:spPr bwMode="auto">
          <a:xfrm>
            <a:off x="457200" y="6245225"/>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cs-CZ"/>
          </a:p>
        </p:txBody>
      </p:sp>
      <p:sp>
        <p:nvSpPr>
          <p:cNvPr id="4101" name="Rectangle 5"/>
          <p:cNvSpPr>
            <a:spLocks noGrp="1" noChangeArrowheads="1"/>
          </p:cNvSpPr>
          <p:nvPr>
            <p:ph type="ftr" sz="quarter" idx="3"/>
          </p:nvPr>
        </p:nvSpPr>
        <p:spPr bwMode="auto">
          <a:xfrm>
            <a:off x="3124200" y="6245225"/>
            <a:ext cx="2895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cs-CZ"/>
          </a:p>
        </p:txBody>
      </p:sp>
      <p:sp>
        <p:nvSpPr>
          <p:cNvPr id="4102" name="Rectangle 6"/>
          <p:cNvSpPr>
            <a:spLocks noGrp="1" noChangeArrowheads="1"/>
          </p:cNvSpPr>
          <p:nvPr>
            <p:ph type="sldNum" sz="quarter" idx="4"/>
          </p:nvPr>
        </p:nvSpPr>
        <p:spPr bwMode="auto">
          <a:xfrm>
            <a:off x="6553200" y="6245225"/>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71C0D6F1-0786-42F6-8782-C99436E8AB49}" type="slidenum">
              <a:rPr lang="cs-CZ"/>
              <a:pPr>
                <a:defRPr/>
              </a:pPr>
              <a:t>‹#›</a:t>
            </a:fld>
            <a:endParaRPr lang="cs-CZ"/>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hyperlink" Target="mailto:hzeman@fnbrno.cz"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kardio.t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26.emf"/><Relationship Id="rId5" Type="http://schemas.openxmlformats.org/officeDocument/2006/relationships/oleObject" Target="../embeddings/oleObject3.bin"/><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29.emf"/><Relationship Id="rId5" Type="http://schemas.openxmlformats.org/officeDocument/2006/relationships/oleObject" Target="../embeddings/oleObject6.bin"/><Relationship Id="rId4" Type="http://schemas.openxmlformats.org/officeDocument/2006/relationships/image" Target="../media/image28.emf"/></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ahead.registry.cz/"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image" Target="../media/image35.emf"/></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16.xml"/><Relationship Id="rId4" Type="http://schemas.openxmlformats.org/officeDocument/2006/relationships/chart" Target="../charts/chart3.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43.emf"/><Relationship Id="rId5" Type="http://schemas.openxmlformats.org/officeDocument/2006/relationships/oleObject" Target="../embeddings/oleObject8.bin"/><Relationship Id="rId4" Type="http://schemas.openxmlformats.org/officeDocument/2006/relationships/image" Target="../media/image42.emf"/></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5.xml"/><Relationship Id="rId5" Type="http://schemas.openxmlformats.org/officeDocument/2006/relationships/image" Target="../media/image56.png"/><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62.jpe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emf"/></Relationships>
</file>

<file path=ppt/slides/_rels/slide5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esrs.eu/committees-networks/assembly-of-national-sleep-societies-anss.htm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ahead.registry.cz/"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3568" y="12225"/>
            <a:ext cx="7772400" cy="1828800"/>
          </a:xfrm>
        </p:spPr>
        <p:txBody>
          <a:bodyPr/>
          <a:lstStyle/>
          <a:p>
            <a:pPr eaLnBrk="1" hangingPunct="1">
              <a:defRPr/>
            </a:pPr>
            <a:r>
              <a:rPr lang="cs-CZ" dirty="0" smtClean="0">
                <a:solidFill>
                  <a:srgbClr val="00B0F0"/>
                </a:solidFill>
                <a:latin typeface="Arial" charset="0"/>
              </a:rPr>
              <a:t>Ročenka 2015</a:t>
            </a:r>
          </a:p>
        </p:txBody>
      </p:sp>
      <p:sp>
        <p:nvSpPr>
          <p:cNvPr id="2051" name="Rectangle 3"/>
          <p:cNvSpPr>
            <a:spLocks noGrp="1" noChangeArrowheads="1"/>
          </p:cNvSpPr>
          <p:nvPr>
            <p:ph type="subTitle" idx="1"/>
          </p:nvPr>
        </p:nvSpPr>
        <p:spPr>
          <a:xfrm>
            <a:off x="1547664" y="1223238"/>
            <a:ext cx="6400800" cy="1752600"/>
          </a:xfrm>
        </p:spPr>
        <p:txBody>
          <a:bodyPr/>
          <a:lstStyle/>
          <a:p>
            <a:pPr eaLnBrk="1" hangingPunct="1">
              <a:defRPr/>
            </a:pPr>
            <a:r>
              <a:rPr lang="cs-CZ" dirty="0" smtClean="0">
                <a:latin typeface="Arial" charset="0"/>
              </a:rPr>
              <a:t>Interní kardiologická klinika </a:t>
            </a:r>
          </a:p>
          <a:p>
            <a:pPr eaLnBrk="1" hangingPunct="1">
              <a:defRPr/>
            </a:pPr>
            <a:r>
              <a:rPr lang="cs-CZ" dirty="0" smtClean="0">
                <a:latin typeface="Arial" charset="0"/>
              </a:rPr>
              <a:t>FN Brno-Bohunice</a:t>
            </a:r>
          </a:p>
        </p:txBody>
      </p:sp>
      <p:pic>
        <p:nvPicPr>
          <p:cNvPr id="3076" name="Picture 9" descr="logoL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425522"/>
            <a:ext cx="15843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1" descr="Fakultní nemocnice Brno logo středn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04813"/>
            <a:ext cx="1582737"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4" name="Picture 2" descr="C:\Users\36785\Desktop\srdce4_20121201121906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2571799"/>
            <a:ext cx="5544145" cy="33440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407259170"/>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wipe(left)">
                                      <p:cBhvr>
                                        <p:cTn id="12" dur="500"/>
                                        <p:tgtEl>
                                          <p:spTgt spid="20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wipe(left)">
                                      <p:cBhvr>
                                        <p:cTn id="17"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395292" y="476251"/>
            <a:ext cx="8497887" cy="5257800"/>
          </a:xfrm>
        </p:spPr>
        <p:txBody>
          <a:bodyPr/>
          <a:lstStyle/>
          <a:p>
            <a:pPr eaLnBrk="1" hangingPunct="1">
              <a:lnSpc>
                <a:spcPct val="80000"/>
              </a:lnSpc>
              <a:buFont typeface="Wingdings" pitchFamily="2" charset="2"/>
              <a:buNone/>
              <a:defRPr/>
            </a:pPr>
            <a:r>
              <a:rPr lang="cs-CZ" sz="1800" dirty="0" smtClean="0">
                <a:solidFill>
                  <a:srgbClr val="FFFF00"/>
                </a:solidFill>
                <a:latin typeface="Arial" charset="0"/>
              </a:rPr>
              <a:t>Kontakt na nás</a:t>
            </a:r>
          </a:p>
          <a:p>
            <a:pPr eaLnBrk="1" hangingPunct="1">
              <a:lnSpc>
                <a:spcPct val="80000"/>
              </a:lnSpc>
              <a:buFont typeface="Wingdings" pitchFamily="2" charset="2"/>
              <a:buNone/>
              <a:defRPr/>
            </a:pPr>
            <a:r>
              <a:rPr lang="cs-CZ" sz="1800" dirty="0" smtClean="0">
                <a:latin typeface="Arial" charset="0"/>
              </a:rPr>
              <a:t>Telefon:   532232601, 2648 – sekretariát IKK</a:t>
            </a:r>
          </a:p>
          <a:p>
            <a:pPr eaLnBrk="1" hangingPunct="1">
              <a:lnSpc>
                <a:spcPct val="80000"/>
              </a:lnSpc>
              <a:buFont typeface="Wingdings" pitchFamily="2" charset="2"/>
              <a:buNone/>
              <a:defRPr/>
            </a:pPr>
            <a:r>
              <a:rPr lang="cs-CZ" sz="1800" dirty="0" smtClean="0">
                <a:latin typeface="Arial" charset="0"/>
              </a:rPr>
              <a:t>E-mailová adresa: </a:t>
            </a:r>
            <a:r>
              <a:rPr lang="cs-CZ" sz="1800" dirty="0" smtClean="0">
                <a:latin typeface="Arial" charset="0"/>
                <a:hlinkClick r:id="rId2"/>
              </a:rPr>
              <a:t>hzemanov@fnbrno.cz – sekretářka IKK</a:t>
            </a:r>
            <a:endParaRPr lang="cs-CZ" sz="1800" dirty="0" smtClean="0">
              <a:latin typeface="Arial" charset="0"/>
            </a:endParaRPr>
          </a:p>
          <a:p>
            <a:pPr eaLnBrk="1" hangingPunct="1">
              <a:lnSpc>
                <a:spcPct val="80000"/>
              </a:lnSpc>
              <a:buFont typeface="Wingdings" pitchFamily="2" charset="2"/>
              <a:buNone/>
              <a:defRPr/>
            </a:pPr>
            <a:r>
              <a:rPr lang="cs-CZ" sz="1800" dirty="0" smtClean="0">
                <a:solidFill>
                  <a:srgbClr val="FFFF00"/>
                </a:solidFill>
                <a:latin typeface="Arial" charset="0"/>
              </a:rPr>
              <a:t>Důležitá telefonní čísla:</a:t>
            </a:r>
          </a:p>
          <a:p>
            <a:pPr eaLnBrk="1" hangingPunct="1">
              <a:lnSpc>
                <a:spcPct val="80000"/>
              </a:lnSpc>
              <a:buFont typeface="Wingdings" pitchFamily="2" charset="2"/>
              <a:buNone/>
              <a:defRPr/>
            </a:pPr>
            <a:r>
              <a:rPr lang="cs-CZ" sz="1800" dirty="0" smtClean="0">
                <a:latin typeface="Arial" charset="0"/>
              </a:rPr>
              <a:t>Lékařská pohotovost – KJ  tel. 532232652, 532232651</a:t>
            </a:r>
          </a:p>
          <a:p>
            <a:pPr eaLnBrk="1" hangingPunct="1">
              <a:lnSpc>
                <a:spcPct val="80000"/>
              </a:lnSpc>
              <a:buFont typeface="Wingdings" pitchFamily="2" charset="2"/>
              <a:buNone/>
              <a:defRPr/>
            </a:pPr>
            <a:r>
              <a:rPr lang="cs-CZ" sz="1800" dirty="0" smtClean="0">
                <a:latin typeface="Arial" charset="0"/>
              </a:rPr>
              <a:t>Lékařská pohotovost – JIP tel. 532232606, 532232107</a:t>
            </a:r>
          </a:p>
          <a:p>
            <a:pPr eaLnBrk="1" hangingPunct="1">
              <a:lnSpc>
                <a:spcPct val="80000"/>
              </a:lnSpc>
              <a:buFont typeface="Wingdings" pitchFamily="2" charset="2"/>
              <a:buNone/>
              <a:defRPr/>
            </a:pPr>
            <a:r>
              <a:rPr lang="cs-CZ" sz="1800" dirty="0" smtClean="0">
                <a:latin typeface="Arial" charset="0"/>
              </a:rPr>
              <a:t>Přednosta kliniky – tel. 532232608</a:t>
            </a:r>
          </a:p>
          <a:p>
            <a:pPr eaLnBrk="1" hangingPunct="1">
              <a:lnSpc>
                <a:spcPct val="80000"/>
              </a:lnSpc>
              <a:buFont typeface="Wingdings" pitchFamily="2" charset="2"/>
              <a:buNone/>
              <a:defRPr/>
            </a:pPr>
            <a:r>
              <a:rPr lang="cs-CZ" sz="1800" dirty="0" smtClean="0">
                <a:latin typeface="Arial" charset="0"/>
              </a:rPr>
              <a:t>Primář kliniky – tel. 532232603</a:t>
            </a:r>
          </a:p>
          <a:p>
            <a:pPr eaLnBrk="1" hangingPunct="1">
              <a:lnSpc>
                <a:spcPct val="80000"/>
              </a:lnSpc>
              <a:buFont typeface="Wingdings" pitchFamily="2" charset="2"/>
              <a:buNone/>
              <a:defRPr/>
            </a:pPr>
            <a:r>
              <a:rPr lang="cs-CZ" sz="1800" dirty="0" smtClean="0">
                <a:latin typeface="Arial" charset="0"/>
              </a:rPr>
              <a:t>Vrchní sestra – tel. 532232604</a:t>
            </a:r>
            <a:endParaRPr lang="cs-CZ" sz="1800" b="1" dirty="0" smtClean="0">
              <a:latin typeface="Arial" charset="0"/>
            </a:endParaRPr>
          </a:p>
          <a:p>
            <a:pPr eaLnBrk="1" hangingPunct="1">
              <a:lnSpc>
                <a:spcPct val="80000"/>
              </a:lnSpc>
              <a:buFont typeface="Wingdings" pitchFamily="2" charset="2"/>
              <a:buNone/>
              <a:defRPr/>
            </a:pPr>
            <a:r>
              <a:rPr lang="cs-CZ" sz="1800" b="1" dirty="0" smtClean="0">
                <a:latin typeface="Arial" charset="0"/>
              </a:rPr>
              <a:t>Systém kvality: </a:t>
            </a:r>
          </a:p>
          <a:p>
            <a:pPr eaLnBrk="1" hangingPunct="1">
              <a:lnSpc>
                <a:spcPct val="80000"/>
              </a:lnSpc>
              <a:buFont typeface="Wingdings" pitchFamily="2" charset="2"/>
              <a:buNone/>
              <a:defRPr/>
            </a:pPr>
            <a:r>
              <a:rPr lang="cs-CZ" sz="1800" dirty="0" smtClean="0">
                <a:latin typeface="Arial" charset="0"/>
              </a:rPr>
              <a:t>V roce  2015 prošla Interní kardiologická klinika interním i externím auditem, které proběhly bez připomínek.</a:t>
            </a:r>
          </a:p>
          <a:p>
            <a:pPr eaLnBrk="1" hangingPunct="1">
              <a:lnSpc>
                <a:spcPct val="80000"/>
              </a:lnSpc>
              <a:buFont typeface="Wingdings" pitchFamily="2" charset="2"/>
              <a:buNone/>
              <a:defRPr/>
            </a:pPr>
            <a:r>
              <a:rPr lang="cs-CZ" sz="1800" dirty="0" smtClean="0">
                <a:latin typeface="Arial" charset="0"/>
              </a:rPr>
              <a:t>Interní kardiologická klinika je držitelem certifikátu systému managementu jakosti – ISO 9001:2000, který je platný na rozsah činností a služeb:</a:t>
            </a:r>
          </a:p>
          <a:p>
            <a:pPr eaLnBrk="1" hangingPunct="1">
              <a:lnSpc>
                <a:spcPct val="80000"/>
              </a:lnSpc>
              <a:buFont typeface="Wingdings" pitchFamily="2" charset="2"/>
              <a:buNone/>
              <a:defRPr/>
            </a:pPr>
            <a:r>
              <a:rPr lang="cs-CZ" sz="1800" dirty="0" smtClean="0">
                <a:latin typeface="Arial" charset="0"/>
              </a:rPr>
              <a:t>Diagnostika a léčba pacientů s onemocněním vnitřních orgánů a srdečně-cévního systému, poskytování </a:t>
            </a:r>
            <a:r>
              <a:rPr lang="cs-CZ" sz="1800" dirty="0" err="1" smtClean="0">
                <a:latin typeface="Arial" charset="0"/>
              </a:rPr>
              <a:t>pre</a:t>
            </a:r>
            <a:r>
              <a:rPr lang="cs-CZ" sz="1800" dirty="0" smtClean="0">
                <a:latin typeface="Arial" charset="0"/>
              </a:rPr>
              <a:t>- a postgraduálního vzdělávání v oboru vnitřní lékařství a kardiologie a výzkum v oblasti kardiovaskulárního systému.</a:t>
            </a:r>
          </a:p>
          <a:p>
            <a:pPr eaLnBrk="1" hangingPunct="1">
              <a:lnSpc>
                <a:spcPct val="80000"/>
              </a:lnSpc>
              <a:buFont typeface="Wingdings" pitchFamily="2" charset="2"/>
              <a:buNone/>
              <a:defRPr/>
            </a:pPr>
            <a:r>
              <a:rPr lang="cs-CZ" sz="1800" dirty="0" smtClean="0">
                <a:latin typeface="Arial" charset="0"/>
              </a:rPr>
              <a:t>  </a:t>
            </a:r>
          </a:p>
          <a:p>
            <a:pPr eaLnBrk="1" hangingPunct="1">
              <a:lnSpc>
                <a:spcPct val="80000"/>
              </a:lnSpc>
              <a:buFont typeface="Wingdings" pitchFamily="2" charset="2"/>
              <a:buNone/>
              <a:defRPr/>
            </a:pPr>
            <a:r>
              <a:rPr lang="cs-CZ" sz="1800" dirty="0" smtClean="0">
                <a:latin typeface="Arial" charset="0"/>
              </a:rPr>
              <a:t>Interní kardiologická klinika má akreditaci pro postgraduální vzdělávání v oborech:</a:t>
            </a:r>
          </a:p>
          <a:p>
            <a:pPr eaLnBrk="1" hangingPunct="1">
              <a:lnSpc>
                <a:spcPct val="80000"/>
              </a:lnSpc>
              <a:buFont typeface="Wingdings" pitchFamily="2" charset="2"/>
              <a:buNone/>
              <a:defRPr/>
            </a:pPr>
            <a:r>
              <a:rPr lang="cs-CZ" sz="1800" dirty="0" smtClean="0">
                <a:latin typeface="Arial" charset="0"/>
              </a:rPr>
              <a:t>Kardiologie</a:t>
            </a:r>
          </a:p>
          <a:p>
            <a:pPr eaLnBrk="1" hangingPunct="1">
              <a:lnSpc>
                <a:spcPct val="80000"/>
              </a:lnSpc>
              <a:buFont typeface="Wingdings" pitchFamily="2" charset="2"/>
              <a:buNone/>
              <a:defRPr/>
            </a:pPr>
            <a:r>
              <a:rPr lang="cs-CZ" sz="1800" dirty="0" smtClean="0">
                <a:latin typeface="Arial" charset="0"/>
              </a:rPr>
              <a:t>Vnitřní lékařství</a:t>
            </a:r>
          </a:p>
          <a:p>
            <a:pPr eaLnBrk="1" hangingPunct="1">
              <a:lnSpc>
                <a:spcPct val="80000"/>
              </a:lnSpc>
              <a:buFont typeface="Wingdings" pitchFamily="2" charset="2"/>
              <a:buNone/>
              <a:defRPr/>
            </a:pPr>
            <a:r>
              <a:rPr lang="cs-CZ" sz="1800" dirty="0" err="1" smtClean="0">
                <a:latin typeface="Arial" charset="0"/>
              </a:rPr>
              <a:t>Angiologie</a:t>
            </a:r>
            <a:endParaRPr lang="cs-CZ" sz="1800" dirty="0" smtClean="0">
              <a:latin typeface="Arial" charset="0"/>
            </a:endParaRPr>
          </a:p>
          <a:p>
            <a:pPr eaLnBrk="1" hangingPunct="1">
              <a:lnSpc>
                <a:spcPct val="80000"/>
              </a:lnSpc>
              <a:defRPr/>
            </a:pPr>
            <a:endParaRPr lang="cs-CZ" sz="1800" dirty="0" smtClean="0">
              <a:latin typeface="Arial" charset="0"/>
            </a:endParaRPr>
          </a:p>
        </p:txBody>
      </p:sp>
    </p:spTree>
    <p:extLst>
      <p:ext uri="{BB962C8B-B14F-4D97-AF65-F5344CB8AC3E}">
        <p14:creationId xmlns:p14="http://schemas.microsoft.com/office/powerpoint/2010/main" val="2240934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99592" y="476672"/>
            <a:ext cx="7139432" cy="908051"/>
          </a:xfrm>
        </p:spPr>
        <p:txBody>
          <a:bodyPr/>
          <a:lstStyle/>
          <a:p>
            <a:pPr eaLnBrk="1" hangingPunct="1"/>
            <a:r>
              <a:rPr lang="cs-CZ" sz="3200" b="1" dirty="0" smtClean="0">
                <a:solidFill>
                  <a:srgbClr val="FF6600"/>
                </a:solidFill>
                <a:effectLst/>
                <a:latin typeface="Arial" charset="0"/>
              </a:rPr>
              <a:t>Ambulance – provozní doba </a:t>
            </a:r>
            <a:br>
              <a:rPr lang="cs-CZ" sz="3200" b="1" dirty="0" smtClean="0">
                <a:solidFill>
                  <a:srgbClr val="FF6600"/>
                </a:solidFill>
                <a:effectLst/>
                <a:latin typeface="Arial" charset="0"/>
              </a:rPr>
            </a:br>
            <a:r>
              <a:rPr lang="cs-CZ" sz="3200" b="1" dirty="0" smtClean="0">
                <a:solidFill>
                  <a:srgbClr val="FF6600"/>
                </a:solidFill>
                <a:effectLst/>
                <a:latin typeface="Arial" charset="0"/>
              </a:rPr>
              <a:t>7.00-15.30 hod</a:t>
            </a:r>
          </a:p>
        </p:txBody>
      </p:sp>
      <p:sp>
        <p:nvSpPr>
          <p:cNvPr id="10243" name="Rectangle 4"/>
          <p:cNvSpPr>
            <a:spLocks noGrp="1" noChangeArrowheads="1"/>
          </p:cNvSpPr>
          <p:nvPr>
            <p:ph type="body" idx="1"/>
          </p:nvPr>
        </p:nvSpPr>
        <p:spPr>
          <a:xfrm>
            <a:off x="323528" y="1772816"/>
            <a:ext cx="8229600" cy="3744913"/>
          </a:xfrm>
          <a:noFill/>
        </p:spPr>
        <p:txBody>
          <a:bodyPr/>
          <a:lstStyle/>
          <a:p>
            <a:pPr eaLnBrk="1" hangingPunct="1">
              <a:buFont typeface="Wingdings" pitchFamily="2" charset="2"/>
              <a:buNone/>
            </a:pPr>
            <a:r>
              <a:rPr lang="cs-CZ" sz="2000" dirty="0" smtClean="0">
                <a:solidFill>
                  <a:srgbClr val="FFFF00"/>
                </a:solidFill>
                <a:effectLst/>
                <a:latin typeface="Arial" charset="0"/>
              </a:rPr>
              <a:t>Ambulance Interní kardiologické kliniky FN Brno poskytují komplexní spektrum péče o pacienty s kardiovaskulárními onemocněními</a:t>
            </a:r>
            <a:r>
              <a:rPr lang="cs-CZ" sz="2000" dirty="0" smtClean="0">
                <a:solidFill>
                  <a:srgbClr val="FF3300"/>
                </a:solidFill>
                <a:effectLst/>
                <a:latin typeface="Arial" charset="0"/>
              </a:rPr>
              <a:t>.</a:t>
            </a:r>
          </a:p>
          <a:p>
            <a:pPr eaLnBrk="1" hangingPunct="1">
              <a:buFont typeface="Wingdings" pitchFamily="2" charset="2"/>
              <a:buNone/>
            </a:pPr>
            <a:endParaRPr lang="cs-CZ" sz="2000" dirty="0" smtClean="0">
              <a:solidFill>
                <a:srgbClr val="FF3300"/>
              </a:solidFill>
              <a:effectLst/>
              <a:latin typeface="Arial" charset="0"/>
            </a:endParaRPr>
          </a:p>
        </p:txBody>
      </p:sp>
      <p:sp>
        <p:nvSpPr>
          <p:cNvPr id="10244" name="Rectangle 6"/>
          <p:cNvSpPr>
            <a:spLocks noChangeArrowheads="1"/>
          </p:cNvSpPr>
          <p:nvPr/>
        </p:nvSpPr>
        <p:spPr bwMode="auto">
          <a:xfrm>
            <a:off x="971600" y="2780928"/>
            <a:ext cx="788511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r>
              <a:rPr lang="cs-CZ" sz="2000" b="1" dirty="0">
                <a:solidFill>
                  <a:srgbClr val="FF6600"/>
                </a:solidFill>
                <a:latin typeface="Arial" charset="0"/>
              </a:rPr>
              <a:t>Organizační a provozní informace: </a:t>
            </a:r>
            <a:endParaRPr lang="cs-CZ" sz="2000" b="1" dirty="0">
              <a:latin typeface="Arial" charset="0"/>
            </a:endParaRPr>
          </a:p>
          <a:p>
            <a:pPr lvl="1"/>
            <a:r>
              <a:rPr lang="cs-CZ" sz="2000" b="1" dirty="0">
                <a:solidFill>
                  <a:srgbClr val="FF6600"/>
                </a:solidFill>
                <a:latin typeface="Arial" charset="0"/>
              </a:rPr>
              <a:t>Jak nás najdete:</a:t>
            </a:r>
            <a:endParaRPr lang="cs-CZ" sz="2000" b="1" dirty="0">
              <a:latin typeface="Arial" charset="0"/>
            </a:endParaRPr>
          </a:p>
          <a:p>
            <a:r>
              <a:rPr lang="cs-CZ" sz="2000" dirty="0">
                <a:latin typeface="Arial" charset="0"/>
              </a:rPr>
              <a:t>Ambulance Interní kardiologické kliniky se nacházejí ve druhém poschodí  pavilonu X  FN  Brno, v pavilonu I 1(specializované ambulance) a 13. patře výškové budovy – </a:t>
            </a:r>
            <a:r>
              <a:rPr lang="cs-CZ" sz="2000" dirty="0" smtClean="0">
                <a:latin typeface="Arial" charset="0"/>
              </a:rPr>
              <a:t>ambulance  </a:t>
            </a:r>
            <a:r>
              <a:rPr lang="cs-CZ" sz="2000" dirty="0">
                <a:latin typeface="Arial" charset="0"/>
              </a:rPr>
              <a:t>prof. Špinara a </a:t>
            </a:r>
            <a:r>
              <a:rPr lang="cs-CZ" sz="2000" dirty="0" smtClean="0">
                <a:latin typeface="Arial" charset="0"/>
              </a:rPr>
              <a:t>MUDr.  </a:t>
            </a:r>
            <a:r>
              <a:rPr lang="cs-CZ" sz="2000" dirty="0" err="1">
                <a:latin typeface="Arial" charset="0"/>
              </a:rPr>
              <a:t>Schildbergera</a:t>
            </a:r>
            <a:r>
              <a:rPr lang="cs-CZ" sz="2000" dirty="0">
                <a:latin typeface="Arial" charset="0"/>
              </a:rPr>
              <a:t> - tel. 532232616</a:t>
            </a:r>
          </a:p>
          <a:p>
            <a:r>
              <a:rPr lang="cs-CZ" sz="2000" b="1" i="1" dirty="0">
                <a:solidFill>
                  <a:srgbClr val="FF6600"/>
                </a:solidFill>
                <a:latin typeface="Arial" charset="0"/>
              </a:rPr>
              <a:t>                                 Vedoucí lékař:</a:t>
            </a:r>
            <a:r>
              <a:rPr lang="cs-CZ" sz="2000" dirty="0">
                <a:latin typeface="Arial" charset="0"/>
              </a:rPr>
              <a:t> MUDr. Martina </a:t>
            </a:r>
            <a:r>
              <a:rPr lang="cs-CZ" sz="2000" dirty="0" err="1">
                <a:latin typeface="Arial" charset="0"/>
              </a:rPr>
              <a:t>Šišáková</a:t>
            </a:r>
            <a:r>
              <a:rPr lang="cs-CZ" sz="2000" dirty="0">
                <a:latin typeface="Arial" charset="0"/>
              </a:rPr>
              <a:t>, Ph.D.       </a:t>
            </a:r>
          </a:p>
          <a:p>
            <a:r>
              <a:rPr lang="cs-CZ" sz="2000" dirty="0">
                <a:latin typeface="Arial" charset="0"/>
              </a:rPr>
              <a:t>                                                                      -  tel.  532233519</a:t>
            </a:r>
            <a:endParaRPr lang="cs-CZ" sz="2000" b="1" dirty="0">
              <a:latin typeface="Arial" charset="0"/>
            </a:endParaRPr>
          </a:p>
          <a:p>
            <a:r>
              <a:rPr lang="cs-CZ" sz="2000" b="1" dirty="0">
                <a:latin typeface="Arial" charset="0"/>
              </a:rPr>
              <a:t>                                           Kartotéka ambulancí – tel. 532232491</a:t>
            </a:r>
          </a:p>
          <a:p>
            <a:endParaRPr lang="cs-CZ" sz="2000" b="1" dirty="0">
              <a:latin typeface="Arial" charset="0"/>
            </a:endParaRPr>
          </a:p>
          <a:p>
            <a:r>
              <a:rPr lang="cs-CZ" sz="2000" b="1" dirty="0">
                <a:latin typeface="Arial" charset="0"/>
              </a:rPr>
              <a:t>                                           Kartotéka specializovaných ambulancí </a:t>
            </a:r>
          </a:p>
          <a:p>
            <a:r>
              <a:rPr lang="cs-CZ" sz="2000" b="1" dirty="0">
                <a:latin typeface="Arial" charset="0"/>
              </a:rPr>
              <a:t>                                                                      – tel. 532232241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ChangeArrowheads="1"/>
          </p:cNvSpPr>
          <p:nvPr/>
        </p:nvSpPr>
        <p:spPr bwMode="auto">
          <a:xfrm>
            <a:off x="-4298923" y="18046"/>
            <a:ext cx="4539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cs-CZ" b="1">
                <a:solidFill>
                  <a:srgbClr val="800000"/>
                </a:solidFill>
                <a:latin typeface="Comic Sans MS" pitchFamily="66" charset="0"/>
                <a:cs typeface="Times New Roman" pitchFamily="18" charset="0"/>
              </a:rPr>
              <a:t>   </a:t>
            </a:r>
            <a:endParaRPr lang="cs-CZ" sz="1800">
              <a:latin typeface="Arial" charset="0"/>
            </a:endParaRPr>
          </a:p>
        </p:txBody>
      </p:sp>
      <p:sp>
        <p:nvSpPr>
          <p:cNvPr id="11267" name="Rectangle 9"/>
          <p:cNvSpPr>
            <a:spLocks noChangeArrowheads="1"/>
          </p:cNvSpPr>
          <p:nvPr/>
        </p:nvSpPr>
        <p:spPr bwMode="auto">
          <a:xfrm>
            <a:off x="250829" y="167895"/>
            <a:ext cx="8677275"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lvl="3" eaLnBrk="0" hangingPunct="0"/>
            <a:r>
              <a:rPr lang="cs-CZ" sz="1200" dirty="0">
                <a:cs typeface="Times New Roman" pitchFamily="18" charset="0"/>
              </a:rPr>
              <a:t>       </a:t>
            </a:r>
          </a:p>
          <a:p>
            <a:pPr eaLnBrk="0" hangingPunct="0"/>
            <a:r>
              <a:rPr lang="cs-CZ" sz="2400" b="1" dirty="0">
                <a:solidFill>
                  <a:srgbClr val="FF6600"/>
                </a:solidFill>
                <a:latin typeface="Arial" charset="0"/>
                <a:cs typeface="Times New Roman" pitchFamily="18" charset="0"/>
              </a:rPr>
              <a:t>Ambulantní péče o nemocné s kardiovaskulárními onemocněními je zajišťována takto:</a:t>
            </a:r>
          </a:p>
          <a:p>
            <a:pPr eaLnBrk="0" hangingPunct="0"/>
            <a:endParaRPr lang="cs-CZ" sz="2400" b="1" dirty="0" smtClean="0">
              <a:solidFill>
                <a:srgbClr val="FF6600"/>
              </a:solidFill>
              <a:latin typeface="Arial" charset="0"/>
              <a:cs typeface="Times New Roman" pitchFamily="18" charset="0"/>
            </a:endParaRPr>
          </a:p>
          <a:p>
            <a:pPr eaLnBrk="0" hangingPunct="0"/>
            <a:r>
              <a:rPr lang="cs-CZ" sz="2000" b="1" dirty="0" smtClean="0">
                <a:latin typeface="Arial" charset="0"/>
                <a:cs typeface="Times New Roman" pitchFamily="18" charset="0"/>
              </a:rPr>
              <a:t>Kardiologická </a:t>
            </a:r>
            <a:r>
              <a:rPr lang="cs-CZ" sz="2000" b="1" dirty="0">
                <a:latin typeface="Arial" charset="0"/>
                <a:cs typeface="Times New Roman" pitchFamily="18" charset="0"/>
              </a:rPr>
              <a:t>ambulance – tel. 532233519</a:t>
            </a:r>
            <a:endParaRPr lang="cs-CZ" sz="2000" b="1" dirty="0">
              <a:latin typeface="Arial" charset="0"/>
            </a:endParaRPr>
          </a:p>
          <a:p>
            <a:pPr eaLnBrk="0" hangingPunct="0"/>
            <a:r>
              <a:rPr lang="cs-CZ" sz="2000" dirty="0">
                <a:latin typeface="Arial" charset="0"/>
                <a:cs typeface="Times New Roman" pitchFamily="18" charset="0"/>
              </a:rPr>
              <a:t>MUDr. Martina </a:t>
            </a:r>
            <a:r>
              <a:rPr lang="cs-CZ" sz="2000" dirty="0" err="1">
                <a:latin typeface="Arial" charset="0"/>
                <a:cs typeface="Times New Roman" pitchFamily="18" charset="0"/>
              </a:rPr>
              <a:t>Šišáková</a:t>
            </a:r>
            <a:r>
              <a:rPr lang="cs-CZ" sz="2000" dirty="0">
                <a:latin typeface="Arial" charset="0"/>
                <a:cs typeface="Times New Roman" pitchFamily="18" charset="0"/>
              </a:rPr>
              <a:t>, Ph.D.</a:t>
            </a:r>
            <a:endParaRPr lang="cs-CZ" sz="2000" dirty="0">
              <a:latin typeface="Arial" charset="0"/>
            </a:endParaRPr>
          </a:p>
          <a:p>
            <a:pPr eaLnBrk="0" hangingPunct="0"/>
            <a:r>
              <a:rPr lang="cs-CZ" sz="2000" b="1" dirty="0">
                <a:latin typeface="Arial" charset="0"/>
                <a:cs typeface="Times New Roman" pitchFamily="18" charset="0"/>
              </a:rPr>
              <a:t>Interní ambulance – tel. 532233991</a:t>
            </a:r>
            <a:endParaRPr lang="cs-CZ" sz="2000" dirty="0">
              <a:latin typeface="Arial" charset="0"/>
            </a:endParaRPr>
          </a:p>
          <a:p>
            <a:pPr eaLnBrk="0" hangingPunct="0"/>
            <a:r>
              <a:rPr lang="cs-CZ" sz="2000" dirty="0">
                <a:latin typeface="Arial" charset="0"/>
                <a:cs typeface="Times New Roman" pitchFamily="18" charset="0"/>
              </a:rPr>
              <a:t>MUDr. Iva Šindelková</a:t>
            </a:r>
            <a:endParaRPr lang="cs-CZ" sz="2000" dirty="0">
              <a:latin typeface="Arial" charset="0"/>
            </a:endParaRPr>
          </a:p>
          <a:p>
            <a:pPr eaLnBrk="0" hangingPunct="0"/>
            <a:r>
              <a:rPr lang="cs-CZ" sz="2000" b="1" dirty="0">
                <a:latin typeface="Arial" charset="0"/>
                <a:cs typeface="Times New Roman" pitchFamily="18" charset="0"/>
              </a:rPr>
              <a:t>Konziliární a příjmová ambulance – tel. </a:t>
            </a:r>
            <a:r>
              <a:rPr lang="cs-CZ" sz="2000" b="1" dirty="0" smtClean="0">
                <a:latin typeface="Arial" charset="0"/>
                <a:cs typeface="Times New Roman" pitchFamily="18" charset="0"/>
              </a:rPr>
              <a:t>532232614</a:t>
            </a:r>
            <a:endParaRPr lang="cs-CZ" sz="2000" dirty="0">
              <a:latin typeface="Arial" charset="0"/>
            </a:endParaRPr>
          </a:p>
          <a:p>
            <a:pPr eaLnBrk="0" hangingPunct="0"/>
            <a:r>
              <a:rPr lang="cs-CZ" sz="2000" dirty="0" smtClean="0">
                <a:latin typeface="Arial" charset="0"/>
                <a:cs typeface="Times New Roman" pitchFamily="18" charset="0"/>
              </a:rPr>
              <a:t>Kolektiv lékařů IKK </a:t>
            </a:r>
            <a:endParaRPr lang="cs-CZ" sz="2000" dirty="0">
              <a:latin typeface="Arial" charset="0"/>
              <a:cs typeface="Times New Roman" pitchFamily="18" charset="0"/>
            </a:endParaRPr>
          </a:p>
          <a:p>
            <a:pPr eaLnBrk="0" hangingPunct="0"/>
            <a:endParaRPr lang="cs-CZ" sz="2000" dirty="0">
              <a:latin typeface="Arial" charset="0"/>
            </a:endParaRPr>
          </a:p>
        </p:txBody>
      </p:sp>
      <p:pic>
        <p:nvPicPr>
          <p:cNvPr id="11268" name="Picture 11"/>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716016" y="3212978"/>
            <a:ext cx="3600450" cy="2806700"/>
          </a:xfrm>
          <a:prstGeom prst="horizontalScroll">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1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1322" y="3573017"/>
            <a:ext cx="3388593" cy="2941023"/>
          </a:xfrm>
          <a:prstGeom prst="flowChartDocument">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ovéPole 1"/>
          <p:cNvSpPr txBox="1"/>
          <p:nvPr/>
        </p:nvSpPr>
        <p:spPr>
          <a:xfrm>
            <a:off x="4208546" y="6167407"/>
            <a:ext cx="4935454" cy="338554"/>
          </a:xfrm>
          <a:prstGeom prst="rect">
            <a:avLst/>
          </a:prstGeom>
          <a:noFill/>
        </p:spPr>
        <p:txBody>
          <a:bodyPr wrap="none" rtlCol="0">
            <a:spAutoFit/>
          </a:bodyPr>
          <a:lstStyle/>
          <a:p>
            <a:r>
              <a:rPr lang="cs-CZ" b="1" dirty="0" smtClean="0">
                <a:solidFill>
                  <a:srgbClr val="FFFF00"/>
                </a:solidFill>
                <a:latin typeface="Arial" pitchFamily="34" charset="0"/>
                <a:cs typeface="Arial" pitchFamily="34" charset="0"/>
              </a:rPr>
              <a:t>Tým lékařů a NLZP ambulancí IKK – pavilon DTC</a:t>
            </a:r>
            <a:endParaRPr lang="cs-CZ" b="1"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251520" y="599119"/>
            <a:ext cx="9144000"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2400" b="1" dirty="0">
                <a:solidFill>
                  <a:srgbClr val="FFFF00"/>
                </a:solidFill>
                <a:latin typeface="Arial" charset="0"/>
              </a:rPr>
              <a:t>Dále jsou pacienti ošetřováni v těchto ambulancích</a:t>
            </a:r>
            <a:r>
              <a:rPr lang="cs-CZ" sz="2400" b="1" dirty="0" smtClean="0">
                <a:solidFill>
                  <a:srgbClr val="FFFF00"/>
                </a:solidFill>
                <a:latin typeface="Arial" charset="0"/>
              </a:rPr>
              <a:t>:</a:t>
            </a:r>
          </a:p>
          <a:p>
            <a:endParaRPr lang="cs-CZ" sz="1800" b="1" dirty="0">
              <a:solidFill>
                <a:srgbClr val="FFFF00"/>
              </a:solidFill>
              <a:latin typeface="Arial" charset="0"/>
            </a:endParaRPr>
          </a:p>
          <a:p>
            <a:endParaRPr lang="cs-CZ" sz="1800" b="1" dirty="0">
              <a:solidFill>
                <a:srgbClr val="FFFF00"/>
              </a:solidFill>
              <a:latin typeface="Arial" charset="0"/>
            </a:endParaRPr>
          </a:p>
          <a:p>
            <a:r>
              <a:rPr lang="cs-CZ" sz="1800" b="1" dirty="0" smtClean="0">
                <a:latin typeface="Arial" charset="0"/>
              </a:rPr>
              <a:t>   </a:t>
            </a:r>
            <a:r>
              <a:rPr lang="cs-CZ" sz="2000" b="1" dirty="0" smtClean="0">
                <a:solidFill>
                  <a:srgbClr val="FF6600"/>
                </a:solidFill>
                <a:latin typeface="Arial" charset="0"/>
              </a:rPr>
              <a:t>Pavilon  I1  </a:t>
            </a:r>
          </a:p>
          <a:p>
            <a:endParaRPr lang="cs-CZ" sz="2000" b="1" dirty="0" smtClean="0">
              <a:latin typeface="Arial" charset="0"/>
            </a:endParaRPr>
          </a:p>
          <a:p>
            <a:r>
              <a:rPr lang="cs-CZ" sz="1800" b="1" dirty="0" smtClean="0">
                <a:latin typeface="Arial" charset="0"/>
              </a:rPr>
              <a:t>Ambulance </a:t>
            </a:r>
            <a:r>
              <a:rPr lang="cs-CZ" sz="1800" b="1" dirty="0">
                <a:latin typeface="Arial" charset="0"/>
              </a:rPr>
              <a:t>srdečního selhání – tel. 532232941</a:t>
            </a:r>
          </a:p>
          <a:p>
            <a:r>
              <a:rPr lang="cs-CZ" sz="1800" b="1" dirty="0" smtClean="0">
                <a:latin typeface="Arial" charset="0"/>
              </a:rPr>
              <a:t>PTCA </a:t>
            </a:r>
            <a:r>
              <a:rPr lang="cs-CZ" sz="1800" b="1" dirty="0">
                <a:latin typeface="Arial" charset="0"/>
              </a:rPr>
              <a:t>ambulance –tel. 532232243</a:t>
            </a:r>
          </a:p>
          <a:p>
            <a:r>
              <a:rPr lang="cs-CZ" sz="1800" b="1" dirty="0">
                <a:latin typeface="Arial" charset="0"/>
              </a:rPr>
              <a:t>Kardiostimulační ambulance – tel. </a:t>
            </a:r>
            <a:r>
              <a:rPr lang="cs-CZ" sz="1800" b="1" dirty="0" smtClean="0">
                <a:latin typeface="Arial" charset="0"/>
              </a:rPr>
              <a:t>532233993</a:t>
            </a:r>
          </a:p>
          <a:p>
            <a:pPr lvl="0"/>
            <a:r>
              <a:rPr lang="cs-CZ" sz="1800" b="1" dirty="0" err="1" smtClean="0">
                <a:solidFill>
                  <a:srgbClr val="FFFFFF"/>
                </a:solidFill>
                <a:latin typeface="Arial" charset="0"/>
              </a:rPr>
              <a:t>Arytmologické</a:t>
            </a:r>
            <a:r>
              <a:rPr lang="cs-CZ" sz="1800" b="1" dirty="0" smtClean="0">
                <a:solidFill>
                  <a:srgbClr val="FFFFFF"/>
                </a:solidFill>
                <a:latin typeface="Arial" charset="0"/>
              </a:rPr>
              <a:t> </a:t>
            </a:r>
            <a:r>
              <a:rPr lang="cs-CZ" sz="1800" b="1" dirty="0">
                <a:solidFill>
                  <a:srgbClr val="FFFFFF"/>
                </a:solidFill>
                <a:latin typeface="Arial" charset="0"/>
              </a:rPr>
              <a:t>ambulance – tel. 532233993</a:t>
            </a:r>
          </a:p>
          <a:p>
            <a:endParaRPr lang="cs-CZ" sz="1800" b="1" dirty="0" smtClean="0">
              <a:latin typeface="Arial" charset="0"/>
            </a:endParaRPr>
          </a:p>
          <a:p>
            <a:endParaRPr lang="cs-CZ" sz="1800" b="1" dirty="0">
              <a:latin typeface="Arial" charset="0"/>
            </a:endParaRPr>
          </a:p>
          <a:p>
            <a:endParaRPr lang="cs-CZ" sz="1800" b="1" dirty="0" smtClean="0">
              <a:latin typeface="Arial" charset="0"/>
            </a:endParaRPr>
          </a:p>
          <a:p>
            <a:endParaRPr lang="cs-CZ" sz="1800" b="1" dirty="0">
              <a:latin typeface="Arial" charset="0"/>
            </a:endParaRPr>
          </a:p>
          <a:p>
            <a:r>
              <a:rPr lang="cs-CZ" sz="1800" b="1" dirty="0" smtClean="0">
                <a:latin typeface="Arial" charset="0"/>
              </a:rPr>
              <a:t>  </a:t>
            </a:r>
            <a:r>
              <a:rPr lang="cs-CZ" sz="2000" b="1" dirty="0" smtClean="0">
                <a:solidFill>
                  <a:srgbClr val="FF6600"/>
                </a:solidFill>
                <a:latin typeface="Arial" charset="0"/>
              </a:rPr>
              <a:t>Pavilon – DTC</a:t>
            </a:r>
          </a:p>
          <a:p>
            <a:endParaRPr lang="cs-CZ" sz="1800" b="1" dirty="0">
              <a:latin typeface="Arial" charset="0"/>
            </a:endParaRPr>
          </a:p>
          <a:p>
            <a:r>
              <a:rPr lang="cs-CZ" sz="1800" b="1" dirty="0" smtClean="0">
                <a:latin typeface="Arial" charset="0"/>
              </a:rPr>
              <a:t>Cévní </a:t>
            </a:r>
            <a:r>
              <a:rPr lang="cs-CZ" sz="1800" b="1" dirty="0">
                <a:latin typeface="Arial" charset="0"/>
              </a:rPr>
              <a:t>ambulance – tel. 532232909</a:t>
            </a:r>
          </a:p>
          <a:p>
            <a:r>
              <a:rPr lang="cs-CZ" sz="1800" b="1" dirty="0" smtClean="0">
                <a:latin typeface="Arial" charset="0"/>
              </a:rPr>
              <a:t>Ambulance </a:t>
            </a:r>
            <a:r>
              <a:rPr lang="cs-CZ" sz="1800" b="1" dirty="0">
                <a:latin typeface="Arial" charset="0"/>
              </a:rPr>
              <a:t>plicní hypertenze – tel. </a:t>
            </a:r>
            <a:r>
              <a:rPr lang="cs-CZ" sz="1800" b="1" dirty="0" smtClean="0">
                <a:latin typeface="Arial" charset="0"/>
              </a:rPr>
              <a:t>532232915</a:t>
            </a:r>
          </a:p>
          <a:p>
            <a:pPr lvl="0"/>
            <a:r>
              <a:rPr lang="cs-CZ" sz="1800" b="1" dirty="0">
                <a:solidFill>
                  <a:srgbClr val="FFFFFF"/>
                </a:solidFill>
                <a:latin typeface="Arial" charset="0"/>
              </a:rPr>
              <a:t>Ambulance pro léčbu vrozených srdečních vad – tel. 532232909</a:t>
            </a:r>
          </a:p>
          <a:p>
            <a:endParaRPr lang="cs-CZ" sz="1800" b="1" dirty="0">
              <a:latin typeface="Arial" charset="0"/>
            </a:endParaRPr>
          </a:p>
        </p:txBody>
      </p:sp>
      <p:sp>
        <p:nvSpPr>
          <p:cNvPr id="2" name="Obdélník 1"/>
          <p:cNvSpPr/>
          <p:nvPr/>
        </p:nvSpPr>
        <p:spPr>
          <a:xfrm>
            <a:off x="251520" y="5672117"/>
            <a:ext cx="184731" cy="369332"/>
          </a:xfrm>
          <a:prstGeom prst="rect">
            <a:avLst/>
          </a:prstGeom>
        </p:spPr>
        <p:txBody>
          <a:bodyPr wrap="none">
            <a:spAutoFit/>
          </a:bodyPr>
          <a:lstStyle/>
          <a:p>
            <a:endParaRPr lang="it-IT" sz="1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95536" y="116632"/>
            <a:ext cx="8064896" cy="6032421"/>
          </a:xfrm>
          <a:prstGeom prst="rect">
            <a:avLst/>
          </a:prstGeom>
        </p:spPr>
        <p:txBody>
          <a:bodyPr wrap="square">
            <a:spAutoFit/>
          </a:bodyPr>
          <a:lstStyle/>
          <a:p>
            <a:pPr>
              <a:spcAft>
                <a:spcPts val="0"/>
              </a:spcAft>
            </a:pPr>
            <a:r>
              <a:rPr lang="cs-CZ" sz="2000" b="1" dirty="0">
                <a:solidFill>
                  <a:srgbClr val="FF6600"/>
                </a:solidFill>
                <a:latin typeface="Arial" panose="020B0604020202020204" pitchFamily="34" charset="0"/>
                <a:ea typeface="Times New Roman"/>
                <a:cs typeface="Arial" panose="020B0604020202020204" pitchFamily="34" charset="0"/>
              </a:rPr>
              <a:t>Ambulance pro léčbu hypertenze – </a:t>
            </a:r>
            <a:r>
              <a:rPr lang="it-IT" sz="2000" b="1" dirty="0">
                <a:solidFill>
                  <a:srgbClr val="FF6600"/>
                </a:solidFill>
                <a:latin typeface="Arial" pitchFamily="34" charset="0"/>
                <a:cs typeface="Arial" pitchFamily="34" charset="0"/>
              </a:rPr>
              <a:t>tel. 532233992</a:t>
            </a:r>
          </a:p>
          <a:p>
            <a:pPr>
              <a:spcAft>
                <a:spcPts val="0"/>
              </a:spcAft>
            </a:pPr>
            <a:endParaRPr lang="cs-CZ" sz="2000" b="1" dirty="0" smtClean="0">
              <a:latin typeface="Arial" panose="020B0604020202020204" pitchFamily="34" charset="0"/>
              <a:ea typeface="Times New Roman"/>
              <a:cs typeface="Arial" panose="020B0604020202020204" pitchFamily="34" charset="0"/>
            </a:endParaRPr>
          </a:p>
          <a:p>
            <a:pPr>
              <a:spcAft>
                <a:spcPts val="0"/>
              </a:spcAft>
            </a:pPr>
            <a:endParaRPr lang="cs-CZ" sz="2000" b="1" dirty="0" smtClean="0">
              <a:latin typeface="Arial" panose="020B0604020202020204" pitchFamily="34" charset="0"/>
              <a:ea typeface="Times New Roman"/>
              <a:cs typeface="Arial" panose="020B0604020202020204" pitchFamily="34" charset="0"/>
            </a:endParaRPr>
          </a:p>
          <a:p>
            <a:pPr>
              <a:spcAft>
                <a:spcPts val="0"/>
              </a:spcAft>
            </a:pPr>
            <a:r>
              <a:rPr lang="cs-CZ" sz="2000" b="1" dirty="0" smtClean="0">
                <a:solidFill>
                  <a:srgbClr val="FFFF00"/>
                </a:solidFill>
                <a:latin typeface="Arial" panose="020B0604020202020204" pitchFamily="34" charset="0"/>
                <a:ea typeface="Times New Roman"/>
                <a:cs typeface="Arial" panose="020B0604020202020204" pitchFamily="34" charset="0"/>
              </a:rPr>
              <a:t>Vedoucí lékař:  </a:t>
            </a:r>
            <a:r>
              <a:rPr lang="cs-CZ" sz="2000" b="1" dirty="0">
                <a:solidFill>
                  <a:srgbClr val="FFFF00"/>
                </a:solidFill>
                <a:latin typeface="Arial" panose="020B0604020202020204" pitchFamily="34" charset="0"/>
                <a:ea typeface="Times New Roman"/>
                <a:cs typeface="Arial" panose="020B0604020202020204" pitchFamily="34" charset="0"/>
              </a:rPr>
              <a:t>MUDr</a:t>
            </a:r>
            <a:r>
              <a:rPr lang="cs-CZ" sz="2000" b="1" dirty="0" smtClean="0">
                <a:solidFill>
                  <a:srgbClr val="FFFF00"/>
                </a:solidFill>
                <a:latin typeface="Arial" panose="020B0604020202020204" pitchFamily="34" charset="0"/>
                <a:ea typeface="Times New Roman"/>
                <a:cs typeface="Arial" panose="020B0604020202020204" pitchFamily="34" charset="0"/>
              </a:rPr>
              <a:t>. Petra Vysočanová</a:t>
            </a:r>
            <a:endParaRPr lang="cs-CZ" dirty="0">
              <a:solidFill>
                <a:srgbClr val="FFFF00"/>
              </a:solidFill>
              <a:latin typeface="Arial" panose="020B0604020202020204" pitchFamily="34" charset="0"/>
              <a:ea typeface="Times New Roman"/>
              <a:cs typeface="Arial" panose="020B0604020202020204" pitchFamily="34" charset="0"/>
            </a:endParaRPr>
          </a:p>
          <a:p>
            <a:pPr>
              <a:spcAft>
                <a:spcPts val="0"/>
              </a:spcAft>
            </a:pPr>
            <a:r>
              <a:rPr lang="cs-CZ" dirty="0">
                <a:latin typeface="Arial" panose="020B0604020202020204" pitchFamily="34" charset="0"/>
                <a:ea typeface="Times New Roman"/>
                <a:cs typeface="Arial" panose="020B0604020202020204" pitchFamily="34" charset="0"/>
              </a:rPr>
              <a:t> </a:t>
            </a:r>
            <a:r>
              <a:rPr lang="cs-CZ" sz="1800" b="1" dirty="0" smtClean="0">
                <a:latin typeface="Arial" panose="020B0604020202020204" pitchFamily="34" charset="0"/>
                <a:ea typeface="Times New Roman"/>
                <a:cs typeface="Arial" panose="020B0604020202020204" pitchFamily="34" charset="0"/>
              </a:rPr>
              <a:t>MUDr</a:t>
            </a:r>
            <a:r>
              <a:rPr lang="cs-CZ" sz="1800" b="1" dirty="0">
                <a:latin typeface="Arial" panose="020B0604020202020204" pitchFamily="34" charset="0"/>
                <a:ea typeface="Times New Roman"/>
                <a:cs typeface="Arial" panose="020B0604020202020204" pitchFamily="34" charset="0"/>
              </a:rPr>
              <a:t>. Alena Floriánová, </a:t>
            </a:r>
            <a:r>
              <a:rPr lang="cs-CZ" sz="1800" b="1" dirty="0" smtClean="0">
                <a:latin typeface="Arial" panose="020B0604020202020204" pitchFamily="34" charset="0"/>
                <a:ea typeface="Times New Roman"/>
                <a:cs typeface="Arial" panose="020B0604020202020204" pitchFamily="34" charset="0"/>
              </a:rPr>
              <a:t> NLZP - Leona </a:t>
            </a:r>
            <a:r>
              <a:rPr lang="cs-CZ" sz="1800" b="1" dirty="0">
                <a:latin typeface="Arial" panose="020B0604020202020204" pitchFamily="34" charset="0"/>
                <a:ea typeface="Times New Roman"/>
                <a:cs typeface="Arial" panose="020B0604020202020204" pitchFamily="34" charset="0"/>
              </a:rPr>
              <a:t>Mikšová</a:t>
            </a:r>
          </a:p>
          <a:p>
            <a:pPr>
              <a:spcAft>
                <a:spcPts val="0"/>
              </a:spcAft>
            </a:pPr>
            <a:r>
              <a:rPr lang="cs-CZ" sz="1800" b="1" dirty="0">
                <a:latin typeface="Arial" panose="020B0604020202020204" pitchFamily="34" charset="0"/>
                <a:ea typeface="Times New Roman"/>
                <a:cs typeface="Arial" panose="020B0604020202020204" pitchFamily="34" charset="0"/>
              </a:rPr>
              <a:t> </a:t>
            </a:r>
          </a:p>
          <a:p>
            <a:pPr>
              <a:spcAft>
                <a:spcPts val="0"/>
              </a:spcAft>
            </a:pPr>
            <a:r>
              <a:rPr lang="cs-CZ" sz="1800" b="1" dirty="0">
                <a:latin typeface="Arial" panose="020B0604020202020204" pitchFamily="34" charset="0"/>
                <a:ea typeface="Times New Roman"/>
                <a:cs typeface="Arial" panose="020B0604020202020204" pitchFamily="34" charset="0"/>
              </a:rPr>
              <a:t>Ambulance pro léčbu hypertenze je na naší klinice v provozu od roku 2001.</a:t>
            </a:r>
          </a:p>
          <a:p>
            <a:pPr>
              <a:spcAft>
                <a:spcPts val="0"/>
              </a:spcAft>
            </a:pPr>
            <a:r>
              <a:rPr lang="cs-CZ" sz="1800" b="1" dirty="0">
                <a:latin typeface="Arial" panose="020B0604020202020204" pitchFamily="34" charset="0"/>
                <a:ea typeface="Times New Roman"/>
                <a:cs typeface="Arial" panose="020B0604020202020204" pitchFamily="34" charset="0"/>
              </a:rPr>
              <a:t>Její náplní je sledování pacientů s hypertenzí juvenilní, komplikovanou, a rezistentní k léčbě,  včetně pacientek s vysokým tlakem v průběhu těhotenství. </a:t>
            </a:r>
          </a:p>
          <a:p>
            <a:pPr>
              <a:spcAft>
                <a:spcPts val="0"/>
              </a:spcAft>
            </a:pPr>
            <a:r>
              <a:rPr lang="cs-CZ" sz="1800" b="1" dirty="0">
                <a:latin typeface="Arial" panose="020B0604020202020204" pitchFamily="34" charset="0"/>
                <a:ea typeface="Times New Roman"/>
                <a:cs typeface="Arial" panose="020B0604020202020204" pitchFamily="34" charset="0"/>
              </a:rPr>
              <a:t>V naší ambulanci nabízíme spolupracujícím lékařům komplexní vyšetření a léčbu hypertenze u jejich pacientů – tzn.  optimalizaci farmakoterapie hypertenze, došetření sekundární příčiny hypertenze a případně její intervenci a od roku 2012 také možnost renální denervace. </a:t>
            </a:r>
          </a:p>
          <a:p>
            <a:pPr>
              <a:spcAft>
                <a:spcPts val="0"/>
              </a:spcAft>
            </a:pPr>
            <a:r>
              <a:rPr lang="cs-CZ" sz="1800" b="1" dirty="0">
                <a:latin typeface="Arial" panose="020B0604020202020204" pitchFamily="34" charset="0"/>
                <a:ea typeface="Times New Roman"/>
                <a:cs typeface="Arial" panose="020B0604020202020204" pitchFamily="34" charset="0"/>
              </a:rPr>
              <a:t>Jen část pacientů je u nás sledována dlouhodobě, ostatní jsou po stabilizaci hodnot krevního tlaku léčeni u ošetřujících lékařů v místě </a:t>
            </a:r>
            <a:r>
              <a:rPr lang="cs-CZ" sz="1800" b="1" dirty="0" smtClean="0">
                <a:latin typeface="Arial" panose="020B0604020202020204" pitchFamily="34" charset="0"/>
                <a:ea typeface="Times New Roman"/>
                <a:cs typeface="Arial" panose="020B0604020202020204" pitchFamily="34" charset="0"/>
              </a:rPr>
              <a:t>bydliště.</a:t>
            </a:r>
          </a:p>
          <a:p>
            <a:pPr>
              <a:spcAft>
                <a:spcPts val="0"/>
              </a:spcAft>
            </a:pPr>
            <a:endParaRPr lang="cs-CZ" sz="1800" b="1" dirty="0">
              <a:latin typeface="Arial" panose="020B0604020202020204" pitchFamily="34" charset="0"/>
              <a:ea typeface="Times New Roman"/>
              <a:cs typeface="Arial" panose="020B0604020202020204" pitchFamily="34" charset="0"/>
            </a:endParaRPr>
          </a:p>
          <a:p>
            <a:pPr>
              <a:spcAft>
                <a:spcPts val="0"/>
              </a:spcAft>
            </a:pPr>
            <a:r>
              <a:rPr lang="cs-CZ" sz="1800" b="1" dirty="0">
                <a:latin typeface="Arial" panose="020B0604020202020204" pitchFamily="34" charset="0"/>
                <a:ea typeface="Times New Roman"/>
                <a:cs typeface="Arial" panose="020B0604020202020204" pitchFamily="34" charset="0"/>
              </a:rPr>
              <a:t>V současné době je ambulance  v provozu 3 x týdně ( úterý, středa, pátek), v budově DTC.</a:t>
            </a:r>
            <a:endParaRPr lang="cs-CZ" sz="1800" b="1" dirty="0">
              <a:effectLst/>
              <a:latin typeface="Arial" panose="020B0604020202020204" pitchFamily="34" charset="0"/>
              <a:ea typeface="Times New Roman"/>
              <a:cs typeface="Arial" panose="020B0604020202020204" pitchFamily="34" charset="0"/>
            </a:endParaRP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190" y="476672"/>
            <a:ext cx="1222052"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9627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sz="half" idx="1"/>
          </p:nvPr>
        </p:nvSpPr>
        <p:spPr>
          <a:xfrm>
            <a:off x="-37009" y="2"/>
            <a:ext cx="8353425" cy="1511300"/>
          </a:xfrm>
        </p:spPr>
        <p:txBody>
          <a:bodyPr/>
          <a:lstStyle/>
          <a:p>
            <a:pPr eaLnBrk="1" hangingPunct="1">
              <a:lnSpc>
                <a:spcPct val="90000"/>
              </a:lnSpc>
              <a:buFont typeface="Wingdings" pitchFamily="2" charset="2"/>
              <a:buNone/>
              <a:defRPr/>
            </a:pPr>
            <a:r>
              <a:rPr lang="cs-CZ" sz="1800" dirty="0" smtClean="0">
                <a:latin typeface="Arial" charset="0"/>
              </a:rPr>
              <a:t>V ambulancích  IKK jsme </a:t>
            </a:r>
            <a:r>
              <a:rPr lang="cs-CZ" sz="1800" b="1" dirty="0" smtClean="0">
                <a:latin typeface="Arial" charset="0"/>
              </a:rPr>
              <a:t>v roce 2015 souhrnně ošetřili  </a:t>
            </a:r>
            <a:r>
              <a:rPr lang="cs-CZ" sz="1800" b="1" dirty="0" smtClean="0">
                <a:solidFill>
                  <a:srgbClr val="FF0000"/>
                </a:solidFill>
                <a:latin typeface="Arial" charset="0"/>
              </a:rPr>
              <a:t>55 882  </a:t>
            </a:r>
            <a:r>
              <a:rPr lang="cs-CZ" sz="1800" b="1" dirty="0" smtClean="0">
                <a:latin typeface="Arial" charset="0"/>
              </a:rPr>
              <a:t>pacientů</a:t>
            </a:r>
            <a:r>
              <a:rPr lang="cs-CZ" sz="1800" dirty="0" smtClean="0">
                <a:latin typeface="Arial" charset="0"/>
              </a:rPr>
              <a:t>. </a:t>
            </a:r>
          </a:p>
          <a:p>
            <a:pPr eaLnBrk="1" hangingPunct="1">
              <a:lnSpc>
                <a:spcPct val="90000"/>
              </a:lnSpc>
              <a:buFont typeface="Wingdings" pitchFamily="2" charset="2"/>
              <a:buNone/>
              <a:defRPr/>
            </a:pPr>
            <a:r>
              <a:rPr lang="cs-CZ" sz="1800" dirty="0" smtClean="0">
                <a:latin typeface="Arial" charset="0"/>
              </a:rPr>
              <a:t>V tabulce konkretizujeme údaje pro některé vybrané ambulance, nejsou zde zahrnuty údaje týkající se pracoviště neinvazivní kardiologie </a:t>
            </a:r>
          </a:p>
          <a:p>
            <a:pPr eaLnBrk="1" hangingPunct="1">
              <a:lnSpc>
                <a:spcPct val="90000"/>
              </a:lnSpc>
              <a:buFont typeface="Wingdings" pitchFamily="2" charset="2"/>
              <a:buNone/>
              <a:defRPr/>
            </a:pPr>
            <a:r>
              <a:rPr lang="cs-CZ" sz="1800" dirty="0" smtClean="0">
                <a:latin typeface="Arial" charset="0"/>
              </a:rPr>
              <a:t>     (echokardiografické vyšetření, </a:t>
            </a:r>
            <a:r>
              <a:rPr lang="cs-CZ" sz="1800" dirty="0" err="1" smtClean="0">
                <a:latin typeface="Arial" charset="0"/>
              </a:rPr>
              <a:t>ergometrie</a:t>
            </a:r>
            <a:r>
              <a:rPr lang="cs-CZ" sz="1800" dirty="0" smtClean="0">
                <a:latin typeface="Arial" charset="0"/>
              </a:rPr>
              <a:t> atd. – je zohledněno v jiné kapitole)</a:t>
            </a:r>
            <a:endParaRPr lang="cs-CZ" sz="1800" b="1" dirty="0" smtClean="0">
              <a:latin typeface="Arial" charset="0"/>
            </a:endParaRPr>
          </a:p>
        </p:txBody>
      </p:sp>
      <p:graphicFrame>
        <p:nvGraphicFramePr>
          <p:cNvPr id="84025" name="Group 57"/>
          <p:cNvGraphicFramePr>
            <a:graphicFrameLocks noGrp="1"/>
          </p:cNvGraphicFramePr>
          <p:nvPr>
            <p:ph sz="half" idx="2"/>
            <p:extLst>
              <p:ext uri="{D42A27DB-BD31-4B8C-83A1-F6EECF244321}">
                <p14:modId xmlns:p14="http://schemas.microsoft.com/office/powerpoint/2010/main" val="1105567843"/>
              </p:ext>
            </p:extLst>
          </p:nvPr>
        </p:nvGraphicFramePr>
        <p:xfrm>
          <a:off x="179511" y="1340769"/>
          <a:ext cx="8856984" cy="5354688"/>
        </p:xfrm>
        <a:graphic>
          <a:graphicData uri="http://schemas.openxmlformats.org/drawingml/2006/table">
            <a:tbl>
              <a:tblPr/>
              <a:tblGrid>
                <a:gridCol w="2494474"/>
                <a:gridCol w="3554695"/>
                <a:gridCol w="2807815"/>
              </a:tblGrid>
              <a:tr h="879129">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smtClean="0">
                          <a:ln>
                            <a:noFill/>
                          </a:ln>
                          <a:solidFill>
                            <a:srgbClr val="FFFF00"/>
                          </a:solidFill>
                          <a:effectLst/>
                          <a:latin typeface="Arial" charset="0"/>
                          <a:cs typeface="Times New Roman" pitchFamily="18" charset="0"/>
                        </a:rPr>
                        <a:t>Název ambulance</a:t>
                      </a:r>
                      <a:endParaRPr kumimoji="0" lang="cs-CZ" sz="1600" b="0" i="0" u="none" strike="noStrike" cap="none" normalizeH="0" baseline="0" dirty="0" smtClean="0">
                        <a:ln>
                          <a:noFill/>
                        </a:ln>
                        <a:solidFill>
                          <a:srgbClr val="FFFF00"/>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smtClean="0">
                          <a:ln>
                            <a:noFill/>
                          </a:ln>
                          <a:solidFill>
                            <a:srgbClr val="FFFF00"/>
                          </a:solidFill>
                          <a:effectLst/>
                          <a:latin typeface="Arial" charset="0"/>
                          <a:cs typeface="Times New Roman" pitchFamily="18" charset="0"/>
                        </a:rPr>
                        <a:t>Počet ošetřených  pacientů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smtClean="0">
                          <a:ln>
                            <a:noFill/>
                          </a:ln>
                          <a:solidFill>
                            <a:srgbClr val="FFFF00"/>
                          </a:solidFill>
                          <a:effectLst/>
                          <a:latin typeface="Arial" charset="0"/>
                          <a:cs typeface="Times New Roman" pitchFamily="18" charset="0"/>
                        </a:rPr>
                        <a:t>v příslušné ambulanci</a:t>
                      </a:r>
                      <a:endParaRPr kumimoji="0" lang="cs-CZ" sz="1600" b="0" i="0" u="none" strike="noStrike" cap="none" normalizeH="0" baseline="0" dirty="0" smtClean="0">
                        <a:ln>
                          <a:noFill/>
                        </a:ln>
                        <a:solidFill>
                          <a:srgbClr val="FFFF00"/>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smtClean="0">
                          <a:ln>
                            <a:noFill/>
                          </a:ln>
                          <a:solidFill>
                            <a:srgbClr val="FFFF00"/>
                          </a:solidFill>
                          <a:effectLst/>
                          <a:latin typeface="Arial" charset="0"/>
                          <a:cs typeface="Times New Roman" pitchFamily="18" charset="0"/>
                        </a:rPr>
                        <a:t>  Počet konziliárních vyš.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smtClean="0">
                          <a:ln>
                            <a:noFill/>
                          </a:ln>
                          <a:solidFill>
                            <a:srgbClr val="FFFF00"/>
                          </a:solidFill>
                          <a:effectLst/>
                          <a:latin typeface="Arial" charset="0"/>
                          <a:cs typeface="Times New Roman" pitchFamily="18" charset="0"/>
                        </a:rPr>
                        <a:t>  v příslušné ambulanci</a:t>
                      </a:r>
                      <a:endParaRPr kumimoji="0" lang="cs-CZ" sz="1600" b="0" i="0" u="none" strike="noStrike" cap="none" normalizeH="0" baseline="0" dirty="0" smtClean="0">
                        <a:ln>
                          <a:noFill/>
                        </a:ln>
                        <a:solidFill>
                          <a:srgbClr val="FFFF00"/>
                        </a:solidFill>
                        <a:effectLst/>
                        <a:latin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74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dirty="0" smtClean="0">
                          <a:ln>
                            <a:noFill/>
                          </a:ln>
                          <a:solidFill>
                            <a:schemeClr val="tx1"/>
                          </a:solidFill>
                          <a:effectLst/>
                          <a:latin typeface="Arial" charset="0"/>
                          <a:cs typeface="Times New Roman" pitchFamily="18" charset="0"/>
                        </a:rPr>
                        <a:t>Konziliární</a:t>
                      </a:r>
                      <a:endParaRPr kumimoji="0" lang="cs-CZ" sz="15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dirty="0" smtClean="0">
                          <a:ln>
                            <a:noFill/>
                          </a:ln>
                          <a:solidFill>
                            <a:schemeClr val="tx1"/>
                          </a:solidFill>
                          <a:effectLst/>
                          <a:latin typeface="Arial" charset="0"/>
                        </a:rPr>
                        <a:t>3 614</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dirty="0" smtClean="0">
                          <a:ln>
                            <a:noFill/>
                          </a:ln>
                          <a:solidFill>
                            <a:schemeClr val="tx1"/>
                          </a:solidFill>
                          <a:effectLst/>
                          <a:latin typeface="Arial" charset="0"/>
                        </a:rPr>
                        <a:t>338 </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74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dirty="0" smtClean="0">
                          <a:ln>
                            <a:noFill/>
                          </a:ln>
                          <a:solidFill>
                            <a:schemeClr val="tx1"/>
                          </a:solidFill>
                          <a:effectLst/>
                          <a:latin typeface="Arial" charset="0"/>
                          <a:cs typeface="Times New Roman" pitchFamily="18" charset="0"/>
                        </a:rPr>
                        <a:t>Kardiologická</a:t>
                      </a:r>
                      <a:endParaRPr kumimoji="0" lang="cs-CZ" sz="15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dirty="0" smtClean="0">
                          <a:ln>
                            <a:noFill/>
                          </a:ln>
                          <a:solidFill>
                            <a:schemeClr val="tx1"/>
                          </a:solidFill>
                          <a:effectLst/>
                          <a:latin typeface="Arial" charset="0"/>
                        </a:rPr>
                        <a:t>4 582</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dirty="0" smtClean="0">
                          <a:ln>
                            <a:noFill/>
                          </a:ln>
                          <a:solidFill>
                            <a:schemeClr val="tx1"/>
                          </a:solidFill>
                          <a:effectLst/>
                          <a:latin typeface="Arial" charset="0"/>
                        </a:rPr>
                        <a:t> 280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74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dirty="0" smtClean="0">
                          <a:ln>
                            <a:noFill/>
                          </a:ln>
                          <a:solidFill>
                            <a:schemeClr val="tx1"/>
                          </a:solidFill>
                          <a:effectLst/>
                          <a:latin typeface="Arial" charset="0"/>
                          <a:cs typeface="Times New Roman" pitchFamily="18" charset="0"/>
                        </a:rPr>
                        <a:t>Interní </a:t>
                      </a:r>
                      <a:endParaRPr kumimoji="0" lang="cs-CZ" sz="15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dirty="0" smtClean="0">
                          <a:ln>
                            <a:noFill/>
                          </a:ln>
                          <a:solidFill>
                            <a:schemeClr val="tx1"/>
                          </a:solidFill>
                          <a:effectLst/>
                          <a:latin typeface="Arial" charset="0"/>
                        </a:rPr>
                        <a:t>3 428</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dirty="0" smtClean="0">
                          <a:ln>
                            <a:noFill/>
                          </a:ln>
                          <a:solidFill>
                            <a:schemeClr val="tx1"/>
                          </a:solidFill>
                          <a:effectLst/>
                          <a:latin typeface="Arial" charset="0"/>
                        </a:rPr>
                        <a:t> 482</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74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dirty="0" smtClean="0">
                          <a:ln>
                            <a:noFill/>
                          </a:ln>
                          <a:solidFill>
                            <a:schemeClr val="tx1"/>
                          </a:solidFill>
                          <a:effectLst/>
                          <a:latin typeface="Arial" charset="0"/>
                          <a:cs typeface="Times New Roman" pitchFamily="18" charset="0"/>
                        </a:rPr>
                        <a:t>Kardiostimulační</a:t>
                      </a:r>
                      <a:endParaRPr kumimoji="0" lang="cs-CZ" sz="15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dirty="0" smtClean="0">
                          <a:ln>
                            <a:noFill/>
                          </a:ln>
                          <a:solidFill>
                            <a:schemeClr val="tx1"/>
                          </a:solidFill>
                          <a:effectLst/>
                          <a:latin typeface="Arial" charset="0"/>
                        </a:rPr>
                        <a:t>6 605</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dirty="0" smtClean="0">
                          <a:ln>
                            <a:noFill/>
                          </a:ln>
                          <a:solidFill>
                            <a:schemeClr val="tx1"/>
                          </a:solidFill>
                          <a:effectLst/>
                          <a:latin typeface="Arial" charset="0"/>
                        </a:rPr>
                        <a:t> 743 </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74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dirty="0" smtClean="0">
                          <a:ln>
                            <a:noFill/>
                          </a:ln>
                          <a:solidFill>
                            <a:schemeClr val="tx1"/>
                          </a:solidFill>
                          <a:effectLst/>
                          <a:latin typeface="Arial" charset="0"/>
                          <a:cs typeface="Times New Roman" pitchFamily="18" charset="0"/>
                        </a:rPr>
                        <a:t>PTCA ambulance</a:t>
                      </a:r>
                      <a:endParaRPr kumimoji="0" lang="cs-CZ" sz="15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dirty="0" smtClean="0">
                          <a:ln>
                            <a:noFill/>
                          </a:ln>
                          <a:solidFill>
                            <a:schemeClr val="tx1"/>
                          </a:solidFill>
                          <a:effectLst/>
                          <a:latin typeface="Arial" charset="0"/>
                        </a:rPr>
                        <a:t>2 743</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15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12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dirty="0" smtClean="0">
                          <a:ln>
                            <a:noFill/>
                          </a:ln>
                          <a:solidFill>
                            <a:schemeClr val="tx1"/>
                          </a:solidFill>
                          <a:effectLst/>
                          <a:latin typeface="Arial" charset="0"/>
                          <a:cs typeface="Times New Roman" pitchFamily="18" charset="0"/>
                        </a:rPr>
                        <a:t>Ambulance </a:t>
                      </a:r>
                      <a:r>
                        <a:rPr kumimoji="0" lang="cs-CZ" sz="1500" b="1" i="0" u="none" strike="noStrike" cap="none" normalizeH="0" baseline="0" dirty="0" err="1" smtClean="0">
                          <a:ln>
                            <a:noFill/>
                          </a:ln>
                          <a:solidFill>
                            <a:schemeClr val="tx1"/>
                          </a:solidFill>
                          <a:effectLst/>
                          <a:latin typeface="Arial" charset="0"/>
                          <a:cs typeface="Times New Roman" pitchFamily="18" charset="0"/>
                        </a:rPr>
                        <a:t>chron</a:t>
                      </a:r>
                      <a:r>
                        <a:rPr kumimoji="0" lang="cs-CZ" sz="1500" b="1" i="0" u="none" strike="noStrike" cap="none" normalizeH="0" baseline="0" dirty="0" smtClean="0">
                          <a:ln>
                            <a:noFill/>
                          </a:ln>
                          <a:solidFill>
                            <a:schemeClr val="tx1"/>
                          </a:solidFill>
                          <a:effectLst/>
                          <a:latin typeface="Arial" charset="0"/>
                          <a:cs typeface="Times New Roman" pitchFamily="18" charset="0"/>
                        </a:rPr>
                        <a:t>. </a:t>
                      </a:r>
                      <a:r>
                        <a:rPr kumimoji="0" lang="cs-CZ" sz="1500" b="1" i="0" u="none" strike="noStrike" cap="none" normalizeH="0" baseline="0" dirty="0" err="1" smtClean="0">
                          <a:ln>
                            <a:noFill/>
                          </a:ln>
                          <a:solidFill>
                            <a:schemeClr val="tx1"/>
                          </a:solidFill>
                          <a:effectLst/>
                          <a:latin typeface="Arial" charset="0"/>
                          <a:cs typeface="Times New Roman" pitchFamily="18" charset="0"/>
                        </a:rPr>
                        <a:t>srd</a:t>
                      </a:r>
                      <a:r>
                        <a:rPr kumimoji="0" lang="cs-CZ" sz="1500" b="1" i="0" u="none" strike="noStrike" cap="none" normalizeH="0" baseline="0" dirty="0" smtClean="0">
                          <a:ln>
                            <a:noFill/>
                          </a:ln>
                          <a:solidFill>
                            <a:schemeClr val="tx1"/>
                          </a:solidFill>
                          <a:effectLst/>
                          <a:latin typeface="Arial" charset="0"/>
                          <a:cs typeface="Times New Roman" pitchFamily="18" charset="0"/>
                        </a:rPr>
                        <a:t>. selhání</a:t>
                      </a:r>
                      <a:endParaRPr kumimoji="0" lang="cs-CZ" sz="1500" b="1" i="0" u="none" strike="noStrike" cap="none" normalizeH="0" baseline="0" dirty="0" smtClean="0">
                        <a:ln>
                          <a:noFill/>
                        </a:ln>
                        <a:solidFill>
                          <a:schemeClr val="tx1"/>
                        </a:solidFill>
                        <a:effectLst/>
                        <a:latin typeface="Arial" charset="0"/>
                      </a:endParaRPr>
                    </a:p>
                  </a:txBody>
                  <a:tcPr marL="72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dirty="0" smtClean="0">
                          <a:ln>
                            <a:noFill/>
                          </a:ln>
                          <a:solidFill>
                            <a:schemeClr val="tx1"/>
                          </a:solidFill>
                          <a:effectLst/>
                          <a:latin typeface="Arial" charset="0"/>
                        </a:rPr>
                        <a:t>3 172</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15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12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dirty="0" smtClean="0">
                          <a:ln>
                            <a:noFill/>
                          </a:ln>
                          <a:solidFill>
                            <a:schemeClr val="tx1"/>
                          </a:solidFill>
                          <a:effectLst/>
                          <a:latin typeface="Arial" charset="0"/>
                          <a:cs typeface="Times New Roman" pitchFamily="18" charset="0"/>
                        </a:rPr>
                        <a:t>Ambulance </a:t>
                      </a:r>
                      <a:r>
                        <a:rPr kumimoji="0" lang="cs-CZ" sz="1500" b="1" i="0" u="none" strike="noStrike" cap="none" normalizeH="0" baseline="0" dirty="0" err="1" smtClean="0">
                          <a:ln>
                            <a:noFill/>
                          </a:ln>
                          <a:solidFill>
                            <a:schemeClr val="tx1"/>
                          </a:solidFill>
                          <a:effectLst/>
                          <a:latin typeface="Arial" charset="0"/>
                          <a:cs typeface="Times New Roman" pitchFamily="18" charset="0"/>
                        </a:rPr>
                        <a:t>vroz</a:t>
                      </a:r>
                      <a:r>
                        <a:rPr kumimoji="0" lang="cs-CZ" sz="1500" b="1" i="0" u="none" strike="noStrike" cap="none" normalizeH="0" baseline="0" dirty="0" smtClean="0">
                          <a:ln>
                            <a:noFill/>
                          </a:ln>
                          <a:solidFill>
                            <a:schemeClr val="tx1"/>
                          </a:solidFill>
                          <a:effectLst/>
                          <a:latin typeface="Arial" charset="0"/>
                          <a:cs typeface="Times New Roman" pitchFamily="18" charset="0"/>
                        </a:rPr>
                        <a:t>. </a:t>
                      </a:r>
                      <a:r>
                        <a:rPr kumimoji="0" lang="cs-CZ" sz="1500" b="1" i="0" u="none" strike="noStrike" cap="none" normalizeH="0" baseline="0" dirty="0" err="1" smtClean="0">
                          <a:ln>
                            <a:noFill/>
                          </a:ln>
                          <a:solidFill>
                            <a:schemeClr val="tx1"/>
                          </a:solidFill>
                          <a:effectLst/>
                          <a:latin typeface="Arial" charset="0"/>
                          <a:cs typeface="Times New Roman" pitchFamily="18" charset="0"/>
                        </a:rPr>
                        <a:t>srd</a:t>
                      </a:r>
                      <a:r>
                        <a:rPr kumimoji="0" lang="cs-CZ" sz="1500" b="1" i="0" u="none" strike="noStrike" cap="none" normalizeH="0" baseline="0" dirty="0" smtClean="0">
                          <a:ln>
                            <a:noFill/>
                          </a:ln>
                          <a:solidFill>
                            <a:schemeClr val="tx1"/>
                          </a:solidFill>
                          <a:effectLst/>
                          <a:latin typeface="Arial" charset="0"/>
                          <a:cs typeface="Times New Roman" pitchFamily="18" charset="0"/>
                        </a:rPr>
                        <a:t>. vad</a:t>
                      </a:r>
                      <a:endParaRPr kumimoji="0" lang="cs-CZ" sz="15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dirty="0" smtClean="0">
                          <a:ln>
                            <a:noFill/>
                          </a:ln>
                          <a:solidFill>
                            <a:schemeClr val="tx1"/>
                          </a:solidFill>
                          <a:effectLst/>
                          <a:latin typeface="Arial" charset="0"/>
                        </a:rPr>
                        <a:t>623</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15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12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dirty="0" smtClean="0">
                          <a:ln>
                            <a:noFill/>
                          </a:ln>
                          <a:solidFill>
                            <a:schemeClr val="tx1"/>
                          </a:solidFill>
                          <a:effectLst/>
                          <a:latin typeface="Arial" charset="0"/>
                          <a:cs typeface="Times New Roman" pitchFamily="18" charset="0"/>
                        </a:rPr>
                        <a:t>Specializovaná </a:t>
                      </a:r>
                      <a:r>
                        <a:rPr kumimoji="0" lang="cs-CZ" sz="1500" b="1" i="0" u="none" strike="noStrike" cap="none" normalizeH="0" baseline="0" dirty="0" err="1" smtClean="0">
                          <a:ln>
                            <a:noFill/>
                          </a:ln>
                          <a:solidFill>
                            <a:schemeClr val="tx1"/>
                          </a:solidFill>
                          <a:effectLst/>
                          <a:latin typeface="Arial" charset="0"/>
                          <a:cs typeface="Times New Roman" pitchFamily="18" charset="0"/>
                        </a:rPr>
                        <a:t>amb</a:t>
                      </a:r>
                      <a:r>
                        <a:rPr kumimoji="0" lang="cs-CZ" sz="1500" b="1" i="0" u="none" strike="noStrike" cap="none" normalizeH="0" baseline="0" dirty="0" smtClean="0">
                          <a:ln>
                            <a:noFill/>
                          </a:ln>
                          <a:solidFill>
                            <a:schemeClr val="tx1"/>
                          </a:solidFill>
                          <a:effectLst/>
                          <a:latin typeface="Arial" charset="0"/>
                          <a:cs typeface="Times New Roman" pitchFamily="18" charset="0"/>
                        </a:rPr>
                        <a:t>. </a:t>
                      </a:r>
                      <a:r>
                        <a:rPr kumimoji="0" lang="cs-CZ" sz="1500" b="1" i="0" u="none" strike="noStrike" cap="none" normalizeH="0" baseline="0" dirty="0" err="1" smtClean="0">
                          <a:ln>
                            <a:noFill/>
                          </a:ln>
                          <a:solidFill>
                            <a:schemeClr val="tx1"/>
                          </a:solidFill>
                          <a:effectLst/>
                          <a:latin typeface="Arial" charset="0"/>
                          <a:cs typeface="Times New Roman" pitchFamily="18" charset="0"/>
                        </a:rPr>
                        <a:t>ved</a:t>
                      </a:r>
                      <a:r>
                        <a:rPr kumimoji="0" lang="cs-CZ" sz="1500" b="1" i="0" u="none" strike="noStrike" cap="none" normalizeH="0" baseline="0" dirty="0" smtClean="0">
                          <a:ln>
                            <a:noFill/>
                          </a:ln>
                          <a:solidFill>
                            <a:schemeClr val="tx1"/>
                          </a:solidFill>
                          <a:effectLst/>
                          <a:latin typeface="Arial" charset="0"/>
                          <a:cs typeface="Times New Roman" pitchFamily="18" charset="0"/>
                        </a:rPr>
                        <a:t>. pracovníků</a:t>
                      </a:r>
                      <a:endParaRPr kumimoji="0" lang="cs-CZ" sz="15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dirty="0" smtClean="0">
                          <a:ln>
                            <a:noFill/>
                          </a:ln>
                          <a:solidFill>
                            <a:schemeClr val="tx1"/>
                          </a:solidFill>
                          <a:effectLst/>
                          <a:latin typeface="Arial" charset="0"/>
                        </a:rPr>
                        <a:t>1 454</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15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12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dirty="0" err="1" smtClean="0">
                          <a:ln>
                            <a:noFill/>
                          </a:ln>
                          <a:solidFill>
                            <a:schemeClr val="tx1"/>
                          </a:solidFill>
                          <a:effectLst/>
                          <a:latin typeface="Arial" charset="0"/>
                          <a:cs typeface="Times New Roman" pitchFamily="18" charset="0"/>
                        </a:rPr>
                        <a:t>Amb</a:t>
                      </a:r>
                      <a:r>
                        <a:rPr kumimoji="0" lang="cs-CZ" sz="1500" b="1" i="0" u="none" strike="noStrike" cap="none" normalizeH="0" baseline="0" dirty="0" smtClean="0">
                          <a:ln>
                            <a:noFill/>
                          </a:ln>
                          <a:solidFill>
                            <a:schemeClr val="tx1"/>
                          </a:solidFill>
                          <a:effectLst/>
                          <a:latin typeface="Arial" charset="0"/>
                          <a:cs typeface="Times New Roman" pitchFamily="18" charset="0"/>
                        </a:rPr>
                        <a:t>. pro léčbu hypertenze</a:t>
                      </a:r>
                      <a:endParaRPr kumimoji="0" lang="cs-CZ" sz="15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dirty="0" smtClean="0">
                          <a:ln>
                            <a:noFill/>
                          </a:ln>
                          <a:solidFill>
                            <a:schemeClr val="tx1"/>
                          </a:solidFill>
                          <a:effectLst/>
                          <a:latin typeface="Arial" charset="0"/>
                        </a:rPr>
                        <a:t>3 167</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15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12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dirty="0" err="1" smtClean="0">
                          <a:ln>
                            <a:noFill/>
                          </a:ln>
                          <a:solidFill>
                            <a:schemeClr val="tx1"/>
                          </a:solidFill>
                          <a:effectLst/>
                          <a:latin typeface="Arial" charset="0"/>
                          <a:cs typeface="Times New Roman" pitchFamily="18" charset="0"/>
                        </a:rPr>
                        <a:t>Arytmologická</a:t>
                      </a:r>
                      <a:r>
                        <a:rPr kumimoji="0" lang="cs-CZ" sz="1500" b="1" i="0" u="none" strike="noStrike" cap="none" normalizeH="0" baseline="0" dirty="0" smtClean="0">
                          <a:ln>
                            <a:noFill/>
                          </a:ln>
                          <a:solidFill>
                            <a:schemeClr val="tx1"/>
                          </a:solidFill>
                          <a:effectLst/>
                          <a:latin typeface="Arial" charset="0"/>
                          <a:cs typeface="Times New Roman" pitchFamily="18" charset="0"/>
                        </a:rPr>
                        <a:t> ambulance</a:t>
                      </a:r>
                      <a:endParaRPr kumimoji="0" lang="cs-CZ" sz="15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smtClean="0">
                          <a:ln>
                            <a:noFill/>
                          </a:ln>
                          <a:solidFill>
                            <a:schemeClr val="tx1"/>
                          </a:solidFill>
                          <a:effectLst/>
                          <a:latin typeface="Arial" charset="0"/>
                        </a:rPr>
                        <a:t>2 138</a:t>
                      </a:r>
                      <a:endParaRPr kumimoji="0" lang="cs-CZ" sz="1500" b="1" i="0" u="none" strike="noStrike" cap="none" normalizeH="0" baseline="0" dirty="0" smtClean="0">
                        <a:ln>
                          <a:noFill/>
                        </a:ln>
                        <a:solidFill>
                          <a:schemeClr val="tx1"/>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cs-CZ" sz="1500" b="1" i="0" u="none" strike="noStrike" cap="none" normalizeH="0" baseline="0" dirty="0" smtClean="0">
                        <a:ln>
                          <a:noFill/>
                        </a:ln>
                        <a:solidFill>
                          <a:schemeClr val="tx1"/>
                        </a:solidFill>
                        <a:effectLst>
                          <a:outerShdw blurRad="38100" dist="38100" dir="2700000" algn="tl">
                            <a:srgbClr val="000000"/>
                          </a:outerShdw>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74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dirty="0" smtClean="0">
                          <a:ln>
                            <a:noFill/>
                          </a:ln>
                          <a:solidFill>
                            <a:srgbClr val="FF6600"/>
                          </a:solidFill>
                          <a:effectLst/>
                          <a:latin typeface="Arial" charset="0"/>
                          <a:cs typeface="Times New Roman" pitchFamily="18" charset="0"/>
                        </a:rPr>
                        <a:t>Celkem</a:t>
                      </a:r>
                      <a:endParaRPr kumimoji="0" lang="cs-CZ" sz="1500" b="0" i="0" u="none" strike="noStrike" cap="none" normalizeH="0" baseline="0" dirty="0" smtClean="0">
                        <a:ln>
                          <a:noFill/>
                        </a:ln>
                        <a:solidFill>
                          <a:srgbClr val="FF6600"/>
                        </a:solidFill>
                        <a:effectLst/>
                        <a:latin typeface="Arial"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600075" algn="l"/>
                        </a:tabLst>
                      </a:pPr>
                      <a:r>
                        <a:rPr kumimoji="0" lang="cs-CZ" sz="1500" b="1" i="0" u="none" strike="noStrike" cap="none" normalizeH="0" baseline="0" dirty="0" smtClean="0">
                          <a:ln>
                            <a:noFill/>
                          </a:ln>
                          <a:solidFill>
                            <a:srgbClr val="FF6600"/>
                          </a:solidFill>
                          <a:effectLst/>
                          <a:latin typeface="Arial" charset="0"/>
                        </a:rPr>
                        <a:t>31 526</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sz="1500" b="1" i="0" u="none" strike="noStrike" cap="none" normalizeH="0" baseline="0" dirty="0" smtClean="0">
                          <a:ln>
                            <a:noFill/>
                          </a:ln>
                          <a:solidFill>
                            <a:srgbClr val="FF6600"/>
                          </a:solidFill>
                          <a:effectLst/>
                          <a:latin typeface="Arial" charset="0"/>
                        </a:rPr>
                        <a:t>1 843</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108520" y="128826"/>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2000" b="1" dirty="0">
                <a:solidFill>
                  <a:srgbClr val="FF6600"/>
                </a:solidFill>
                <a:latin typeface="Arial" charset="0"/>
              </a:rPr>
              <a:t>          Stacionář při Pracovišti invazivní a intervenční kardiologie IKK</a:t>
            </a:r>
          </a:p>
          <a:p>
            <a:endParaRPr lang="cs-CZ" sz="2000" dirty="0"/>
          </a:p>
        </p:txBody>
      </p:sp>
      <p:sp>
        <p:nvSpPr>
          <p:cNvPr id="2" name="TextovéPole 1"/>
          <p:cNvSpPr txBox="1"/>
          <p:nvPr/>
        </p:nvSpPr>
        <p:spPr>
          <a:xfrm>
            <a:off x="1043608" y="836712"/>
            <a:ext cx="3904980" cy="1077218"/>
          </a:xfrm>
          <a:prstGeom prst="rect">
            <a:avLst/>
          </a:prstGeom>
          <a:noFill/>
        </p:spPr>
        <p:txBody>
          <a:bodyPr wrap="none" rtlCol="0">
            <a:spAutoFit/>
          </a:bodyPr>
          <a:lstStyle/>
          <a:p>
            <a:r>
              <a:rPr lang="cs-CZ" b="1" dirty="0" smtClean="0">
                <a:solidFill>
                  <a:srgbClr val="FFFF00"/>
                </a:solidFill>
                <a:latin typeface="Arial" panose="020B0604020202020204" pitchFamily="34" charset="0"/>
                <a:cs typeface="Arial" panose="020B0604020202020204" pitchFamily="34" charset="0"/>
              </a:rPr>
              <a:t>Vedoucí lékař:  MUDr. Martin Poloczek</a:t>
            </a:r>
          </a:p>
          <a:p>
            <a:r>
              <a:rPr lang="cs-CZ" dirty="0" smtClean="0">
                <a:latin typeface="Arial" panose="020B0604020202020204" pitchFamily="34" charset="0"/>
                <a:cs typeface="Arial" panose="020B0604020202020204" pitchFamily="34" charset="0"/>
              </a:rPr>
              <a:t>NLZP:    Dana Lošťáková</a:t>
            </a:r>
          </a:p>
          <a:p>
            <a:r>
              <a:rPr lang="cs-CZ" dirty="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             Jitka Čermáková</a:t>
            </a:r>
          </a:p>
          <a:p>
            <a:r>
              <a:rPr lang="cs-CZ" dirty="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             Zuzana Šťastná </a:t>
            </a:r>
            <a:endParaRPr lang="cs-CZ" dirty="0">
              <a:latin typeface="Arial" panose="020B0604020202020204" pitchFamily="34" charset="0"/>
              <a:cs typeface="Arial" panose="020B0604020202020204" pitchFamily="34" charset="0"/>
            </a:endParaRPr>
          </a:p>
        </p:txBody>
      </p:sp>
      <p:sp>
        <p:nvSpPr>
          <p:cNvPr id="6" name="Obdélník 5"/>
          <p:cNvSpPr/>
          <p:nvPr/>
        </p:nvSpPr>
        <p:spPr>
          <a:xfrm>
            <a:off x="349544" y="2132856"/>
            <a:ext cx="8424936" cy="5693866"/>
          </a:xfrm>
          <a:prstGeom prst="rect">
            <a:avLst/>
          </a:prstGeom>
        </p:spPr>
        <p:txBody>
          <a:bodyPr wrap="square">
            <a:noAutofit/>
          </a:bodyPr>
          <a:lstStyle/>
          <a:p>
            <a:pPr algn="just"/>
            <a:r>
              <a:rPr lang="cs-CZ" sz="1200" b="1" dirty="0">
                <a:latin typeface="Arial" panose="020B0604020202020204" pitchFamily="34" charset="0"/>
                <a:cs typeface="Arial" panose="020B0604020202020204" pitchFamily="34" charset="0"/>
              </a:rPr>
              <a:t>Stacionář  Pracoviště  invazivní  a  intervenční kardiologie byl založen v roce 2003. Stacionář  slouží  k pobytu pacientů, u nichž je prováděná </a:t>
            </a:r>
            <a:r>
              <a:rPr lang="cs-CZ" sz="1200" b="1" dirty="0" err="1">
                <a:latin typeface="Arial" panose="020B0604020202020204" pitchFamily="34" charset="0"/>
                <a:cs typeface="Arial" panose="020B0604020202020204" pitchFamily="34" charset="0"/>
              </a:rPr>
              <a:t>koronarografie</a:t>
            </a:r>
            <a:r>
              <a:rPr lang="cs-CZ" sz="1200" b="1" dirty="0">
                <a:latin typeface="Arial" panose="020B0604020202020204" pitchFamily="34" charset="0"/>
                <a:cs typeface="Arial" panose="020B0604020202020204" pitchFamily="34" charset="0"/>
              </a:rPr>
              <a:t>  ev. případná perkutánní koronární intervence (PCI) jako ambulantní výkon. Od roku 2010 je na stacionáři jedno lůžko, 8 pacientů tráví pobyt na stacionáři v pohodlném křesle. </a:t>
            </a:r>
            <a:r>
              <a:rPr lang="cs-CZ" sz="1200" b="1" dirty="0" smtClean="0">
                <a:latin typeface="Arial" panose="020B0604020202020204" pitchFamily="34" charset="0"/>
                <a:cs typeface="Arial" panose="020B0604020202020204" pitchFamily="34" charset="0"/>
              </a:rPr>
              <a:t> </a:t>
            </a:r>
            <a:r>
              <a:rPr lang="cs-CZ" sz="1200" b="1" kern="0" dirty="0" smtClean="0">
                <a:latin typeface="Arial" panose="020B0604020202020204" pitchFamily="34" charset="0"/>
                <a:cs typeface="Arial" panose="020B0604020202020204" pitchFamily="34" charset="0"/>
              </a:rPr>
              <a:t>Křesla </a:t>
            </a:r>
            <a:r>
              <a:rPr lang="cs-CZ" sz="1200" b="1" kern="0" dirty="0">
                <a:latin typeface="Arial" panose="020B0604020202020204" pitchFamily="34" charset="0"/>
                <a:cs typeface="Arial" panose="020B0604020202020204" pitchFamily="34" charset="0"/>
              </a:rPr>
              <a:t>jsou využívána  pro  pacienty katetrizované z horní končetiny radiální </a:t>
            </a:r>
            <a:r>
              <a:rPr lang="cs-CZ" sz="1200" b="1" kern="0" dirty="0" smtClean="0">
                <a:latin typeface="Arial" panose="020B0604020202020204" pitchFamily="34" charset="0"/>
                <a:cs typeface="Arial" panose="020B0604020202020204" pitchFamily="34" charset="0"/>
              </a:rPr>
              <a:t>cestou,  u kterých </a:t>
            </a:r>
            <a:r>
              <a:rPr lang="cs-CZ" sz="1200" b="1" kern="0" dirty="0">
                <a:latin typeface="Arial" panose="020B0604020202020204" pitchFamily="34" charset="0"/>
                <a:cs typeface="Arial" panose="020B0604020202020204" pitchFamily="34" charset="0"/>
              </a:rPr>
              <a:t> není  vyžadován  klid  na  lůžku  po  výkonu  v poloze vleže. </a:t>
            </a:r>
          </a:p>
          <a:p>
            <a:r>
              <a:rPr lang="cs-CZ" sz="1200" b="1" dirty="0">
                <a:latin typeface="Arial" panose="020B0604020202020204" pitchFamily="34" charset="0"/>
                <a:cs typeface="Arial" panose="020B0604020202020204" pitchFamily="34" charset="0"/>
              </a:rPr>
              <a:t>Tito pacienti  jsou  většinou  vyšetřeni ambulantně a po cca 3 hodinách </a:t>
            </a:r>
            <a:r>
              <a:rPr lang="cs-CZ" sz="1200" b="1" dirty="0" smtClean="0">
                <a:latin typeface="Arial" panose="020B0604020202020204" pitchFamily="34" charset="0"/>
                <a:cs typeface="Arial" panose="020B0604020202020204" pitchFamily="34" charset="0"/>
              </a:rPr>
              <a:t>propuštěni domů</a:t>
            </a:r>
            <a:r>
              <a:rPr lang="cs-CZ" sz="1200" b="1" dirty="0">
                <a:latin typeface="Arial" panose="020B0604020202020204" pitchFamily="34" charset="0"/>
                <a:cs typeface="Arial" panose="020B0604020202020204" pitchFamily="34" charset="0"/>
              </a:rPr>
              <a:t>.  Ohlas  pacientů  je pozitivní, velmi oceňují především možnost časné mobilizace  a  propuštění  bez  nutnosti hospitalizace. Ambulantní katetrizace  radiálním  přístupem  je v dnešní době nejmodernějším a nejbezpečnějším způsobem  katetrizace  koronárních  tepen, snižující náklady na ošetření, umožňující časnou  mobilizaci  pacienta  s  větším  subjektivním  komfortem.  Radiální  přístup  zlepšuje dlouhodobé výsledky po provedené PCI.  Na našem pracovišti používáme radiální přístup u cca 95% již od roku 2007.</a:t>
            </a:r>
          </a:p>
          <a:p>
            <a:r>
              <a:rPr lang="cs-CZ" sz="1200" b="1" dirty="0">
                <a:latin typeface="Arial" panose="020B0604020202020204" pitchFamily="34" charset="0"/>
                <a:cs typeface="Arial" panose="020B0604020202020204" pitchFamily="34" charset="0"/>
              </a:rPr>
              <a:t>Obecným  předpokladem  plně  ambulantního  intervenčního výkonu je bezpečně provedená  PCI  a  dobrá  spolupráce s pacientem </a:t>
            </a:r>
            <a:r>
              <a:rPr lang="cs-CZ" sz="1200" b="1" dirty="0" smtClean="0">
                <a:latin typeface="Arial" panose="020B0604020202020204" pitchFamily="34" charset="0"/>
                <a:cs typeface="Arial" panose="020B0604020202020204" pitchFamily="34" charset="0"/>
              </a:rPr>
              <a:t>, včetně </a:t>
            </a:r>
            <a:r>
              <a:rPr lang="cs-CZ" sz="1200" b="1" dirty="0">
                <a:latin typeface="Arial" panose="020B0604020202020204" pitchFamily="34" charset="0"/>
                <a:cs typeface="Arial" panose="020B0604020202020204" pitchFamily="34" charset="0"/>
              </a:rPr>
              <a:t>jeho odpovídajícího domácího  zázemí.  </a:t>
            </a:r>
          </a:p>
          <a:p>
            <a:pPr algn="just"/>
            <a:r>
              <a:rPr lang="cs-CZ" sz="1200" b="1" dirty="0">
                <a:latin typeface="Arial" panose="020B0604020202020204" pitchFamily="34" charset="0"/>
                <a:cs typeface="Arial" panose="020B0604020202020204" pitchFamily="34" charset="0"/>
              </a:rPr>
              <a:t>Výjimečně  jsou  na  stacionáři  pacientům podávány infuze i v rámci klinických studií. ev. dispenzarizováni pacienti k provedení jiného zákroku s krátkodobou observací.</a:t>
            </a:r>
          </a:p>
          <a:p>
            <a:pPr algn="just"/>
            <a:r>
              <a:rPr lang="cs-CZ" sz="1200" b="1" dirty="0">
                <a:latin typeface="Arial" panose="020B0604020202020204" pitchFamily="34" charset="0"/>
                <a:cs typeface="Arial" panose="020B0604020202020204" pitchFamily="34" charset="0"/>
              </a:rPr>
              <a:t>V roce 2015 prošlo stacionářem 1997 pacientů (o 6% více než v roce 2014), 560 (28%) pacientů  bylo   přijato  na  IKK přímo nebo po </a:t>
            </a:r>
            <a:r>
              <a:rPr lang="cs-CZ" sz="1200" b="1" dirty="0" err="1">
                <a:latin typeface="Arial" panose="020B0604020202020204" pitchFamily="34" charset="0"/>
                <a:cs typeface="Arial" panose="020B0604020202020204" pitchFamily="34" charset="0"/>
              </a:rPr>
              <a:t>koronarografii</a:t>
            </a:r>
            <a:r>
              <a:rPr lang="cs-CZ" sz="1200" b="1" dirty="0">
                <a:latin typeface="Arial" panose="020B0604020202020204" pitchFamily="34" charset="0"/>
                <a:cs typeface="Arial" panose="020B0604020202020204" pitchFamily="34" charset="0"/>
              </a:rPr>
              <a:t>/PCI.  Ostatním  </a:t>
            </a:r>
            <a:r>
              <a:rPr lang="cs-CZ" sz="1200" b="1" dirty="0" smtClean="0">
                <a:latin typeface="Arial" panose="020B0604020202020204" pitchFamily="34" charset="0"/>
                <a:cs typeface="Arial" panose="020B0604020202020204" pitchFamily="34" charset="0"/>
              </a:rPr>
              <a:t>pacientům </a:t>
            </a:r>
            <a:r>
              <a:rPr lang="cs-CZ" sz="1200" b="1" dirty="0">
                <a:latin typeface="Arial" panose="020B0604020202020204" pitchFamily="34" charset="0"/>
                <a:cs typeface="Arial" panose="020B0604020202020204" pitchFamily="34" charset="0"/>
              </a:rPr>
              <a:t>bylo provedeno vyšetření (</a:t>
            </a:r>
            <a:r>
              <a:rPr lang="cs-CZ" sz="1200" b="1" dirty="0" err="1">
                <a:latin typeface="Arial" panose="020B0604020202020204" pitchFamily="34" charset="0"/>
                <a:cs typeface="Arial" panose="020B0604020202020204" pitchFamily="34" charset="0"/>
              </a:rPr>
              <a:t>koronarografie</a:t>
            </a:r>
            <a:r>
              <a:rPr lang="cs-CZ" sz="1200" b="1" dirty="0">
                <a:latin typeface="Arial" panose="020B0604020202020204" pitchFamily="34" charset="0"/>
                <a:cs typeface="Arial" panose="020B0604020202020204" pitchFamily="34" charset="0"/>
              </a:rPr>
              <a:t> s ev. následnou PCI) ambulantně.  20% pacientů bylo odesláno po výkonu zpět do spádové nemocnice. </a:t>
            </a:r>
          </a:p>
          <a:p>
            <a:pPr algn="just"/>
            <a:r>
              <a:rPr lang="cs-CZ" sz="1200" b="1" dirty="0">
                <a:latin typeface="Arial" panose="020B0604020202020204" pitchFamily="34" charset="0"/>
                <a:cs typeface="Arial" panose="020B0604020202020204" pitchFamily="34" charset="0"/>
              </a:rPr>
              <a:t>Pacienti jsou před výkonem poučeni námi vytvořeným edukačním filmem, který sledují přímo na stacionáři. V roce 2015 byly zprovozněny internetové stránky Pracoviště invazivní a intervenční kardiologie (</a:t>
            </a:r>
            <a:r>
              <a:rPr lang="cs-CZ" sz="1200" b="1" u="sng" dirty="0">
                <a:latin typeface="Arial" panose="020B0604020202020204" pitchFamily="34" charset="0"/>
                <a:cs typeface="Arial" panose="020B0604020202020204" pitchFamily="34" charset="0"/>
                <a:hlinkClick r:id="rId2"/>
              </a:rPr>
              <a:t>www.kardio.tv</a:t>
            </a:r>
            <a:r>
              <a:rPr lang="cs-CZ" sz="1200" b="1" dirty="0">
                <a:latin typeface="Arial" panose="020B0604020202020204" pitchFamily="34" charset="0"/>
                <a:cs typeface="Arial" panose="020B0604020202020204" pitchFamily="34" charset="0"/>
              </a:rPr>
              <a:t>),  na kterých je k dispozici mnoho  důležitých informací včetně zmíněného filmu. Mnozí pacienti i díky tomu přicházejí </a:t>
            </a:r>
            <a:r>
              <a:rPr lang="cs-CZ" sz="1200" b="1" dirty="0" smtClean="0">
                <a:latin typeface="Arial" panose="020B0604020202020204" pitchFamily="34" charset="0"/>
                <a:cs typeface="Arial" panose="020B0604020202020204" pitchFamily="34" charset="0"/>
              </a:rPr>
              <a:t> již  velmi  dobře  </a:t>
            </a:r>
            <a:r>
              <a:rPr lang="cs-CZ" sz="1200" b="1" dirty="0">
                <a:latin typeface="Arial" panose="020B0604020202020204" pitchFamily="34" charset="0"/>
                <a:cs typeface="Arial" panose="020B0604020202020204" pitchFamily="34" charset="0"/>
              </a:rPr>
              <a:t>poučeni.</a:t>
            </a:r>
          </a:p>
          <a:p>
            <a:pPr algn="just"/>
            <a:r>
              <a:rPr lang="cs-CZ" sz="1200" b="1" dirty="0">
                <a:latin typeface="Arial" panose="020B0604020202020204" pitchFamily="34" charset="0"/>
                <a:cs typeface="Arial" panose="020B0604020202020204" pitchFamily="34" charset="0"/>
              </a:rPr>
              <a:t>Od roku 2015 mají pacienti na stacionáři možnost připojení k </a:t>
            </a:r>
            <a:r>
              <a:rPr lang="cs-CZ" sz="1200" b="1" dirty="0" smtClean="0">
                <a:latin typeface="Arial" panose="020B0604020202020204" pitchFamily="34" charset="0"/>
                <a:cs typeface="Arial" panose="020B0604020202020204" pitchFamily="34" charset="0"/>
              </a:rPr>
              <a:t>internetu. </a:t>
            </a:r>
            <a:endParaRPr lang="cs-CZ" sz="1200" b="1" dirty="0">
              <a:latin typeface="Arial" panose="020B0604020202020204" pitchFamily="34" charset="0"/>
              <a:cs typeface="Arial" panose="020B0604020202020204" pitchFamily="34" charset="0"/>
            </a:endParaRPr>
          </a:p>
        </p:txBody>
      </p:sp>
      <p:pic>
        <p:nvPicPr>
          <p:cNvPr id="49154" name="Picture 2" descr="C:\Users\36785\AppData\Local\Microsoft\Windows\Temporary Internet Files\Content.Outlook\ITE6XFZ2\244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3292" y="559120"/>
            <a:ext cx="1152884" cy="14297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844824"/>
            <a:ext cx="871296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délník 3"/>
          <p:cNvSpPr/>
          <p:nvPr/>
        </p:nvSpPr>
        <p:spPr>
          <a:xfrm>
            <a:off x="2267744" y="892375"/>
            <a:ext cx="5044971" cy="260328"/>
          </a:xfrm>
          <a:prstGeom prst="rect">
            <a:avLst/>
          </a:prstGeom>
        </p:spPr>
        <p:txBody>
          <a:bodyPr wrap="none">
            <a:spAutoFit/>
          </a:bodyPr>
          <a:lstStyle/>
          <a:p>
            <a:pPr>
              <a:lnSpc>
                <a:spcPts val="1200"/>
              </a:lnSpc>
              <a:spcAft>
                <a:spcPts val="0"/>
              </a:spcAft>
            </a:pPr>
            <a:r>
              <a:rPr lang="cs-CZ" sz="1800" b="1" dirty="0">
                <a:solidFill>
                  <a:srgbClr val="FF6600"/>
                </a:solidFill>
                <a:latin typeface="Arial" panose="020B0604020202020204" pitchFamily="34" charset="0"/>
                <a:ea typeface="Calibri"/>
                <a:cs typeface="Arial" panose="020B0604020202020204" pitchFamily="34" charset="0"/>
              </a:rPr>
              <a:t>Přehled činnosti stacionáře ukazuje tabulka.</a:t>
            </a:r>
          </a:p>
        </p:txBody>
      </p:sp>
    </p:spTree>
    <p:extLst>
      <p:ext uri="{BB962C8B-B14F-4D97-AF65-F5344CB8AC3E}">
        <p14:creationId xmlns:p14="http://schemas.microsoft.com/office/powerpoint/2010/main" val="1447247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10942" y="476674"/>
            <a:ext cx="9313586" cy="64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sz="3200" b="1" dirty="0" smtClean="0">
                <a:solidFill>
                  <a:srgbClr val="FF6600"/>
                </a:solidFill>
                <a:latin typeface="Arial" charset="0"/>
              </a:rPr>
              <a:t>                       Pobyt </a:t>
            </a:r>
            <a:r>
              <a:rPr lang="cs-CZ" sz="3200" b="1" dirty="0">
                <a:solidFill>
                  <a:srgbClr val="FF6600"/>
                </a:solidFill>
                <a:latin typeface="Arial" charset="0"/>
              </a:rPr>
              <a:t>v </a:t>
            </a:r>
            <a:r>
              <a:rPr lang="cs-CZ" sz="3200" b="1" dirty="0" smtClean="0">
                <a:solidFill>
                  <a:srgbClr val="FF6600"/>
                </a:solidFill>
                <a:latin typeface="Arial" charset="0"/>
              </a:rPr>
              <a:t>nemocnici </a:t>
            </a:r>
          </a:p>
          <a:p>
            <a:pPr>
              <a:spcBef>
                <a:spcPct val="50000"/>
              </a:spcBef>
            </a:pPr>
            <a:r>
              <a:rPr lang="cs-CZ" sz="3200" b="1" dirty="0" smtClean="0">
                <a:solidFill>
                  <a:srgbClr val="FF6600"/>
                </a:solidFill>
                <a:latin typeface="Arial" charset="0"/>
              </a:rPr>
              <a:t>                   Informace </a:t>
            </a:r>
            <a:r>
              <a:rPr lang="cs-CZ" sz="3200" b="1" dirty="0">
                <a:solidFill>
                  <a:srgbClr val="FF6600"/>
                </a:solidFill>
                <a:latin typeface="Arial" charset="0"/>
              </a:rPr>
              <a:t>pro pacienty:</a:t>
            </a:r>
          </a:p>
          <a:p>
            <a:pPr>
              <a:spcBef>
                <a:spcPct val="50000"/>
              </a:spcBef>
            </a:pPr>
            <a:r>
              <a:rPr lang="cs-CZ" sz="2000" dirty="0" smtClean="0">
                <a:latin typeface="Arial" charset="0"/>
              </a:rPr>
              <a:t>Před </a:t>
            </a:r>
            <a:r>
              <a:rPr lang="cs-CZ" sz="2000" dirty="0">
                <a:latin typeface="Arial" charset="0"/>
              </a:rPr>
              <a:t>přijetím do nemocnice se řiďte radami Vašeho </a:t>
            </a:r>
            <a:r>
              <a:rPr lang="cs-CZ" sz="2000" dirty="0" smtClean="0">
                <a:latin typeface="Arial" charset="0"/>
              </a:rPr>
              <a:t>praktického (ambulantního</a:t>
            </a:r>
            <a:r>
              <a:rPr lang="cs-CZ" sz="2000" dirty="0">
                <a:latin typeface="Arial" charset="0"/>
              </a:rPr>
              <a:t>) lékaře. </a:t>
            </a:r>
            <a:endParaRPr lang="cs-CZ" sz="2000" dirty="0" smtClean="0">
              <a:latin typeface="Arial" charset="0"/>
            </a:endParaRPr>
          </a:p>
          <a:p>
            <a:pPr>
              <a:spcBef>
                <a:spcPct val="50000"/>
              </a:spcBef>
            </a:pPr>
            <a:endParaRPr lang="cs-CZ" sz="2000" dirty="0" smtClean="0">
              <a:latin typeface="Arial" charset="0"/>
            </a:endParaRPr>
          </a:p>
          <a:p>
            <a:pPr>
              <a:spcBef>
                <a:spcPct val="50000"/>
              </a:spcBef>
            </a:pPr>
            <a:r>
              <a:rPr lang="cs-CZ" sz="2000" dirty="0" smtClean="0">
                <a:latin typeface="Arial" charset="0"/>
              </a:rPr>
              <a:t>K </a:t>
            </a:r>
            <a:r>
              <a:rPr lang="cs-CZ" sz="2000" dirty="0">
                <a:latin typeface="Arial" charset="0"/>
              </a:rPr>
              <a:t>přijetí se dostavte v určenou dobu. </a:t>
            </a:r>
            <a:endParaRPr lang="cs-CZ" sz="2000" dirty="0" smtClean="0">
              <a:latin typeface="Arial" charset="0"/>
            </a:endParaRPr>
          </a:p>
          <a:p>
            <a:pPr>
              <a:spcBef>
                <a:spcPct val="50000"/>
              </a:spcBef>
            </a:pPr>
            <a:endParaRPr lang="cs-CZ" sz="2000" dirty="0" smtClean="0">
              <a:latin typeface="Arial" charset="0"/>
            </a:endParaRPr>
          </a:p>
          <a:p>
            <a:pPr>
              <a:spcBef>
                <a:spcPct val="50000"/>
              </a:spcBef>
            </a:pPr>
            <a:r>
              <a:rPr lang="cs-CZ" sz="2000" dirty="0" smtClean="0">
                <a:latin typeface="Arial" charset="0"/>
              </a:rPr>
              <a:t>Při </a:t>
            </a:r>
            <a:r>
              <a:rPr lang="cs-CZ" sz="2000" dirty="0">
                <a:latin typeface="Arial" charset="0"/>
              </a:rPr>
              <a:t>nástupu potřebujete občanský průkaz, průkaz zdravotní  pojišťovny, jméno a adresu Vašeho ošetřujícího lékaře, potvrzení o pracovní neschopnosti (je-li Vám vystavena), doporučení k přijetí a výsledky Vašich vyšetření, osobní potřeby, toaletní potřeby, přezůvky, léky, které pravidelně užíváte. </a:t>
            </a:r>
            <a:endParaRPr lang="cs-CZ" sz="2000" dirty="0" smtClean="0">
              <a:latin typeface="Arial" charset="0"/>
            </a:endParaRPr>
          </a:p>
          <a:p>
            <a:pPr>
              <a:spcBef>
                <a:spcPct val="50000"/>
              </a:spcBef>
            </a:pPr>
            <a:endParaRPr lang="cs-CZ" sz="2000" dirty="0" smtClean="0">
              <a:latin typeface="Arial" charset="0"/>
            </a:endParaRPr>
          </a:p>
          <a:p>
            <a:pPr>
              <a:spcBef>
                <a:spcPct val="50000"/>
              </a:spcBef>
            </a:pPr>
            <a:r>
              <a:rPr lang="cs-CZ" sz="2000" dirty="0" smtClean="0">
                <a:latin typeface="Arial" charset="0"/>
              </a:rPr>
              <a:t>Doporučujeme </a:t>
            </a:r>
            <a:r>
              <a:rPr lang="cs-CZ" sz="2000" dirty="0">
                <a:latin typeface="Arial" charset="0"/>
              </a:rPr>
              <a:t>si vzít s sebou jen menší částky peněz a nebrat žádné cennosti. Větší částky peněz, předměty z drahých kovů, kreditní a jiné karty je možno </a:t>
            </a:r>
            <a:r>
              <a:rPr lang="cs-CZ" sz="2000" dirty="0" smtClean="0">
                <a:latin typeface="Arial" charset="0"/>
              </a:rPr>
              <a:t>uložit </a:t>
            </a:r>
            <a:r>
              <a:rPr lang="cs-CZ" sz="2000" dirty="0">
                <a:latin typeface="Arial" charset="0"/>
              </a:rPr>
              <a:t>do úschovy v pokladně nemocnice nebo u staniční sestry.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8878888" cy="1371600"/>
          </a:xfrm>
        </p:spPr>
        <p:txBody>
          <a:bodyPr/>
          <a:lstStyle/>
          <a:p>
            <a:pPr eaLnBrk="1" hangingPunct="1"/>
            <a:r>
              <a:rPr lang="cs-CZ" sz="3200" b="1" dirty="0" smtClean="0">
                <a:solidFill>
                  <a:srgbClr val="FF6600"/>
                </a:solidFill>
                <a:effectLst/>
                <a:latin typeface="Arial" charset="0"/>
              </a:rPr>
              <a:t>Lůžková část  </a:t>
            </a:r>
            <a:br>
              <a:rPr lang="cs-CZ" sz="3200" b="1" dirty="0" smtClean="0">
                <a:solidFill>
                  <a:srgbClr val="FF6600"/>
                </a:solidFill>
                <a:effectLst/>
                <a:latin typeface="Arial" charset="0"/>
              </a:rPr>
            </a:br>
            <a:r>
              <a:rPr lang="cs-CZ" sz="2400" b="1" dirty="0" smtClean="0">
                <a:solidFill>
                  <a:srgbClr val="FF6600"/>
                </a:solidFill>
                <a:effectLst/>
                <a:latin typeface="Arial" charset="0"/>
              </a:rPr>
              <a:t>13. patro hlavní výškové budovy</a:t>
            </a:r>
            <a:r>
              <a:rPr lang="cs-CZ" sz="2400" dirty="0" smtClean="0">
                <a:solidFill>
                  <a:srgbClr val="FF3300"/>
                </a:solidFill>
                <a:effectLst/>
                <a:latin typeface="Times New Roman" pitchFamily="18" charset="0"/>
              </a:rPr>
              <a:t/>
            </a:r>
            <a:br>
              <a:rPr lang="cs-CZ" sz="2400" dirty="0" smtClean="0">
                <a:solidFill>
                  <a:srgbClr val="FF3300"/>
                </a:solidFill>
                <a:effectLst/>
                <a:latin typeface="Times New Roman" pitchFamily="18" charset="0"/>
              </a:rPr>
            </a:br>
            <a:endParaRPr lang="cs-CZ" sz="2400" dirty="0" smtClean="0">
              <a:solidFill>
                <a:srgbClr val="FF3300"/>
              </a:solidFill>
              <a:effectLst/>
              <a:latin typeface="Times New Roman" pitchFamily="18" charset="0"/>
            </a:endParaRPr>
          </a:p>
        </p:txBody>
      </p:sp>
      <p:sp>
        <p:nvSpPr>
          <p:cNvPr id="20483" name="Rectangle 3"/>
          <p:cNvSpPr>
            <a:spLocks noGrp="1" noChangeArrowheads="1"/>
          </p:cNvSpPr>
          <p:nvPr>
            <p:ph type="body" idx="1"/>
          </p:nvPr>
        </p:nvSpPr>
        <p:spPr>
          <a:xfrm>
            <a:off x="179388" y="1340768"/>
            <a:ext cx="8964612" cy="4114800"/>
          </a:xfrm>
        </p:spPr>
        <p:txBody>
          <a:bodyPr/>
          <a:lstStyle/>
          <a:p>
            <a:pPr eaLnBrk="1" hangingPunct="1">
              <a:lnSpc>
                <a:spcPct val="80000"/>
              </a:lnSpc>
              <a:buFont typeface="Wingdings" pitchFamily="2" charset="2"/>
              <a:buNone/>
            </a:pPr>
            <a:r>
              <a:rPr lang="cs-CZ" sz="1800" b="1" dirty="0" smtClean="0">
                <a:solidFill>
                  <a:srgbClr val="FFFF00"/>
                </a:solidFill>
                <a:effectLst/>
                <a:latin typeface="Arial" charset="0"/>
              </a:rPr>
              <a:t>Nemoci, na jejichž léčení se klinika specializuje:</a:t>
            </a:r>
          </a:p>
          <a:p>
            <a:pPr eaLnBrk="1" hangingPunct="1">
              <a:lnSpc>
                <a:spcPct val="80000"/>
              </a:lnSpc>
              <a:buFont typeface="Wingdings" pitchFamily="2" charset="2"/>
              <a:buNone/>
            </a:pPr>
            <a:r>
              <a:rPr lang="cs-CZ" sz="1600" dirty="0" smtClean="0">
                <a:effectLst/>
                <a:latin typeface="Arial" charset="0"/>
              </a:rPr>
              <a:t>Ischemická choroba srdeční v podobě akutní (srdeční infarkt, </a:t>
            </a:r>
          </a:p>
          <a:p>
            <a:pPr eaLnBrk="1" hangingPunct="1">
              <a:lnSpc>
                <a:spcPct val="80000"/>
              </a:lnSpc>
              <a:buFont typeface="Wingdings" pitchFamily="2" charset="2"/>
              <a:buNone/>
            </a:pPr>
            <a:r>
              <a:rPr lang="cs-CZ" sz="1600" dirty="0">
                <a:effectLst/>
                <a:latin typeface="Arial" charset="0"/>
              </a:rPr>
              <a:t> </a:t>
            </a:r>
            <a:r>
              <a:rPr lang="cs-CZ" sz="1600" dirty="0" smtClean="0">
                <a:effectLst/>
                <a:latin typeface="Arial" charset="0"/>
              </a:rPr>
              <a:t>     nestabilní angina pectoris) a chronické (námahová angina pectoris)</a:t>
            </a:r>
          </a:p>
          <a:p>
            <a:pPr eaLnBrk="1" hangingPunct="1">
              <a:lnSpc>
                <a:spcPct val="80000"/>
              </a:lnSpc>
              <a:buFont typeface="Wingdings" pitchFamily="2" charset="2"/>
              <a:buNone/>
            </a:pPr>
            <a:r>
              <a:rPr lang="cs-CZ" sz="1600" dirty="0" smtClean="0">
                <a:effectLst/>
                <a:latin typeface="Arial" charset="0"/>
              </a:rPr>
              <a:t>Akutní a chronické srdeční selhání</a:t>
            </a:r>
          </a:p>
          <a:p>
            <a:pPr eaLnBrk="1" hangingPunct="1">
              <a:lnSpc>
                <a:spcPct val="80000"/>
              </a:lnSpc>
              <a:buFont typeface="Wingdings" pitchFamily="2" charset="2"/>
              <a:buNone/>
            </a:pPr>
            <a:r>
              <a:rPr lang="cs-CZ" sz="1600" dirty="0" smtClean="0">
                <a:effectLst/>
                <a:latin typeface="Arial" charset="0"/>
              </a:rPr>
              <a:t>Srdeční </a:t>
            </a:r>
            <a:r>
              <a:rPr lang="cs-CZ" sz="1600" dirty="0" err="1" smtClean="0">
                <a:effectLst/>
                <a:latin typeface="Arial" charset="0"/>
              </a:rPr>
              <a:t>tachyarytmie</a:t>
            </a:r>
            <a:r>
              <a:rPr lang="cs-CZ" sz="1600" dirty="0" smtClean="0">
                <a:effectLst/>
                <a:latin typeface="Arial" charset="0"/>
              </a:rPr>
              <a:t> a </a:t>
            </a:r>
            <a:r>
              <a:rPr lang="cs-CZ" sz="1600" dirty="0" err="1" smtClean="0">
                <a:effectLst/>
                <a:latin typeface="Arial" charset="0"/>
              </a:rPr>
              <a:t>bradyarytmie</a:t>
            </a:r>
            <a:r>
              <a:rPr lang="cs-CZ" sz="1600" dirty="0" smtClean="0">
                <a:effectLst/>
                <a:latin typeface="Arial" charset="0"/>
              </a:rPr>
              <a:t> </a:t>
            </a:r>
          </a:p>
          <a:p>
            <a:pPr eaLnBrk="1" hangingPunct="1">
              <a:lnSpc>
                <a:spcPct val="80000"/>
              </a:lnSpc>
              <a:buFont typeface="Wingdings" pitchFamily="2" charset="2"/>
              <a:buNone/>
            </a:pPr>
            <a:r>
              <a:rPr lang="cs-CZ" sz="1600" dirty="0" smtClean="0">
                <a:effectLst/>
                <a:latin typeface="Arial" charset="0"/>
              </a:rPr>
              <a:t>Hypertenze</a:t>
            </a:r>
          </a:p>
          <a:p>
            <a:pPr eaLnBrk="1" hangingPunct="1">
              <a:lnSpc>
                <a:spcPct val="80000"/>
              </a:lnSpc>
              <a:buFont typeface="Wingdings" pitchFamily="2" charset="2"/>
              <a:buNone/>
            </a:pPr>
            <a:r>
              <a:rPr lang="cs-CZ" sz="1600" dirty="0" smtClean="0">
                <a:effectLst/>
                <a:latin typeface="Arial" charset="0"/>
              </a:rPr>
              <a:t>Kardiomyopatie hypertrofické a </a:t>
            </a:r>
            <a:r>
              <a:rPr lang="cs-CZ" sz="1600" dirty="0" err="1" smtClean="0">
                <a:effectLst/>
                <a:latin typeface="Arial" charset="0"/>
              </a:rPr>
              <a:t>dilatující</a:t>
            </a:r>
            <a:endParaRPr lang="cs-CZ" sz="1600" dirty="0" smtClean="0">
              <a:effectLst/>
              <a:latin typeface="Arial" charset="0"/>
            </a:endParaRPr>
          </a:p>
          <a:p>
            <a:pPr eaLnBrk="1" hangingPunct="1">
              <a:lnSpc>
                <a:spcPct val="80000"/>
              </a:lnSpc>
              <a:buFont typeface="Wingdings" pitchFamily="2" charset="2"/>
              <a:buNone/>
            </a:pPr>
            <a:r>
              <a:rPr lang="cs-CZ" sz="1600" dirty="0" smtClean="0">
                <a:effectLst/>
                <a:latin typeface="Arial" charset="0"/>
              </a:rPr>
              <a:t>Plicní hypertenze</a:t>
            </a:r>
          </a:p>
          <a:p>
            <a:pPr eaLnBrk="1" hangingPunct="1">
              <a:lnSpc>
                <a:spcPct val="80000"/>
              </a:lnSpc>
              <a:buFont typeface="Wingdings" pitchFamily="2" charset="2"/>
              <a:buNone/>
            </a:pPr>
            <a:r>
              <a:rPr lang="cs-CZ" sz="1600" dirty="0" smtClean="0">
                <a:effectLst/>
                <a:latin typeface="Arial" charset="0"/>
              </a:rPr>
              <a:t>Těžké formy infekční endokarditidy</a:t>
            </a:r>
          </a:p>
          <a:p>
            <a:pPr eaLnBrk="1" hangingPunct="1">
              <a:lnSpc>
                <a:spcPct val="80000"/>
              </a:lnSpc>
              <a:buFont typeface="Wingdings" pitchFamily="2" charset="2"/>
              <a:buNone/>
            </a:pPr>
            <a:r>
              <a:rPr lang="cs-CZ" sz="1600" dirty="0" smtClean="0">
                <a:effectLst/>
                <a:latin typeface="Arial" charset="0"/>
              </a:rPr>
              <a:t>Chlopenní srdeční vady získané, vrozené </a:t>
            </a:r>
          </a:p>
          <a:p>
            <a:pPr eaLnBrk="1" hangingPunct="1">
              <a:lnSpc>
                <a:spcPct val="80000"/>
              </a:lnSpc>
              <a:buFont typeface="Wingdings" pitchFamily="2" charset="2"/>
              <a:buNone/>
            </a:pPr>
            <a:r>
              <a:rPr lang="cs-CZ" sz="1600" dirty="0" smtClean="0">
                <a:effectLst/>
                <a:latin typeface="Arial" charset="0"/>
              </a:rPr>
              <a:t>Akutní plicní embolizace</a:t>
            </a:r>
          </a:p>
          <a:p>
            <a:pPr eaLnBrk="1" hangingPunct="1">
              <a:lnSpc>
                <a:spcPct val="80000"/>
              </a:lnSpc>
              <a:buFont typeface="Wingdings" pitchFamily="2" charset="2"/>
              <a:buNone/>
            </a:pPr>
            <a:r>
              <a:rPr lang="cs-CZ" sz="1600" dirty="0" smtClean="0">
                <a:effectLst/>
                <a:latin typeface="Arial" charset="0"/>
              </a:rPr>
              <a:t>Jiná akutní interní onemocnění a jejich diferenciální diagnostika</a:t>
            </a:r>
          </a:p>
          <a:p>
            <a:pPr eaLnBrk="1" hangingPunct="1">
              <a:lnSpc>
                <a:spcPct val="80000"/>
              </a:lnSpc>
              <a:buFont typeface="Wingdings" pitchFamily="2" charset="2"/>
              <a:buNone/>
            </a:pPr>
            <a:r>
              <a:rPr lang="cs-CZ" sz="1600" dirty="0" smtClean="0">
                <a:effectLst/>
                <a:latin typeface="Arial" charset="0"/>
              </a:rPr>
              <a:t>Oklusní formy nemocí periferních tepen a žil</a:t>
            </a:r>
          </a:p>
          <a:p>
            <a:pPr eaLnBrk="1" hangingPunct="1">
              <a:lnSpc>
                <a:spcPct val="80000"/>
              </a:lnSpc>
              <a:buFont typeface="Wingdings" pitchFamily="2" charset="2"/>
              <a:buNone/>
            </a:pPr>
            <a:endParaRPr lang="cs-CZ" sz="1800" dirty="0" smtClean="0">
              <a:effectLst/>
              <a:latin typeface="Arial" charset="0"/>
            </a:endParaRPr>
          </a:p>
          <a:p>
            <a:pPr eaLnBrk="1" hangingPunct="1">
              <a:lnSpc>
                <a:spcPct val="80000"/>
              </a:lnSpc>
              <a:buFont typeface="Wingdings" pitchFamily="2" charset="2"/>
              <a:buNone/>
            </a:pPr>
            <a:r>
              <a:rPr lang="cs-CZ" sz="1800" b="1" dirty="0" smtClean="0">
                <a:solidFill>
                  <a:srgbClr val="FFFF00"/>
                </a:solidFill>
                <a:effectLst/>
                <a:latin typeface="Arial" charset="0"/>
              </a:rPr>
              <a:t>Počet lůžek:</a:t>
            </a:r>
          </a:p>
          <a:p>
            <a:pPr eaLnBrk="1" hangingPunct="1">
              <a:lnSpc>
                <a:spcPct val="80000"/>
              </a:lnSpc>
              <a:buFont typeface="Wingdings" pitchFamily="2" charset="2"/>
              <a:buNone/>
            </a:pPr>
            <a:r>
              <a:rPr lang="cs-CZ" sz="1600" dirty="0" smtClean="0">
                <a:effectLst/>
                <a:latin typeface="Arial" charset="0"/>
              </a:rPr>
              <a:t>Oddělení „A“ disponuje v současné době 24 lůžky, oddělení „B“ 28 lůžky, z toho jedním nadstandardním pokojem s vysokou úrovní hotelových služeb, jednotka intermediální péče 12 lůžky. Na oddělení „A“ a „B“ jsou přijímáni pacienti indikovaní k elektivním invazivním zásahům a na tato oddělení jsou překládáni již stabilizovaní pacienti z koronární jednotky a jednotky intenzivní péče, event. nemocní s dalšími  neakutními srdečními chorobami.</a:t>
            </a:r>
          </a:p>
          <a:p>
            <a:pPr eaLnBrk="1" hangingPunct="1">
              <a:lnSpc>
                <a:spcPct val="80000"/>
              </a:lnSpc>
              <a:buFont typeface="Wingdings" pitchFamily="2" charset="2"/>
              <a:buNone/>
            </a:pPr>
            <a:r>
              <a:rPr lang="cs-CZ" sz="1600" dirty="0" smtClean="0">
                <a:effectLst/>
                <a:latin typeface="Arial" charset="0"/>
              </a:rPr>
              <a:t>Dále jsou na tato oddělení překládáni pacienti ze stacionáře po provedeném výkonu a nutnosti dohledu nad stabilizací jejich zdravotního stavu.</a:t>
            </a:r>
          </a:p>
          <a:p>
            <a:pPr eaLnBrk="1" hangingPunct="1">
              <a:lnSpc>
                <a:spcPct val="80000"/>
              </a:lnSpc>
              <a:buFont typeface="Wingdings" pitchFamily="2" charset="2"/>
              <a:buNone/>
            </a:pPr>
            <a:endParaRPr lang="cs-CZ" sz="1600" dirty="0" smtClean="0">
              <a:effectLst/>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323528" y="188640"/>
            <a:ext cx="8229600" cy="5715000"/>
          </a:xfrm>
        </p:spPr>
        <p:txBody>
          <a:bodyPr/>
          <a:lstStyle/>
          <a:p>
            <a:pPr marL="0" indent="0" algn="ctr">
              <a:spcBef>
                <a:spcPts val="600"/>
              </a:spcBef>
              <a:spcAft>
                <a:spcPts val="0"/>
              </a:spcAft>
              <a:buNone/>
            </a:pPr>
            <a:r>
              <a:rPr lang="cs-CZ" sz="2800" b="1" cap="all" dirty="0">
                <a:solidFill>
                  <a:srgbClr val="FFC000"/>
                </a:solidFill>
                <a:effectLst/>
                <a:latin typeface="Arial" pitchFamily="34" charset="0"/>
                <a:cs typeface="Arial" pitchFamily="34" charset="0"/>
              </a:rPr>
              <a:t>Úvod </a:t>
            </a:r>
          </a:p>
          <a:p>
            <a:pPr marL="0" indent="0" algn="just">
              <a:spcBef>
                <a:spcPts val="300"/>
              </a:spcBef>
              <a:spcAft>
                <a:spcPts val="0"/>
              </a:spcAft>
              <a:buNone/>
            </a:pPr>
            <a:r>
              <a:rPr lang="cs-CZ" sz="1400" dirty="0">
                <a:effectLst/>
                <a:latin typeface="Arial" pitchFamily="34" charset="0"/>
                <a:ea typeface="Times New Roman"/>
                <a:cs typeface="Arial" pitchFamily="34" charset="0"/>
              </a:rPr>
              <a:t> </a:t>
            </a:r>
          </a:p>
        </p:txBody>
      </p:sp>
      <p:sp>
        <p:nvSpPr>
          <p:cNvPr id="3" name="Obdélník 2"/>
          <p:cNvSpPr/>
          <p:nvPr/>
        </p:nvSpPr>
        <p:spPr>
          <a:xfrm>
            <a:off x="264427" y="476672"/>
            <a:ext cx="8640960" cy="6294031"/>
          </a:xfrm>
          <a:prstGeom prst="rect">
            <a:avLst/>
          </a:prstGeom>
        </p:spPr>
        <p:txBody>
          <a:bodyPr wrap="square">
            <a:spAutoFit/>
          </a:bodyPr>
          <a:lstStyle/>
          <a:p>
            <a:pPr algn="just">
              <a:spcBef>
                <a:spcPts val="300"/>
              </a:spcBef>
              <a:spcAft>
                <a:spcPts val="0"/>
              </a:spcAft>
            </a:pPr>
            <a:r>
              <a:rPr lang="cs-CZ" sz="1400" b="1" dirty="0">
                <a:solidFill>
                  <a:srgbClr val="FFFFFF"/>
                </a:solidFill>
                <a:latin typeface="Arial" panose="020B0604020202020204" pitchFamily="34" charset="0"/>
                <a:ea typeface="Times New Roman"/>
                <a:cs typeface="Arial" panose="020B0604020202020204" pitchFamily="34" charset="0"/>
              </a:rPr>
              <a:t>Vážené kolegyně a kolegové,</a:t>
            </a:r>
          </a:p>
          <a:p>
            <a:pPr algn="just">
              <a:spcBef>
                <a:spcPts val="300"/>
              </a:spcBef>
              <a:spcAft>
                <a:spcPts val="0"/>
              </a:spcAft>
            </a:pPr>
            <a:r>
              <a:rPr lang="cs-CZ" sz="1400" b="1" dirty="0">
                <a:solidFill>
                  <a:srgbClr val="FFFFFF"/>
                </a:solidFill>
                <a:latin typeface="Arial" panose="020B0604020202020204" pitchFamily="34" charset="0"/>
                <a:ea typeface="Times New Roman"/>
                <a:cs typeface="Arial" panose="020B0604020202020204" pitchFamily="34" charset="0"/>
              </a:rPr>
              <a:t>dámy a </a:t>
            </a:r>
            <a:r>
              <a:rPr lang="cs-CZ" sz="1400" b="1" dirty="0" smtClean="0">
                <a:solidFill>
                  <a:srgbClr val="FFFFFF"/>
                </a:solidFill>
                <a:latin typeface="Arial" panose="020B0604020202020204" pitchFamily="34" charset="0"/>
                <a:ea typeface="Times New Roman"/>
                <a:cs typeface="Arial" panose="020B0604020202020204" pitchFamily="34" charset="0"/>
              </a:rPr>
              <a:t>pánové,</a:t>
            </a:r>
            <a:endParaRPr lang="cs-CZ" sz="1400" b="1" dirty="0">
              <a:solidFill>
                <a:srgbClr val="FFFFFF"/>
              </a:solidFill>
              <a:latin typeface="Arial" panose="020B0604020202020204" pitchFamily="34" charset="0"/>
              <a:ea typeface="Times New Roman"/>
              <a:cs typeface="Arial" panose="020B0604020202020204" pitchFamily="34" charset="0"/>
            </a:endParaRPr>
          </a:p>
          <a:p>
            <a:pPr algn="just">
              <a:spcBef>
                <a:spcPts val="300"/>
              </a:spcBef>
              <a:spcAft>
                <a:spcPts val="0"/>
              </a:spcAft>
            </a:pPr>
            <a:r>
              <a:rPr lang="cs-CZ" sz="1400" b="1" dirty="0">
                <a:solidFill>
                  <a:srgbClr val="FFFFFF"/>
                </a:solidFill>
                <a:latin typeface="Arial" panose="020B0604020202020204" pitchFamily="34" charset="0"/>
                <a:ea typeface="Times New Roman"/>
                <a:cs typeface="Arial" panose="020B0604020202020204" pitchFamily="34" charset="0"/>
              </a:rPr>
              <a:t> </a:t>
            </a:r>
          </a:p>
          <a:p>
            <a:pPr algn="just">
              <a:spcBef>
                <a:spcPts val="300"/>
              </a:spcBef>
              <a:spcAft>
                <a:spcPts val="0"/>
              </a:spcAft>
            </a:pPr>
            <a:r>
              <a:rPr lang="cs-CZ" sz="1400" b="1" dirty="0" smtClean="0">
                <a:solidFill>
                  <a:srgbClr val="FFFFFF"/>
                </a:solidFill>
                <a:latin typeface="Arial" panose="020B0604020202020204" pitchFamily="34" charset="0"/>
                <a:ea typeface="Times New Roman"/>
                <a:cs typeface="Arial" panose="020B0604020202020204" pitchFamily="34" charset="0"/>
              </a:rPr>
              <a:t>rok </a:t>
            </a:r>
            <a:r>
              <a:rPr lang="cs-CZ" sz="1400" b="1" dirty="0">
                <a:solidFill>
                  <a:srgbClr val="FFFFFF"/>
                </a:solidFill>
                <a:latin typeface="Arial" panose="020B0604020202020204" pitchFamily="34" charset="0"/>
                <a:ea typeface="Times New Roman"/>
                <a:cs typeface="Arial" panose="020B0604020202020204" pitchFamily="34" charset="0"/>
              </a:rPr>
              <a:t>2015 skončil a je třeba bilancovat. Určitě to ale byl rok zajímavý, plný událostí a zvratů, a to jak na scéně politické, tak medicínské. Interní kardiologická klinika je naštěstí stabilizovaná a pokud se něco událo, tak to bylo krokem vpřed.</a:t>
            </a:r>
          </a:p>
          <a:p>
            <a:pPr algn="just">
              <a:spcBef>
                <a:spcPts val="300"/>
              </a:spcBef>
              <a:spcAft>
                <a:spcPts val="0"/>
              </a:spcAft>
            </a:pPr>
            <a:r>
              <a:rPr lang="cs-CZ" sz="1400" b="1" dirty="0">
                <a:solidFill>
                  <a:srgbClr val="FFFFFF"/>
                </a:solidFill>
                <a:latin typeface="Arial" panose="020B0604020202020204" pitchFamily="34" charset="0"/>
                <a:ea typeface="Times New Roman"/>
                <a:cs typeface="Arial" panose="020B0604020202020204" pitchFamily="34" charset="0"/>
              </a:rPr>
              <a:t>Z pohledu FN Brno byla situace stabilizovaná, v jejím čele po celý rok 2015 byl MUDr. Roman Kraus, MBA. Téma roku </a:t>
            </a:r>
            <a:r>
              <a:rPr lang="cs-CZ" sz="1400" b="1" dirty="0" smtClean="0">
                <a:solidFill>
                  <a:srgbClr val="FFFFFF"/>
                </a:solidFill>
                <a:latin typeface="Arial" panose="020B0604020202020204" pitchFamily="34" charset="0"/>
                <a:ea typeface="Times New Roman"/>
                <a:cs typeface="Arial" panose="020B0604020202020204" pitchFamily="34" charset="0"/>
              </a:rPr>
              <a:t>2013, </a:t>
            </a:r>
            <a:r>
              <a:rPr lang="cs-CZ" sz="1400" b="1" dirty="0">
                <a:solidFill>
                  <a:srgbClr val="FFFFFF"/>
                </a:solidFill>
                <a:latin typeface="Arial" panose="020B0604020202020204" pitchFamily="34" charset="0"/>
                <a:ea typeface="Times New Roman"/>
                <a:cs typeface="Arial" panose="020B0604020202020204" pitchFamily="34" charset="0"/>
              </a:rPr>
              <a:t>sloučení FN Brno a FN u sv. </a:t>
            </a:r>
            <a:r>
              <a:rPr lang="cs-CZ" sz="1400" b="1" dirty="0" smtClean="0">
                <a:solidFill>
                  <a:srgbClr val="FFFFFF"/>
                </a:solidFill>
                <a:latin typeface="Arial" panose="020B0604020202020204" pitchFamily="34" charset="0"/>
                <a:ea typeface="Times New Roman"/>
                <a:cs typeface="Arial" panose="020B0604020202020204" pitchFamily="34" charset="0"/>
              </a:rPr>
              <a:t>Anny, </a:t>
            </a:r>
            <a:r>
              <a:rPr lang="cs-CZ" sz="1400" b="1" dirty="0">
                <a:solidFill>
                  <a:srgbClr val="FFFFFF"/>
                </a:solidFill>
                <a:latin typeface="Arial" panose="020B0604020202020204" pitchFamily="34" charset="0"/>
                <a:ea typeface="Times New Roman"/>
                <a:cs typeface="Arial" panose="020B0604020202020204" pitchFamily="34" charset="0"/>
              </a:rPr>
              <a:t>nadále není aktuální a ředitelem FN USA </a:t>
            </a:r>
            <a:r>
              <a:rPr lang="cs-CZ" sz="1400" b="1" dirty="0" smtClean="0">
                <a:solidFill>
                  <a:srgbClr val="FFFFFF"/>
                </a:solidFill>
                <a:latin typeface="Arial" panose="020B0604020202020204" pitchFamily="34" charset="0"/>
                <a:ea typeface="Times New Roman"/>
                <a:cs typeface="Arial" panose="020B0604020202020204" pitchFamily="34" charset="0"/>
              </a:rPr>
              <a:t>je MUDr</a:t>
            </a:r>
            <a:r>
              <a:rPr lang="cs-CZ" sz="1400" b="1" dirty="0">
                <a:solidFill>
                  <a:srgbClr val="FFFFFF"/>
                </a:solidFill>
                <a:latin typeface="Arial" panose="020B0604020202020204" pitchFamily="34" charset="0"/>
                <a:ea typeface="Times New Roman"/>
                <a:cs typeface="Arial" panose="020B0604020202020204" pitchFamily="34" charset="0"/>
              </a:rPr>
              <a:t>. Martin Pavlík, MBA. </a:t>
            </a:r>
            <a:endParaRPr lang="cs-CZ" sz="1400" b="1" dirty="0" smtClean="0">
              <a:solidFill>
                <a:srgbClr val="FFFFFF"/>
              </a:solidFill>
              <a:latin typeface="Arial" panose="020B0604020202020204" pitchFamily="34" charset="0"/>
              <a:ea typeface="Times New Roman"/>
              <a:cs typeface="Arial" panose="020B0604020202020204" pitchFamily="34" charset="0"/>
            </a:endParaRPr>
          </a:p>
          <a:p>
            <a:pPr algn="just">
              <a:spcBef>
                <a:spcPts val="300"/>
              </a:spcBef>
              <a:spcAft>
                <a:spcPts val="0"/>
              </a:spcAft>
            </a:pPr>
            <a:r>
              <a:rPr lang="cs-CZ" sz="1400" b="1" dirty="0" smtClean="0">
                <a:solidFill>
                  <a:srgbClr val="FFFFFF"/>
                </a:solidFill>
                <a:latin typeface="Arial" panose="020B0604020202020204" pitchFamily="34" charset="0"/>
                <a:ea typeface="Times New Roman"/>
                <a:cs typeface="Arial" panose="020B0604020202020204" pitchFamily="34" charset="0"/>
              </a:rPr>
              <a:t>Přednostou </a:t>
            </a:r>
            <a:r>
              <a:rPr lang="cs-CZ" sz="1400" b="1" dirty="0">
                <a:solidFill>
                  <a:srgbClr val="FFFFFF"/>
                </a:solidFill>
                <a:latin typeface="Arial" panose="020B0604020202020204" pitchFamily="34" charset="0"/>
                <a:ea typeface="Times New Roman"/>
                <a:cs typeface="Arial" panose="020B0604020202020204" pitchFamily="34" charset="0"/>
              </a:rPr>
              <a:t>kardiologie FN u sv. Anny je prof. MUDr. Lenka Špinarová, Ph.D., oficiálním ředitelem ICRC MUDr. Gorazd B. </a:t>
            </a:r>
            <a:r>
              <a:rPr lang="cs-CZ" sz="1400" b="1" dirty="0" err="1">
                <a:solidFill>
                  <a:srgbClr val="FFFFFF"/>
                </a:solidFill>
                <a:latin typeface="Arial" panose="020B0604020202020204" pitchFamily="34" charset="0"/>
                <a:ea typeface="Times New Roman"/>
                <a:cs typeface="Arial" panose="020B0604020202020204" pitchFamily="34" charset="0"/>
              </a:rPr>
              <a:t>Stokin</a:t>
            </a:r>
            <a:r>
              <a:rPr lang="cs-CZ" sz="1400" b="1" dirty="0">
                <a:solidFill>
                  <a:srgbClr val="FFFFFF"/>
                </a:solidFill>
                <a:latin typeface="Arial" panose="020B0604020202020204" pitchFamily="34" charset="0"/>
                <a:ea typeface="Times New Roman"/>
                <a:cs typeface="Arial" panose="020B0604020202020204" pitchFamily="34" charset="0"/>
              </a:rPr>
              <a:t>, Ph.D., ředitelem Centrem kardiovaskulární a transplantační chirurgie - CKTCH doc. MUDr. Petr Němec, CSc.</a:t>
            </a:r>
          </a:p>
          <a:p>
            <a:pPr algn="just">
              <a:spcBef>
                <a:spcPts val="300"/>
              </a:spcBef>
              <a:spcAft>
                <a:spcPts val="0"/>
              </a:spcAft>
            </a:pPr>
            <a:r>
              <a:rPr lang="cs-CZ" sz="1400" b="1" dirty="0">
                <a:solidFill>
                  <a:srgbClr val="FFFFFF"/>
                </a:solidFill>
                <a:latin typeface="Arial" panose="020B0604020202020204" pitchFamily="34" charset="0"/>
                <a:ea typeface="Times New Roman"/>
                <a:cs typeface="Arial" panose="020B0604020202020204" pitchFamily="34" charset="0"/>
              </a:rPr>
              <a:t>Na Lékařské fakultě Masarykovy univerzity je již druhé období ve funkci děkana prof. MUDr. Jiří Mayer, CSc. </a:t>
            </a:r>
            <a:endParaRPr lang="cs-CZ" sz="1400" b="1" dirty="0" smtClean="0">
              <a:solidFill>
                <a:srgbClr val="FFFFFF"/>
              </a:solidFill>
              <a:latin typeface="Arial" panose="020B0604020202020204" pitchFamily="34" charset="0"/>
              <a:ea typeface="Times New Roman"/>
              <a:cs typeface="Arial" panose="020B0604020202020204" pitchFamily="34" charset="0"/>
            </a:endParaRPr>
          </a:p>
          <a:p>
            <a:pPr algn="just">
              <a:spcBef>
                <a:spcPts val="300"/>
              </a:spcBef>
              <a:spcAft>
                <a:spcPts val="0"/>
              </a:spcAft>
            </a:pPr>
            <a:r>
              <a:rPr lang="cs-CZ" sz="1400" b="1" dirty="0" smtClean="0">
                <a:solidFill>
                  <a:srgbClr val="FFFFFF"/>
                </a:solidFill>
                <a:latin typeface="Arial" panose="020B0604020202020204" pitchFamily="34" charset="0"/>
                <a:ea typeface="Times New Roman"/>
                <a:cs typeface="Arial" panose="020B0604020202020204" pitchFamily="34" charset="0"/>
              </a:rPr>
              <a:t>Ve </a:t>
            </a:r>
            <a:r>
              <a:rPr lang="cs-CZ" sz="1400" b="1" dirty="0">
                <a:solidFill>
                  <a:srgbClr val="FFFFFF"/>
                </a:solidFill>
                <a:latin typeface="Arial" panose="020B0604020202020204" pitchFamily="34" charset="0"/>
                <a:ea typeface="Times New Roman"/>
                <a:cs typeface="Arial" panose="020B0604020202020204" pitchFamily="34" charset="0"/>
              </a:rPr>
              <a:t>Fakultní nemocnici Brno na Interní kardiologické klinice pokračuje v práci současné vedení a hlavní změny se udály až zcela na konci roku 2014 a začátku roku 2015, kdy k 31. 12. 2014 skončil ve funkci primáře MUDr. Jiří Schildberger, Ph.D. a funkce se ujal MUDr. Ondřej Toman, Ph.D. Druhá velká změna nastala na konci roku 2015, kdy ve funkci vrchní sestry skončila Hana Fišerová a funkci převzala Bc. Lída Dostálová, která do té doby pracovala jako vedoucí </a:t>
            </a:r>
            <a:r>
              <a:rPr lang="cs-CZ" sz="1400" b="1" dirty="0" smtClean="0">
                <a:solidFill>
                  <a:srgbClr val="FFFFFF"/>
                </a:solidFill>
                <a:latin typeface="Arial" panose="020B0604020202020204" pitchFamily="34" charset="0"/>
                <a:ea typeface="Times New Roman"/>
                <a:cs typeface="Arial" panose="020B0604020202020204" pitchFamily="34" charset="0"/>
              </a:rPr>
              <a:t>Koronární </a:t>
            </a:r>
            <a:r>
              <a:rPr lang="cs-CZ" sz="1400" b="1" dirty="0">
                <a:solidFill>
                  <a:srgbClr val="FFFFFF"/>
                </a:solidFill>
                <a:latin typeface="Arial" panose="020B0604020202020204" pitchFamily="34" charset="0"/>
                <a:ea typeface="Times New Roman"/>
                <a:cs typeface="Arial" panose="020B0604020202020204" pitchFamily="34" charset="0"/>
              </a:rPr>
              <a:t>jednotky.</a:t>
            </a:r>
          </a:p>
          <a:p>
            <a:pPr algn="just">
              <a:spcBef>
                <a:spcPts val="300"/>
              </a:spcBef>
              <a:spcAft>
                <a:spcPts val="0"/>
              </a:spcAft>
            </a:pPr>
            <a:r>
              <a:rPr lang="cs-CZ" sz="1400" b="1" dirty="0">
                <a:solidFill>
                  <a:srgbClr val="FFFFFF"/>
                </a:solidFill>
                <a:latin typeface="Arial" panose="020B0604020202020204" pitchFamily="34" charset="0"/>
                <a:ea typeface="Times New Roman"/>
                <a:cs typeface="Arial" panose="020B0604020202020204" pitchFamily="34" charset="0"/>
              </a:rPr>
              <a:t> Kampus Masarykovy univerzity pod okny naší nemocnice mne nadále naplňuje pýchou a navíc vidím, že se stále něco staví. Už nejde jen o stavbu Masarykovy univerzity, ale vyrostl nákupní Kampus, vznikají různé výzkumné ústavy a Bohunice jsou centrem moderního života v Brně</a:t>
            </a:r>
            <a:r>
              <a:rPr lang="cs-CZ" sz="1400" b="1" dirty="0" smtClean="0">
                <a:solidFill>
                  <a:srgbClr val="FFFFFF"/>
                </a:solidFill>
                <a:latin typeface="Arial" panose="020B0604020202020204" pitchFamily="34" charset="0"/>
                <a:ea typeface="Times New Roman"/>
                <a:cs typeface="Arial" panose="020B0604020202020204" pitchFamily="34" charset="0"/>
              </a:rPr>
              <a:t>.</a:t>
            </a:r>
          </a:p>
          <a:p>
            <a:pPr algn="just">
              <a:spcBef>
                <a:spcPts val="300"/>
              </a:spcBef>
              <a:spcAft>
                <a:spcPts val="0"/>
              </a:spcAft>
            </a:pPr>
            <a:endParaRPr lang="cs-CZ" sz="1400" b="1" dirty="0">
              <a:solidFill>
                <a:srgbClr val="FFFFFF"/>
              </a:solidFill>
              <a:latin typeface="Arial" panose="020B0604020202020204" pitchFamily="34" charset="0"/>
              <a:ea typeface="Times New Roman"/>
              <a:cs typeface="Arial" panose="020B0604020202020204" pitchFamily="34" charset="0"/>
            </a:endParaRPr>
          </a:p>
          <a:p>
            <a:pPr algn="just">
              <a:spcBef>
                <a:spcPts val="300"/>
              </a:spcBef>
              <a:spcAft>
                <a:spcPts val="0"/>
              </a:spcAft>
            </a:pPr>
            <a:r>
              <a:rPr lang="cs-CZ" sz="1400" b="1" dirty="0">
                <a:solidFill>
                  <a:srgbClr val="FFFFFF"/>
                </a:solidFill>
                <a:latin typeface="Arial" panose="020B0604020202020204" pitchFamily="34" charset="0"/>
                <a:ea typeface="Times New Roman"/>
                <a:cs typeface="Arial" panose="020B0604020202020204" pitchFamily="34" charset="0"/>
              </a:rPr>
              <a:t>Občas se k nám dostávají neúplné informace ohledně chodu ICRC, především jako bude tento projekt pokračovat po roce 2015. Někteří lékaři kliniky byli zapojeni do projektů ICRC, především program </a:t>
            </a:r>
            <a:r>
              <a:rPr lang="cs-CZ" sz="1400" b="1" dirty="0" err="1">
                <a:solidFill>
                  <a:srgbClr val="FFFFFF"/>
                </a:solidFill>
                <a:latin typeface="Arial" panose="020B0604020202020204" pitchFamily="34" charset="0"/>
                <a:ea typeface="Times New Roman"/>
                <a:cs typeface="Arial" panose="020B0604020202020204" pitchFamily="34" charset="0"/>
              </a:rPr>
              <a:t>Kardio</a:t>
            </a:r>
            <a:r>
              <a:rPr lang="cs-CZ" sz="1400" b="1" dirty="0">
                <a:solidFill>
                  <a:srgbClr val="FFFFFF"/>
                </a:solidFill>
                <a:latin typeface="Arial" panose="020B0604020202020204" pitchFamily="34" charset="0"/>
                <a:ea typeface="Times New Roman"/>
                <a:cs typeface="Arial" panose="020B0604020202020204" pitchFamily="34" charset="0"/>
              </a:rPr>
              <a:t> 1, tato spolupráce však byla vedením ICRC k 31. 12. 2015 ukončena. </a:t>
            </a:r>
            <a:r>
              <a:rPr lang="cs-CZ" sz="1400" b="1" dirty="0" smtClean="0">
                <a:solidFill>
                  <a:srgbClr val="FFFFFF"/>
                </a:solidFill>
                <a:latin typeface="Arial" panose="020B0604020202020204" pitchFamily="34" charset="0"/>
                <a:ea typeface="Times New Roman"/>
                <a:cs typeface="Arial" panose="020B0604020202020204" pitchFamily="34" charset="0"/>
              </a:rPr>
              <a:t>Stále </a:t>
            </a:r>
            <a:r>
              <a:rPr lang="cs-CZ" sz="1400" b="1" dirty="0">
                <a:solidFill>
                  <a:srgbClr val="FFFFFF"/>
                </a:solidFill>
                <a:latin typeface="Arial" panose="020B0604020202020204" pitchFamily="34" charset="0"/>
                <a:ea typeface="Times New Roman"/>
                <a:cs typeface="Arial" panose="020B0604020202020204" pitchFamily="34" charset="0"/>
              </a:rPr>
              <a:t>pokračuje program spánkových laboratoří, kde se vedoucím stal doc. MUDr. Ondřej Ludka, Ph.D. </a:t>
            </a:r>
          </a:p>
        </p:txBody>
      </p:sp>
    </p:spTree>
    <p:extLst>
      <p:ext uri="{BB962C8B-B14F-4D97-AF65-F5344CB8AC3E}">
        <p14:creationId xmlns:p14="http://schemas.microsoft.com/office/powerpoint/2010/main" val="790515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cs-CZ" sz="4000" smtClean="0">
                <a:solidFill>
                  <a:srgbClr val="000000"/>
                </a:solidFill>
                <a:effectLst>
                  <a:outerShdw blurRad="38100" dist="38100" dir="2700000" algn="tl">
                    <a:srgbClr val="FFFFFF"/>
                  </a:outerShdw>
                </a:effectLst>
                <a:latin typeface="Times New Roman" pitchFamily="18" charset="0"/>
                <a:cs typeface="Times New Roman" pitchFamily="18" charset="0"/>
              </a:rPr>
              <a:t/>
            </a:r>
            <a:br>
              <a:rPr lang="cs-CZ" sz="4000" smtClean="0">
                <a:solidFill>
                  <a:srgbClr val="000000"/>
                </a:solidFill>
                <a:effectLst>
                  <a:outerShdw blurRad="38100" dist="38100" dir="2700000" algn="tl">
                    <a:srgbClr val="FFFFFF"/>
                  </a:outerShdw>
                </a:effectLst>
                <a:latin typeface="Times New Roman" pitchFamily="18" charset="0"/>
                <a:cs typeface="Times New Roman" pitchFamily="18" charset="0"/>
              </a:rPr>
            </a:br>
            <a:endParaRPr lang="cs-CZ" sz="4000" smtClean="0">
              <a:solidFill>
                <a:srgbClr val="000000"/>
              </a:solidFill>
              <a:effectLst>
                <a:outerShdw blurRad="38100" dist="38100" dir="2700000" algn="tl">
                  <a:srgbClr val="FFFFFF"/>
                </a:outerShdw>
              </a:effectLst>
              <a:latin typeface="Times New Roman" pitchFamily="18" charset="0"/>
              <a:cs typeface="Times New Roman" pitchFamily="18" charset="0"/>
            </a:endParaRPr>
          </a:p>
        </p:txBody>
      </p:sp>
      <p:sp>
        <p:nvSpPr>
          <p:cNvPr id="40963" name="Rectangle 3"/>
          <p:cNvSpPr>
            <a:spLocks noGrp="1" noChangeArrowheads="1"/>
          </p:cNvSpPr>
          <p:nvPr>
            <p:ph type="body" idx="1"/>
          </p:nvPr>
        </p:nvSpPr>
        <p:spPr>
          <a:xfrm>
            <a:off x="-31461" y="0"/>
            <a:ext cx="8229600" cy="4114800"/>
          </a:xfrm>
        </p:spPr>
        <p:txBody>
          <a:bodyPr/>
          <a:lstStyle/>
          <a:p>
            <a:pPr algn="just" eaLnBrk="1" hangingPunct="1">
              <a:buFont typeface="Wingdings" pitchFamily="2" charset="2"/>
              <a:buNone/>
              <a:defRPr/>
            </a:pPr>
            <a:r>
              <a:rPr lang="cs-CZ" sz="2400" b="1" dirty="0" smtClean="0">
                <a:solidFill>
                  <a:srgbClr val="FFFF00"/>
                </a:solidFill>
                <a:effectLst/>
                <a:latin typeface="Arial" charset="0"/>
                <a:cs typeface="Times New Roman" pitchFamily="18" charset="0"/>
              </a:rPr>
              <a:t>Oddělení A – tel. 532232458</a:t>
            </a:r>
          </a:p>
          <a:p>
            <a:pPr algn="just" eaLnBrk="1" hangingPunct="1">
              <a:buFont typeface="Wingdings" pitchFamily="2" charset="2"/>
              <a:buNone/>
              <a:defRPr/>
            </a:pPr>
            <a:r>
              <a:rPr lang="cs-CZ" sz="2400" dirty="0" smtClean="0">
                <a:effectLst/>
                <a:latin typeface="Arial" charset="0"/>
                <a:cs typeface="Times New Roman" pitchFamily="18" charset="0"/>
              </a:rPr>
              <a:t>vedoucí lékař:     </a:t>
            </a:r>
          </a:p>
          <a:p>
            <a:pPr algn="just" eaLnBrk="1" hangingPunct="1">
              <a:buFont typeface="Wingdings" pitchFamily="2" charset="2"/>
              <a:buNone/>
              <a:defRPr/>
            </a:pPr>
            <a:r>
              <a:rPr lang="cs-CZ" sz="1800" b="1" dirty="0" smtClean="0">
                <a:effectLst/>
                <a:latin typeface="Arial" charset="0"/>
                <a:cs typeface="Times New Roman" pitchFamily="18" charset="0"/>
              </a:rPr>
              <a:t>Doc. MUDr. </a:t>
            </a:r>
            <a:r>
              <a:rPr lang="cs-CZ" sz="1800" b="1" dirty="0" smtClean="0">
                <a:effectLst/>
                <a:latin typeface="Arial" charset="0"/>
              </a:rPr>
              <a:t>Růžena </a:t>
            </a:r>
            <a:r>
              <a:rPr lang="cs-CZ" sz="1800" b="1" dirty="0" err="1" smtClean="0">
                <a:effectLst/>
                <a:latin typeface="Arial" charset="0"/>
              </a:rPr>
              <a:t>Lábrová</a:t>
            </a:r>
            <a:r>
              <a:rPr lang="cs-CZ" sz="1800" b="1" dirty="0" smtClean="0">
                <a:effectLst/>
                <a:latin typeface="Arial" charset="0"/>
              </a:rPr>
              <a:t>, Ph.D.</a:t>
            </a:r>
          </a:p>
          <a:p>
            <a:pPr algn="just" eaLnBrk="1" hangingPunct="1">
              <a:buFont typeface="Wingdings" pitchFamily="2" charset="2"/>
              <a:buNone/>
              <a:defRPr/>
            </a:pPr>
            <a:r>
              <a:rPr lang="cs-CZ" sz="1800" dirty="0" err="1" smtClean="0">
                <a:effectLst/>
                <a:latin typeface="Arial" charset="0"/>
              </a:rPr>
              <a:t>st.s</a:t>
            </a:r>
            <a:r>
              <a:rPr lang="cs-CZ" sz="1800" dirty="0" smtClean="0">
                <a:effectLst/>
                <a:latin typeface="Arial" charset="0"/>
              </a:rPr>
              <a:t>. Mgr. Marta </a:t>
            </a:r>
            <a:r>
              <a:rPr lang="cs-CZ" sz="1800" dirty="0" err="1" smtClean="0">
                <a:effectLst/>
                <a:latin typeface="Arial" charset="0"/>
              </a:rPr>
              <a:t>Šenkyříková</a:t>
            </a:r>
            <a:endParaRPr lang="cs-CZ" sz="1800" dirty="0" smtClean="0">
              <a:effectLst/>
              <a:latin typeface="Arial" charset="0"/>
            </a:endParaRPr>
          </a:p>
          <a:p>
            <a:pPr algn="just" eaLnBrk="1" hangingPunct="1">
              <a:buFont typeface="Wingdings" pitchFamily="2" charset="2"/>
              <a:buNone/>
              <a:defRPr/>
            </a:pPr>
            <a:r>
              <a:rPr lang="cs-CZ" dirty="0" smtClean="0">
                <a:solidFill>
                  <a:srgbClr val="000000"/>
                </a:solidFill>
                <a:effectLst>
                  <a:outerShdw blurRad="38100" dist="38100" dir="2700000" algn="tl">
                    <a:srgbClr val="FFFFFF"/>
                  </a:outerShdw>
                </a:effectLst>
                <a:latin typeface="Times New Roman" pitchFamily="18" charset="0"/>
                <a:cs typeface="Times New Roman" pitchFamily="18" charset="0"/>
              </a:rPr>
              <a:t>                                                                    </a:t>
            </a:r>
            <a:endParaRPr lang="cs-CZ" b="1" dirty="0" smtClean="0">
              <a:solidFill>
                <a:srgbClr val="FF6600"/>
              </a:solidFill>
              <a:latin typeface="Times New Roman" pitchFamily="18" charset="0"/>
              <a:cs typeface="Times New Roman" pitchFamily="18" charset="0"/>
            </a:endParaRPr>
          </a:p>
          <a:p>
            <a:pPr algn="just" eaLnBrk="1" hangingPunct="1">
              <a:buFont typeface="Wingdings" pitchFamily="2" charset="2"/>
              <a:buNone/>
              <a:defRPr/>
            </a:pPr>
            <a:endParaRPr lang="cs-CZ" b="1" dirty="0" smtClean="0">
              <a:solidFill>
                <a:srgbClr val="FF6600"/>
              </a:solidFill>
              <a:latin typeface="Times New Roman" pitchFamily="18" charset="0"/>
            </a:endParaRPr>
          </a:p>
          <a:p>
            <a:pPr algn="just" eaLnBrk="1" hangingPunct="1">
              <a:buFont typeface="Wingdings" pitchFamily="2" charset="2"/>
              <a:buNone/>
              <a:defRPr/>
            </a:pPr>
            <a:r>
              <a:rPr lang="cs-CZ" b="1" dirty="0" smtClean="0">
                <a:solidFill>
                  <a:srgbClr val="FF6600"/>
                </a:solidFill>
                <a:latin typeface="Comic Sans MS" pitchFamily="66" charset="0"/>
              </a:rPr>
              <a:t>      </a:t>
            </a:r>
            <a:endParaRPr lang="cs-CZ" sz="2000" dirty="0" smtClean="0">
              <a:solidFill>
                <a:srgbClr val="000000"/>
              </a:solidFill>
              <a:effectLst>
                <a:outerShdw blurRad="38100" dist="38100" dir="2700000" algn="tl">
                  <a:srgbClr val="FFFFFF"/>
                </a:outerShdw>
              </a:effectLst>
            </a:endParaRPr>
          </a:p>
          <a:p>
            <a:pPr algn="just" eaLnBrk="1" hangingPunct="1">
              <a:buFont typeface="Wingdings" pitchFamily="2" charset="2"/>
              <a:buNone/>
              <a:defRPr/>
            </a:pPr>
            <a:endParaRPr lang="cs-CZ" dirty="0" smtClean="0">
              <a:solidFill>
                <a:srgbClr val="000000"/>
              </a:solidFill>
              <a:effectLst>
                <a:outerShdw blurRad="38100" dist="38100" dir="2700000" algn="tl">
                  <a:srgbClr val="FFFFFF"/>
                </a:outerShdw>
              </a:effectLst>
            </a:endParaRPr>
          </a:p>
          <a:p>
            <a:pPr algn="just" eaLnBrk="1" hangingPunct="1">
              <a:buFont typeface="Wingdings" pitchFamily="2" charset="2"/>
              <a:buNone/>
              <a:defRPr/>
            </a:pPr>
            <a:endParaRPr lang="cs-CZ" dirty="0" smtClean="0">
              <a:solidFill>
                <a:srgbClr val="000000"/>
              </a:solidFill>
              <a:effectLst>
                <a:outerShdw blurRad="38100" dist="38100" dir="2700000" algn="tl">
                  <a:srgbClr val="FFFFFF"/>
                </a:outerShdw>
              </a:effectLst>
            </a:endParaRPr>
          </a:p>
          <a:p>
            <a:pPr algn="just" eaLnBrk="1" hangingPunct="1">
              <a:buFont typeface="Wingdings" pitchFamily="2" charset="2"/>
              <a:buNone/>
              <a:defRPr/>
            </a:pPr>
            <a:endParaRPr lang="cs-CZ" dirty="0" smtClean="0">
              <a:solidFill>
                <a:srgbClr val="000000"/>
              </a:solidFill>
              <a:effectLst>
                <a:outerShdw blurRad="38100" dist="38100" dir="2700000" algn="tl">
                  <a:srgbClr val="FFFFFF"/>
                </a:outerShdw>
              </a:effectLst>
            </a:endParaRPr>
          </a:p>
          <a:p>
            <a:pPr algn="just" eaLnBrk="1" hangingPunct="1">
              <a:buFont typeface="Wingdings" pitchFamily="2" charset="2"/>
              <a:buNone/>
              <a:defRPr/>
            </a:pPr>
            <a:endParaRPr lang="cs-CZ" dirty="0" smtClean="0">
              <a:solidFill>
                <a:srgbClr val="000000"/>
              </a:solidFill>
              <a:effectLst>
                <a:outerShdw blurRad="38100" dist="38100" dir="2700000" algn="tl">
                  <a:srgbClr val="FFFFFF"/>
                </a:outerShdw>
              </a:effectLst>
            </a:endParaRPr>
          </a:p>
          <a:p>
            <a:pPr algn="just" eaLnBrk="1" hangingPunct="1">
              <a:buFont typeface="Wingdings" pitchFamily="2" charset="2"/>
              <a:buNone/>
              <a:defRPr/>
            </a:pPr>
            <a:endParaRPr lang="cs-CZ" dirty="0" smtClean="0">
              <a:solidFill>
                <a:srgbClr val="000000"/>
              </a:solidFill>
              <a:effectLst>
                <a:outerShdw blurRad="38100" dist="38100" dir="2700000" algn="tl">
                  <a:srgbClr val="FFFFFF"/>
                </a:outerShdw>
              </a:effectLst>
            </a:endParaRPr>
          </a:p>
          <a:p>
            <a:pPr algn="just" eaLnBrk="1" hangingPunct="1">
              <a:buFont typeface="Wingdings" pitchFamily="2" charset="2"/>
              <a:buNone/>
              <a:defRPr/>
            </a:pPr>
            <a:endParaRPr lang="cs-CZ" dirty="0" smtClean="0">
              <a:solidFill>
                <a:srgbClr val="000000"/>
              </a:solidFill>
              <a:effectLst>
                <a:outerShdw blurRad="38100" dist="38100" dir="2700000" algn="tl">
                  <a:srgbClr val="FFFFFF"/>
                </a:outerShdw>
              </a:effectLst>
            </a:endParaRPr>
          </a:p>
        </p:txBody>
      </p:sp>
      <p:sp>
        <p:nvSpPr>
          <p:cNvPr id="21508" name="Rectangle 7"/>
          <p:cNvSpPr>
            <a:spLocks noChangeArrowheads="1"/>
          </p:cNvSpPr>
          <p:nvPr/>
        </p:nvSpPr>
        <p:spPr bwMode="auto">
          <a:xfrm>
            <a:off x="1700214" y="2284414"/>
            <a:ext cx="29974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buClr>
                <a:schemeClr val="hlink"/>
              </a:buClr>
              <a:buSzPct val="65000"/>
              <a:buFont typeface="Wingdings" pitchFamily="2" charset="2"/>
              <a:buNone/>
            </a:pPr>
            <a:r>
              <a:rPr lang="cs-CZ" b="1" dirty="0">
                <a:solidFill>
                  <a:srgbClr val="FF6600"/>
                </a:solidFill>
                <a:latin typeface="Arial" charset="0"/>
              </a:rPr>
              <a:t>Tým lékařů a NLZP  </a:t>
            </a:r>
            <a:r>
              <a:rPr lang="cs-CZ" b="1" dirty="0" err="1">
                <a:solidFill>
                  <a:srgbClr val="FF6600"/>
                </a:solidFill>
                <a:latin typeface="Arial" charset="0"/>
              </a:rPr>
              <a:t>odd</a:t>
            </a:r>
            <a:r>
              <a:rPr lang="cs-CZ" b="1" dirty="0">
                <a:solidFill>
                  <a:srgbClr val="FF6600"/>
                </a:solidFill>
                <a:latin typeface="Arial" charset="0"/>
              </a:rPr>
              <a:t>.:“A“</a:t>
            </a:r>
          </a:p>
        </p:txBody>
      </p:sp>
      <p:sp>
        <p:nvSpPr>
          <p:cNvPr id="21509" name="Rectangle 8"/>
          <p:cNvSpPr>
            <a:spLocks noChangeArrowheads="1"/>
          </p:cNvSpPr>
          <p:nvPr/>
        </p:nvSpPr>
        <p:spPr bwMode="auto">
          <a:xfrm>
            <a:off x="70487" y="3646779"/>
            <a:ext cx="422102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400" b="1" dirty="0">
                <a:solidFill>
                  <a:srgbClr val="FFFF00"/>
                </a:solidFill>
                <a:latin typeface="Arial" charset="0"/>
              </a:rPr>
              <a:t>Oddělení B – tel. 532232461</a:t>
            </a:r>
            <a:br>
              <a:rPr lang="cs-CZ" sz="2400" b="1" dirty="0">
                <a:solidFill>
                  <a:srgbClr val="FFFF00"/>
                </a:solidFill>
                <a:latin typeface="Arial" charset="0"/>
              </a:rPr>
            </a:br>
            <a:r>
              <a:rPr lang="cs-CZ" sz="2400" dirty="0">
                <a:latin typeface="Arial" charset="0"/>
              </a:rPr>
              <a:t>vedoucí lékař:    </a:t>
            </a:r>
            <a:br>
              <a:rPr lang="cs-CZ" sz="2400" dirty="0">
                <a:latin typeface="Arial" charset="0"/>
              </a:rPr>
            </a:br>
            <a:r>
              <a:rPr lang="cs-CZ" sz="1800" b="1" dirty="0">
                <a:latin typeface="Arial" charset="0"/>
              </a:rPr>
              <a:t>MUDr. Pavel </a:t>
            </a:r>
            <a:r>
              <a:rPr lang="cs-CZ" sz="1800" b="1" dirty="0" smtClean="0">
                <a:latin typeface="Arial" charset="0"/>
              </a:rPr>
              <a:t>Trčka</a:t>
            </a:r>
          </a:p>
          <a:p>
            <a:r>
              <a:rPr lang="cs-CZ" sz="1800" dirty="0" err="1" smtClean="0">
                <a:solidFill>
                  <a:schemeClr val="tx2"/>
                </a:solidFill>
                <a:latin typeface="Arial" charset="0"/>
              </a:rPr>
              <a:t>st.s</a:t>
            </a:r>
            <a:r>
              <a:rPr lang="cs-CZ" sz="1800" dirty="0" smtClean="0">
                <a:solidFill>
                  <a:schemeClr val="tx2"/>
                </a:solidFill>
                <a:latin typeface="Arial" charset="0"/>
              </a:rPr>
              <a:t>. Silvia Bilíková</a:t>
            </a:r>
            <a:r>
              <a:rPr lang="cs-CZ" sz="2400" dirty="0">
                <a:solidFill>
                  <a:schemeClr val="tx2"/>
                </a:solidFill>
                <a:latin typeface="Arial" charset="0"/>
              </a:rPr>
              <a:t/>
            </a:r>
            <a:br>
              <a:rPr lang="cs-CZ" sz="2400" dirty="0">
                <a:solidFill>
                  <a:schemeClr val="tx2"/>
                </a:solidFill>
                <a:latin typeface="Arial" charset="0"/>
              </a:rPr>
            </a:br>
            <a:endParaRPr lang="cs-CZ" sz="2400" dirty="0">
              <a:solidFill>
                <a:schemeClr val="tx2"/>
              </a:solidFill>
              <a:latin typeface="Arial" charset="0"/>
            </a:endParaRPr>
          </a:p>
        </p:txBody>
      </p:sp>
      <p:sp>
        <p:nvSpPr>
          <p:cNvPr id="21510" name="Rectangle 10"/>
          <p:cNvSpPr>
            <a:spLocks noChangeArrowheads="1"/>
          </p:cNvSpPr>
          <p:nvPr/>
        </p:nvSpPr>
        <p:spPr bwMode="auto">
          <a:xfrm>
            <a:off x="1742137" y="6165306"/>
            <a:ext cx="37020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b="1" dirty="0">
                <a:solidFill>
                  <a:srgbClr val="FF6600"/>
                </a:solidFill>
                <a:latin typeface="Arial" charset="0"/>
              </a:rPr>
              <a:t>Tým lékařů a NLZP  odd.: „B“</a:t>
            </a:r>
            <a:br>
              <a:rPr lang="cs-CZ" b="1" dirty="0">
                <a:solidFill>
                  <a:srgbClr val="FF6600"/>
                </a:solidFill>
                <a:latin typeface="Arial" charset="0"/>
              </a:rPr>
            </a:br>
            <a:endParaRPr lang="cs-CZ" b="1" dirty="0">
              <a:solidFill>
                <a:srgbClr val="FF6600"/>
              </a:solidFill>
              <a:latin typeface="Arial" charset="0"/>
            </a:endParaRPr>
          </a:p>
        </p:txBody>
      </p:sp>
      <p:pic>
        <p:nvPicPr>
          <p:cNvPr id="48130" name="Picture 2" descr="C:\Users\36785\Pictures\2016-05-16\2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404664"/>
            <a:ext cx="3960440" cy="2808312"/>
          </a:xfrm>
          <a:prstGeom prst="rect">
            <a:avLst/>
          </a:prstGeom>
          <a:noFill/>
          <a:extLst>
            <a:ext uri="{909E8E84-426E-40DD-AFC4-6F175D3DCCD1}">
              <a14:hiddenFill xmlns:a14="http://schemas.microsoft.com/office/drawing/2010/main">
                <a:solidFill>
                  <a:srgbClr val="FFFFFF"/>
                </a:solidFill>
              </a14:hiddenFill>
            </a:ext>
          </a:extLst>
        </p:spPr>
      </p:pic>
      <p:pic>
        <p:nvPicPr>
          <p:cNvPr id="48131" name="Picture 3" descr="C:\Users\36785\Pictures\2016-05-16\2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3717032"/>
            <a:ext cx="3960198" cy="28424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0" y="11051"/>
            <a:ext cx="8229600" cy="4114800"/>
          </a:xfrm>
        </p:spPr>
        <p:txBody>
          <a:bodyPr/>
          <a:lstStyle/>
          <a:p>
            <a:pPr eaLnBrk="1" hangingPunct="1">
              <a:buFont typeface="Wingdings" pitchFamily="2" charset="2"/>
              <a:buNone/>
            </a:pPr>
            <a:r>
              <a:rPr lang="cs-CZ" sz="2400" b="1" dirty="0" smtClean="0">
                <a:solidFill>
                  <a:srgbClr val="FFFF00"/>
                </a:solidFill>
                <a:effectLst/>
                <a:latin typeface="Arial" charset="0"/>
              </a:rPr>
              <a:t>   Intermediální péče  - tel. 532232459</a:t>
            </a:r>
          </a:p>
          <a:p>
            <a:pPr marL="252000" indent="0" eaLnBrk="1" hangingPunct="1">
              <a:spcBef>
                <a:spcPts val="0"/>
              </a:spcBef>
              <a:buFont typeface="Wingdings" pitchFamily="2" charset="2"/>
              <a:buNone/>
            </a:pPr>
            <a:r>
              <a:rPr lang="cs-CZ" sz="1800" b="1" dirty="0" smtClean="0">
                <a:effectLst/>
                <a:latin typeface="Arial" charset="0"/>
              </a:rPr>
              <a:t>vedoucí lékař:  </a:t>
            </a:r>
          </a:p>
          <a:p>
            <a:pPr marL="252000" indent="0" eaLnBrk="1" hangingPunct="1">
              <a:spcBef>
                <a:spcPts val="0"/>
              </a:spcBef>
              <a:buFont typeface="Wingdings" pitchFamily="2" charset="2"/>
              <a:buNone/>
            </a:pPr>
            <a:r>
              <a:rPr lang="cs-CZ" sz="1800" b="1" dirty="0" smtClean="0">
                <a:effectLst/>
                <a:latin typeface="Arial" charset="0"/>
              </a:rPr>
              <a:t>as. MUDr.  Jitka Vlašínová, Ph.D. </a:t>
            </a:r>
          </a:p>
          <a:p>
            <a:pPr marL="252000" indent="0" eaLnBrk="1" hangingPunct="1">
              <a:spcBef>
                <a:spcPts val="0"/>
              </a:spcBef>
              <a:buFont typeface="Wingdings" pitchFamily="2" charset="2"/>
              <a:buNone/>
            </a:pPr>
            <a:r>
              <a:rPr lang="cs-CZ" sz="1800" dirty="0" err="1" smtClean="0">
                <a:effectLst/>
                <a:latin typeface="Arial" charset="0"/>
              </a:rPr>
              <a:t>st.s</a:t>
            </a:r>
            <a:r>
              <a:rPr lang="cs-CZ" sz="1800" dirty="0" smtClean="0">
                <a:effectLst/>
                <a:latin typeface="Arial" charset="0"/>
              </a:rPr>
              <a:t>.  Bc. Petra Staňková</a:t>
            </a:r>
          </a:p>
          <a:p>
            <a:pPr marL="252000" indent="0" eaLnBrk="1" hangingPunct="1">
              <a:spcBef>
                <a:spcPts val="0"/>
              </a:spcBef>
              <a:buFont typeface="Wingdings" pitchFamily="2" charset="2"/>
              <a:buNone/>
            </a:pPr>
            <a:endParaRPr lang="cs-CZ" dirty="0" smtClean="0">
              <a:effectLst/>
              <a:latin typeface="Times New Roman" pitchFamily="18" charset="0"/>
            </a:endParaRPr>
          </a:p>
        </p:txBody>
      </p:sp>
      <p:sp>
        <p:nvSpPr>
          <p:cNvPr id="22531" name="Rectangle 4"/>
          <p:cNvSpPr>
            <a:spLocks noChangeArrowheads="1"/>
          </p:cNvSpPr>
          <p:nvPr/>
        </p:nvSpPr>
        <p:spPr bwMode="auto">
          <a:xfrm>
            <a:off x="0" y="3284984"/>
            <a:ext cx="716438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2400" b="1" dirty="0">
                <a:solidFill>
                  <a:srgbClr val="FFFF00"/>
                </a:solidFill>
                <a:latin typeface="Arial" charset="0"/>
              </a:rPr>
              <a:t>Koronární jednotka – tel. 532232651</a:t>
            </a:r>
          </a:p>
          <a:p>
            <a:r>
              <a:rPr lang="cs-CZ" sz="1800" b="1" dirty="0" smtClean="0">
                <a:latin typeface="Arial" charset="0"/>
              </a:rPr>
              <a:t> vedoucí </a:t>
            </a:r>
            <a:r>
              <a:rPr lang="cs-CZ" sz="1800" b="1" dirty="0">
                <a:latin typeface="Arial" charset="0"/>
              </a:rPr>
              <a:t>lékař:  </a:t>
            </a:r>
            <a:endParaRPr lang="cs-CZ" sz="1800" b="1" dirty="0" smtClean="0">
              <a:latin typeface="Arial" charset="0"/>
            </a:endParaRPr>
          </a:p>
          <a:p>
            <a:r>
              <a:rPr lang="cs-CZ" sz="1800" b="1" dirty="0" smtClean="0">
                <a:latin typeface="Arial" charset="0"/>
              </a:rPr>
              <a:t> doc. MUDr</a:t>
            </a:r>
            <a:r>
              <a:rPr lang="cs-CZ" sz="1800" b="1" dirty="0">
                <a:latin typeface="Arial" charset="0"/>
              </a:rPr>
              <a:t>. Mgr.  Jiří </a:t>
            </a:r>
            <a:r>
              <a:rPr lang="cs-CZ" sz="1800" b="1" dirty="0" err="1">
                <a:latin typeface="Arial" charset="0"/>
              </a:rPr>
              <a:t>Pařenica</a:t>
            </a:r>
            <a:r>
              <a:rPr lang="cs-CZ" sz="1800" b="1" dirty="0">
                <a:latin typeface="Arial" charset="0"/>
              </a:rPr>
              <a:t>, Ph.D</a:t>
            </a:r>
            <a:r>
              <a:rPr lang="cs-CZ" sz="1800" b="1" dirty="0" smtClean="0">
                <a:latin typeface="Arial" charset="0"/>
              </a:rPr>
              <a:t>.</a:t>
            </a:r>
          </a:p>
          <a:p>
            <a:r>
              <a:rPr lang="cs-CZ" sz="1800" b="1" dirty="0" smtClean="0">
                <a:latin typeface="Arial" charset="0"/>
              </a:rPr>
              <a:t> </a:t>
            </a:r>
            <a:r>
              <a:rPr lang="cs-CZ" sz="1800" dirty="0" err="1" smtClean="0">
                <a:latin typeface="Arial" charset="0"/>
              </a:rPr>
              <a:t>st.s</a:t>
            </a:r>
            <a:r>
              <a:rPr lang="cs-CZ" sz="1800" dirty="0" smtClean="0">
                <a:latin typeface="Arial" charset="0"/>
              </a:rPr>
              <a:t>. Bc. Ludmila Dostálová</a:t>
            </a:r>
            <a:endParaRPr lang="cs-CZ" sz="1800" dirty="0">
              <a:latin typeface="Arial" charset="0"/>
            </a:endParaRPr>
          </a:p>
        </p:txBody>
      </p:sp>
      <p:sp>
        <p:nvSpPr>
          <p:cNvPr id="22532" name="Rectangle 5"/>
          <p:cNvSpPr>
            <a:spLocks noChangeArrowheads="1"/>
          </p:cNvSpPr>
          <p:nvPr/>
        </p:nvSpPr>
        <p:spPr bwMode="auto">
          <a:xfrm>
            <a:off x="1415154" y="2267207"/>
            <a:ext cx="32154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b="1" dirty="0">
                <a:solidFill>
                  <a:srgbClr val="FF6600"/>
                </a:solidFill>
                <a:latin typeface="Arial" charset="0"/>
              </a:rPr>
              <a:t>Tým lékařů a NLZP odd.: „IMP“</a:t>
            </a:r>
          </a:p>
        </p:txBody>
      </p:sp>
      <p:sp>
        <p:nvSpPr>
          <p:cNvPr id="22533" name="Rectangle 8"/>
          <p:cNvSpPr>
            <a:spLocks noChangeArrowheads="1"/>
          </p:cNvSpPr>
          <p:nvPr/>
        </p:nvSpPr>
        <p:spPr bwMode="auto">
          <a:xfrm>
            <a:off x="1039205" y="5944089"/>
            <a:ext cx="34077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cs-CZ" b="1" dirty="0" smtClean="0">
                <a:solidFill>
                  <a:srgbClr val="FF6600"/>
                </a:solidFill>
                <a:latin typeface="Arial" charset="0"/>
              </a:rPr>
              <a:t>Tým lékařů a NLZP na </a:t>
            </a:r>
            <a:r>
              <a:rPr lang="cs-CZ" b="1" dirty="0">
                <a:solidFill>
                  <a:srgbClr val="FF6600"/>
                </a:solidFill>
                <a:latin typeface="Arial" charset="0"/>
              </a:rPr>
              <a:t>odd.: „KJ“</a:t>
            </a:r>
          </a:p>
        </p:txBody>
      </p:sp>
      <p:pic>
        <p:nvPicPr>
          <p:cNvPr id="47106" name="Picture 2" descr="C:\Users\36785\Desktop\ročenka 2015\DSCN19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3789039"/>
            <a:ext cx="3725403" cy="28093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36785\Pictures\2016-05-16\2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548680"/>
            <a:ext cx="3725403" cy="26642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251520" y="152926"/>
            <a:ext cx="8748713"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cs-CZ" sz="2400" b="1" dirty="0">
                <a:solidFill>
                  <a:srgbClr val="FFFF00"/>
                </a:solidFill>
                <a:latin typeface="Arial" charset="0"/>
              </a:rPr>
              <a:t>Jednotka intenzivní péče – tel. 532232606</a:t>
            </a:r>
          </a:p>
          <a:p>
            <a:pPr>
              <a:spcAft>
                <a:spcPts val="0"/>
              </a:spcAft>
            </a:pPr>
            <a:r>
              <a:rPr lang="cs-CZ" sz="1400" b="1" dirty="0" smtClean="0">
                <a:latin typeface="Arial" panose="020B0604020202020204" pitchFamily="34" charset="0"/>
                <a:ea typeface="Times New Roman"/>
                <a:cs typeface="Arial" panose="020B0604020202020204" pitchFamily="34" charset="0"/>
              </a:rPr>
              <a:t>Vedoucí </a:t>
            </a:r>
            <a:r>
              <a:rPr lang="cs-CZ" sz="1400" b="1" dirty="0">
                <a:latin typeface="Arial" panose="020B0604020202020204" pitchFamily="34" charset="0"/>
                <a:ea typeface="Times New Roman"/>
                <a:cs typeface="Arial" panose="020B0604020202020204" pitchFamily="34" charset="0"/>
              </a:rPr>
              <a:t>lékař: </a:t>
            </a:r>
            <a:r>
              <a:rPr lang="cs-CZ" sz="1400" b="1" dirty="0" smtClean="0">
                <a:latin typeface="Arial" panose="020B0604020202020204" pitchFamily="34" charset="0"/>
                <a:ea typeface="Times New Roman"/>
                <a:cs typeface="Arial" panose="020B0604020202020204" pitchFamily="34" charset="0"/>
              </a:rPr>
              <a:t>doc</a:t>
            </a:r>
            <a:r>
              <a:rPr lang="cs-CZ" sz="1400" b="1" dirty="0">
                <a:latin typeface="Arial" panose="020B0604020202020204" pitchFamily="34" charset="0"/>
                <a:ea typeface="Times New Roman"/>
                <a:cs typeface="Arial" panose="020B0604020202020204" pitchFamily="34" charset="0"/>
              </a:rPr>
              <a:t>. </a:t>
            </a:r>
            <a:r>
              <a:rPr lang="cs-CZ" sz="1400" b="1" dirty="0" err="1">
                <a:latin typeface="Arial" panose="020B0604020202020204" pitchFamily="34" charset="0"/>
                <a:ea typeface="Times New Roman"/>
                <a:cs typeface="Arial" panose="020B0604020202020204" pitchFamily="34" charset="0"/>
              </a:rPr>
              <a:t>MUDr.Ondřej</a:t>
            </a:r>
            <a:r>
              <a:rPr lang="cs-CZ" sz="1400" b="1" dirty="0">
                <a:latin typeface="Arial" panose="020B0604020202020204" pitchFamily="34" charset="0"/>
                <a:ea typeface="Times New Roman"/>
                <a:cs typeface="Arial" panose="020B0604020202020204" pitchFamily="34" charset="0"/>
              </a:rPr>
              <a:t> Ludka, Ph.D.</a:t>
            </a:r>
          </a:p>
          <a:p>
            <a:pPr>
              <a:spcAft>
                <a:spcPts val="0"/>
              </a:spcAft>
            </a:pPr>
            <a:r>
              <a:rPr lang="cs-CZ" sz="1400" b="1" dirty="0">
                <a:latin typeface="Arial" panose="020B0604020202020204" pitchFamily="34" charset="0"/>
                <a:ea typeface="Times New Roman"/>
                <a:cs typeface="Arial" panose="020B0604020202020204" pitchFamily="34" charset="0"/>
              </a:rPr>
              <a:t>Staniční sestra: Iva Toufarová</a:t>
            </a:r>
          </a:p>
          <a:p>
            <a:pPr>
              <a:spcAft>
                <a:spcPts val="0"/>
              </a:spcAft>
            </a:pPr>
            <a:r>
              <a:rPr lang="cs-CZ" sz="1400" b="1" dirty="0">
                <a:latin typeface="Arial" panose="020B0604020202020204" pitchFamily="34" charset="0"/>
                <a:ea typeface="Times New Roman"/>
                <a:cs typeface="Arial" panose="020B0604020202020204" pitchFamily="34" charset="0"/>
              </a:rPr>
              <a:t>Tel.: 532232606</a:t>
            </a:r>
          </a:p>
          <a:p>
            <a:pPr>
              <a:spcAft>
                <a:spcPts val="0"/>
              </a:spcAft>
            </a:pPr>
            <a:r>
              <a:rPr lang="cs-CZ" sz="1400" dirty="0">
                <a:latin typeface="Arial" panose="020B0604020202020204" pitchFamily="34" charset="0"/>
                <a:ea typeface="Times New Roman"/>
                <a:cs typeface="Arial" panose="020B0604020202020204" pitchFamily="34" charset="0"/>
              </a:rPr>
              <a:t> </a:t>
            </a:r>
          </a:p>
          <a:p>
            <a:pPr>
              <a:spcAft>
                <a:spcPts val="0"/>
              </a:spcAft>
            </a:pPr>
            <a:r>
              <a:rPr lang="cs-CZ" sz="1400" b="1" dirty="0">
                <a:latin typeface="Arial" panose="020B0604020202020204" pitchFamily="34" charset="0"/>
                <a:ea typeface="Times New Roman"/>
                <a:cs typeface="Arial" panose="020B0604020202020204" pitchFamily="34" charset="0"/>
              </a:rPr>
              <a:t>Náplní práce JIP Interní kardiologické kliniky je především péče o pacienty s akutním interním či kardiologickým onemocněním včetně neinvazivní a invazivní plicní ventilace. Na JIP mimo této standardní péče provádíme elektivní elektrické </a:t>
            </a:r>
            <a:r>
              <a:rPr lang="cs-CZ" sz="1400" b="1" dirty="0" err="1">
                <a:latin typeface="Arial" panose="020B0604020202020204" pitchFamily="34" charset="0"/>
                <a:ea typeface="Times New Roman"/>
                <a:cs typeface="Arial" panose="020B0604020202020204" pitchFamily="34" charset="0"/>
              </a:rPr>
              <a:t>kardioverze</a:t>
            </a:r>
            <a:r>
              <a:rPr lang="cs-CZ" sz="1400" b="1" dirty="0">
                <a:latin typeface="Arial" panose="020B0604020202020204" pitchFamily="34" charset="0"/>
                <a:ea typeface="Times New Roman"/>
                <a:cs typeface="Arial" panose="020B0604020202020204" pitchFamily="34" charset="0"/>
              </a:rPr>
              <a:t>, elektivní pravostranné srdeční katetrizace, elektivní venepunkce, ve spolupráci s RDK lokální trombolýzy z následující indikace: hluboká žilní trombóza dolních i horních končetin, akutní tepenné uzávěry (především tepny DKK), systémové trombolýzy (standardně plicní embolie, dále při trombóze umělých srdečních chlopní), diagnostiku poruch dýchání ve spánku pomocí screeningového přístroje nebo v rámci limitované polygrafie a taktéž nastavení léčby syndromu spánkové apnoe pomocí CPAP, </a:t>
            </a:r>
            <a:r>
              <a:rPr lang="cs-CZ" sz="1400" b="1" dirty="0" err="1">
                <a:latin typeface="Arial" panose="020B0604020202020204" pitchFamily="34" charset="0"/>
                <a:ea typeface="Times New Roman"/>
                <a:cs typeface="Arial" panose="020B0604020202020204" pitchFamily="34" charset="0"/>
              </a:rPr>
              <a:t>BiPAP</a:t>
            </a:r>
            <a:r>
              <a:rPr lang="cs-CZ" sz="1400" b="1" dirty="0">
                <a:latin typeface="Arial" panose="020B0604020202020204" pitchFamily="34" charset="0"/>
                <a:ea typeface="Times New Roman"/>
                <a:cs typeface="Arial" panose="020B0604020202020204" pitchFamily="34" charset="0"/>
              </a:rPr>
              <a:t> nebo ASV. Naše JIP se účastní řady mezinárodních multicentrických klinických studií v rámci akutního srdečního selhání (RELAX, REPEAT, TREVENA, TRUE-HF,…), vznikla zde celá řada vědeckých prací, které byly předneseny a publikovány jak v ČR, tak i v zahraničí, dále zde byl řešen grantový projekt IGA MZ ČR a probíhá zde </a:t>
            </a:r>
            <a:r>
              <a:rPr lang="cs-CZ" sz="1400" b="1" dirty="0" err="1">
                <a:latin typeface="Arial" panose="020B0604020202020204" pitchFamily="34" charset="0"/>
                <a:ea typeface="Times New Roman"/>
                <a:cs typeface="Arial" panose="020B0604020202020204" pitchFamily="34" charset="0"/>
              </a:rPr>
              <a:t>pre</a:t>
            </a:r>
            <a:r>
              <a:rPr lang="cs-CZ" sz="1400" b="1" dirty="0">
                <a:latin typeface="Arial" panose="020B0604020202020204" pitchFamily="34" charset="0"/>
                <a:ea typeface="Times New Roman"/>
                <a:cs typeface="Arial" panose="020B0604020202020204" pitchFamily="34" charset="0"/>
              </a:rPr>
              <a:t> i postgraduální výuka. Za rok 2015 bylo na 6 lůžcích JIP IKK hospitalizováno 533 pacientů. </a:t>
            </a:r>
          </a:p>
          <a:p>
            <a:endParaRPr lang="cs-CZ" sz="1800" b="1" dirty="0">
              <a:latin typeface="Arial" charset="0"/>
            </a:endParaRPr>
          </a:p>
        </p:txBody>
      </p:sp>
      <p:sp>
        <p:nvSpPr>
          <p:cNvPr id="23555" name="Rectangle 6"/>
          <p:cNvSpPr>
            <a:spLocks noChangeArrowheads="1"/>
          </p:cNvSpPr>
          <p:nvPr/>
        </p:nvSpPr>
        <p:spPr bwMode="auto">
          <a:xfrm>
            <a:off x="683568" y="5090811"/>
            <a:ext cx="31577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b="1" dirty="0">
                <a:solidFill>
                  <a:srgbClr val="FF6600"/>
                </a:solidFill>
                <a:latin typeface="Arial" charset="0"/>
              </a:rPr>
              <a:t>Tým lékařů a NLZP odd.: „JIP“</a:t>
            </a:r>
          </a:p>
        </p:txBody>
      </p:sp>
      <p:pic>
        <p:nvPicPr>
          <p:cNvPr id="50179" name="Picture 3" descr="C:\Users\36785\Pictures\2016-05-16\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4061213"/>
            <a:ext cx="3888431" cy="27363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ChangeArrowheads="1"/>
          </p:cNvSpPr>
          <p:nvPr/>
        </p:nvSpPr>
        <p:spPr bwMode="auto">
          <a:xfrm>
            <a:off x="467544" y="1484784"/>
            <a:ext cx="7993062" cy="4447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lvl="1"/>
            <a:r>
              <a:rPr lang="cs-CZ" sz="3600" b="1" dirty="0">
                <a:solidFill>
                  <a:srgbClr val="FF6600"/>
                </a:solidFill>
                <a:latin typeface="Arial" charset="0"/>
              </a:rPr>
              <a:t>Statistické ukazatele za rok </a:t>
            </a:r>
            <a:r>
              <a:rPr lang="cs-CZ" sz="3600" b="1" dirty="0" smtClean="0">
                <a:solidFill>
                  <a:srgbClr val="FF6600"/>
                </a:solidFill>
                <a:latin typeface="Arial" charset="0"/>
              </a:rPr>
              <a:t>2015</a:t>
            </a:r>
            <a:endParaRPr lang="cs-CZ" sz="3600" b="1" dirty="0">
              <a:solidFill>
                <a:srgbClr val="FF6600"/>
              </a:solidFill>
              <a:latin typeface="Arial" charset="0"/>
            </a:endParaRPr>
          </a:p>
          <a:p>
            <a:pPr lvl="4"/>
            <a:endParaRPr lang="cs-CZ" sz="3600" b="1" dirty="0">
              <a:solidFill>
                <a:srgbClr val="FF6600"/>
              </a:solidFill>
              <a:latin typeface="Arial" charset="0"/>
            </a:endParaRPr>
          </a:p>
          <a:p>
            <a:pPr lvl="4"/>
            <a:endParaRPr lang="cs-CZ" sz="1800" b="1" dirty="0">
              <a:solidFill>
                <a:srgbClr val="FF3300"/>
              </a:solidFill>
            </a:endParaRPr>
          </a:p>
          <a:p>
            <a:pPr lvl="4"/>
            <a:endParaRPr lang="cs-CZ" sz="1800" b="1" dirty="0"/>
          </a:p>
          <a:p>
            <a:pPr lvl="4"/>
            <a:r>
              <a:rPr lang="cs-CZ" sz="2400" b="1" dirty="0">
                <a:latin typeface="Arial" charset="0"/>
              </a:rPr>
              <a:t>Lůžková část</a:t>
            </a:r>
            <a:r>
              <a:rPr lang="cs-CZ" sz="1800" b="1" dirty="0">
                <a:latin typeface="Arial" charset="0"/>
              </a:rPr>
              <a:t>                                                               </a:t>
            </a:r>
            <a:endParaRPr lang="cs-CZ" sz="1800" dirty="0">
              <a:latin typeface="Arial" charset="0"/>
            </a:endParaRPr>
          </a:p>
          <a:p>
            <a:endParaRPr lang="cs-CZ" sz="1800" dirty="0">
              <a:latin typeface="Arial" charset="0"/>
            </a:endParaRPr>
          </a:p>
          <a:p>
            <a:endParaRPr lang="cs-CZ" sz="1800" dirty="0">
              <a:latin typeface="Arial" charset="0"/>
            </a:endParaRPr>
          </a:p>
          <a:p>
            <a:endParaRPr lang="cs-CZ" sz="1800" dirty="0">
              <a:latin typeface="Arial" charset="0"/>
            </a:endParaRPr>
          </a:p>
          <a:p>
            <a:endParaRPr lang="cs-CZ" sz="2000" dirty="0">
              <a:latin typeface="Arial" charset="0"/>
            </a:endParaRPr>
          </a:p>
          <a:p>
            <a:r>
              <a:rPr lang="cs-CZ" sz="2000" dirty="0">
                <a:latin typeface="Arial" charset="0"/>
              </a:rPr>
              <a:t>Počet lůžek na klinice     </a:t>
            </a:r>
            <a:r>
              <a:rPr lang="cs-CZ" sz="2000" dirty="0" smtClean="0">
                <a:latin typeface="Arial" charset="0"/>
              </a:rPr>
              <a:t>                                                        76                                                                                                                                                                                                           </a:t>
            </a:r>
            <a:endParaRPr lang="cs-CZ" sz="2000" dirty="0">
              <a:latin typeface="Arial" charset="0"/>
            </a:endParaRPr>
          </a:p>
          <a:p>
            <a:r>
              <a:rPr lang="cs-CZ" sz="2000" dirty="0">
                <a:latin typeface="Arial" charset="0"/>
              </a:rPr>
              <a:t>Celkový počet hospitalizovaných pacientů  v r. </a:t>
            </a:r>
            <a:r>
              <a:rPr lang="cs-CZ" sz="2000" dirty="0" smtClean="0">
                <a:latin typeface="Arial" charset="0"/>
              </a:rPr>
              <a:t>2015         4537                 </a:t>
            </a:r>
            <a:endParaRPr lang="cs-CZ" sz="2000" dirty="0">
              <a:latin typeface="Arial" charset="0"/>
            </a:endParaRPr>
          </a:p>
          <a:p>
            <a:r>
              <a:rPr lang="cs-CZ" sz="2000" dirty="0">
                <a:latin typeface="Arial" charset="0"/>
              </a:rPr>
              <a:t>Průměrná ošetřovací doba   (dny)           </a:t>
            </a:r>
            <a:r>
              <a:rPr lang="cs-CZ" sz="2000" dirty="0" smtClean="0">
                <a:latin typeface="Arial" charset="0"/>
              </a:rPr>
              <a:t>                                 4,34                                                                                                          </a:t>
            </a:r>
            <a:endParaRPr lang="cs-CZ" sz="2000" dirty="0">
              <a:latin typeface="Arial" charset="0"/>
            </a:endParaRPr>
          </a:p>
          <a:p>
            <a:pPr eaLnBrk="0" hangingPunct="0"/>
            <a:endParaRPr lang="cs-CZ" sz="2000" dirty="0">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51755" y="208455"/>
            <a:ext cx="9144000"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tabLst>
                <a:tab pos="365125" algn="l"/>
              </a:tabLst>
            </a:pPr>
            <a:r>
              <a:rPr lang="cs-CZ" sz="2400" b="1" dirty="0">
                <a:solidFill>
                  <a:srgbClr val="FF3300"/>
                </a:solidFill>
                <a:latin typeface="Comic Sans MS" pitchFamily="66" charset="0"/>
                <a:cs typeface="Times New Roman" pitchFamily="18" charset="0"/>
              </a:rPr>
              <a:t>             </a:t>
            </a:r>
            <a:r>
              <a:rPr lang="cs-CZ" sz="2400" b="1" dirty="0" smtClean="0">
                <a:solidFill>
                  <a:srgbClr val="FF6600"/>
                </a:solidFill>
                <a:latin typeface="Arial" charset="0"/>
                <a:cs typeface="Times New Roman" pitchFamily="18" charset="0"/>
              </a:rPr>
              <a:t>Laboratoře </a:t>
            </a:r>
            <a:r>
              <a:rPr lang="cs-CZ" sz="2400" b="1" dirty="0">
                <a:solidFill>
                  <a:srgbClr val="FF6600"/>
                </a:solidFill>
                <a:latin typeface="Arial" charset="0"/>
                <a:cs typeface="Times New Roman" pitchFamily="18" charset="0"/>
              </a:rPr>
              <a:t>specializovaných </a:t>
            </a:r>
            <a:r>
              <a:rPr lang="cs-CZ" sz="2400" b="1" dirty="0" smtClean="0">
                <a:solidFill>
                  <a:srgbClr val="FF6600"/>
                </a:solidFill>
                <a:latin typeface="Arial" charset="0"/>
                <a:cs typeface="Times New Roman" pitchFamily="18" charset="0"/>
              </a:rPr>
              <a:t>programů</a:t>
            </a:r>
            <a:endParaRPr lang="cs-CZ" sz="2400" dirty="0">
              <a:solidFill>
                <a:srgbClr val="FF6600"/>
              </a:solidFill>
              <a:latin typeface="Arial" charset="0"/>
            </a:endParaRPr>
          </a:p>
          <a:p>
            <a:pPr eaLnBrk="0" hangingPunct="0">
              <a:buFontTx/>
              <a:buAutoNum type="alphaLcParenR"/>
              <a:tabLst>
                <a:tab pos="365125" algn="l"/>
              </a:tabLst>
            </a:pPr>
            <a:r>
              <a:rPr lang="cs-CZ" sz="1800" b="1" dirty="0">
                <a:solidFill>
                  <a:srgbClr val="FFFF00"/>
                </a:solidFill>
                <a:latin typeface="Arial" charset="0"/>
                <a:cs typeface="Times New Roman" pitchFamily="18" charset="0"/>
              </a:rPr>
              <a:t> </a:t>
            </a:r>
            <a:r>
              <a:rPr lang="cs-CZ" b="1" dirty="0">
                <a:solidFill>
                  <a:srgbClr val="FFFF00"/>
                </a:solidFill>
                <a:latin typeface="Arial" charset="0"/>
                <a:cs typeface="Times New Roman" pitchFamily="18" charset="0"/>
              </a:rPr>
              <a:t>Pracoviště invazivní </a:t>
            </a:r>
            <a:r>
              <a:rPr lang="cs-CZ" b="1" dirty="0" smtClean="0">
                <a:solidFill>
                  <a:srgbClr val="FFFF00"/>
                </a:solidFill>
                <a:latin typeface="Arial" charset="0"/>
                <a:cs typeface="Times New Roman" pitchFamily="18" charset="0"/>
              </a:rPr>
              <a:t>a intervenční kardiologie </a:t>
            </a:r>
            <a:r>
              <a:rPr lang="cs-CZ" b="1" dirty="0">
                <a:solidFill>
                  <a:srgbClr val="FFFF00"/>
                </a:solidFill>
                <a:latin typeface="Arial" charset="0"/>
                <a:cs typeface="Times New Roman" pitchFamily="18" charset="0"/>
              </a:rPr>
              <a:t>I + </a:t>
            </a:r>
            <a:r>
              <a:rPr lang="cs-CZ" b="1" dirty="0" smtClean="0">
                <a:solidFill>
                  <a:srgbClr val="FFFF00"/>
                </a:solidFill>
                <a:latin typeface="Arial" charset="0"/>
                <a:cs typeface="Times New Roman" pitchFamily="18" charset="0"/>
              </a:rPr>
              <a:t>II</a:t>
            </a:r>
            <a:endParaRPr lang="cs-CZ" dirty="0">
              <a:solidFill>
                <a:srgbClr val="FFFF00"/>
              </a:solidFill>
              <a:latin typeface="Arial" charset="0"/>
            </a:endParaRPr>
          </a:p>
        </p:txBody>
      </p:sp>
      <p:sp>
        <p:nvSpPr>
          <p:cNvPr id="2" name="Obdélník 1"/>
          <p:cNvSpPr/>
          <p:nvPr/>
        </p:nvSpPr>
        <p:spPr>
          <a:xfrm>
            <a:off x="458085" y="3305481"/>
            <a:ext cx="4131131" cy="338554"/>
          </a:xfrm>
          <a:prstGeom prst="rect">
            <a:avLst/>
          </a:prstGeom>
        </p:spPr>
        <p:txBody>
          <a:bodyPr wrap="none">
            <a:spAutoFit/>
          </a:bodyPr>
          <a:lstStyle/>
          <a:p>
            <a:pPr eaLnBrk="0" hangingPunct="0">
              <a:tabLst>
                <a:tab pos="365125" algn="l"/>
              </a:tabLst>
            </a:pPr>
            <a:r>
              <a:rPr lang="cs-CZ" b="1" dirty="0" smtClean="0">
                <a:solidFill>
                  <a:srgbClr val="FFFF00"/>
                </a:solidFill>
                <a:latin typeface="Arial" charset="0"/>
                <a:cs typeface="Times New Roman" pitchFamily="18" charset="0"/>
              </a:rPr>
              <a:t>As. MUDr</a:t>
            </a:r>
            <a:r>
              <a:rPr lang="cs-CZ" b="1" dirty="0">
                <a:solidFill>
                  <a:srgbClr val="FFFF00"/>
                </a:solidFill>
                <a:latin typeface="Arial" charset="0"/>
                <a:cs typeface="Times New Roman" pitchFamily="18" charset="0"/>
              </a:rPr>
              <a:t>. Petr Kala, Ph.D., FESC, FSCAI</a:t>
            </a:r>
            <a:endParaRPr lang="cs-CZ" dirty="0">
              <a:solidFill>
                <a:srgbClr val="FFFF00"/>
              </a:solidFill>
              <a:latin typeface="Arial" charset="0"/>
            </a:endParaRPr>
          </a:p>
        </p:txBody>
      </p:sp>
      <p:sp>
        <p:nvSpPr>
          <p:cNvPr id="6" name="Obdélník 5"/>
          <p:cNvSpPr/>
          <p:nvPr/>
        </p:nvSpPr>
        <p:spPr>
          <a:xfrm>
            <a:off x="-51755" y="964343"/>
            <a:ext cx="9040490" cy="738664"/>
          </a:xfrm>
          <a:prstGeom prst="rect">
            <a:avLst/>
          </a:prstGeom>
        </p:spPr>
        <p:txBody>
          <a:bodyPr wrap="square">
            <a:spAutoFit/>
          </a:bodyPr>
          <a:lstStyle/>
          <a:p>
            <a:pPr lvl="4" eaLnBrk="0" hangingPunct="0"/>
            <a:r>
              <a:rPr lang="cs-CZ" sz="1400" b="1" dirty="0">
                <a:solidFill>
                  <a:srgbClr val="FFFFFF"/>
                </a:solidFill>
                <a:latin typeface="Arial" charset="0"/>
                <a:cs typeface="Times New Roman" pitchFamily="18" charset="0"/>
              </a:rPr>
              <a:t>Kontakt:      tel. 532232228, 532232204                </a:t>
            </a:r>
          </a:p>
          <a:p>
            <a:pPr eaLnBrk="0" hangingPunct="0"/>
            <a:r>
              <a:rPr lang="cs-CZ" sz="1400" b="1" i="1" dirty="0">
                <a:solidFill>
                  <a:srgbClr val="FFFFFF"/>
                </a:solidFill>
                <a:latin typeface="Arial" charset="0"/>
                <a:cs typeface="Times New Roman" pitchFamily="18" charset="0"/>
              </a:rPr>
              <a:t>Lékaři: MUDr. Otakar Boček, MUDr. Petr Jeřábek, </a:t>
            </a:r>
            <a:r>
              <a:rPr lang="cs-CZ" sz="1400" b="1" i="1" dirty="0">
                <a:solidFill>
                  <a:srgbClr val="FFFFFF"/>
                </a:solidFill>
                <a:latin typeface="Arial" charset="0"/>
              </a:rPr>
              <a:t>MUDr. Roman, Miklík, Ph.D., MUDr. Martin </a:t>
            </a:r>
            <a:r>
              <a:rPr lang="cs-CZ" sz="1400" b="1" i="1" dirty="0" err="1">
                <a:solidFill>
                  <a:srgbClr val="FFFFFF"/>
                </a:solidFill>
                <a:latin typeface="Arial" charset="0"/>
              </a:rPr>
              <a:t>Poloczek</a:t>
            </a:r>
            <a:r>
              <a:rPr lang="cs-CZ" sz="1400" b="1" i="1" dirty="0">
                <a:solidFill>
                  <a:srgbClr val="FFFFFF"/>
                </a:solidFill>
                <a:latin typeface="Arial" charset="0"/>
              </a:rPr>
              <a:t>,</a:t>
            </a:r>
          </a:p>
          <a:p>
            <a:pPr eaLnBrk="0" hangingPunct="0"/>
            <a:r>
              <a:rPr lang="cs-CZ" sz="1400" b="1" i="1" dirty="0">
                <a:solidFill>
                  <a:srgbClr val="FFFFFF"/>
                </a:solidFill>
                <a:latin typeface="Arial" charset="0"/>
              </a:rPr>
              <a:t>             MUDr. Jan Kaňovský, Ph.D.,  MUDr. Roman </a:t>
            </a:r>
            <a:r>
              <a:rPr lang="cs-CZ" sz="1400" b="1" i="1" dirty="0" smtClean="0">
                <a:solidFill>
                  <a:srgbClr val="FFFFFF"/>
                </a:solidFill>
                <a:latin typeface="Arial" charset="0"/>
              </a:rPr>
              <a:t>Štípal, Ph.D.</a:t>
            </a:r>
            <a:endParaRPr lang="cs-CZ" sz="1400" b="1" dirty="0">
              <a:solidFill>
                <a:srgbClr val="FFFFFF"/>
              </a:solidFill>
              <a:latin typeface="Arial" charset="0"/>
            </a:endParaRPr>
          </a:p>
        </p:txBody>
      </p:sp>
      <p:sp>
        <p:nvSpPr>
          <p:cNvPr id="7" name="TextovéPole 6"/>
          <p:cNvSpPr txBox="1"/>
          <p:nvPr/>
        </p:nvSpPr>
        <p:spPr>
          <a:xfrm>
            <a:off x="1929475" y="2231222"/>
            <a:ext cx="1507016" cy="338554"/>
          </a:xfrm>
          <a:prstGeom prst="rect">
            <a:avLst/>
          </a:prstGeom>
          <a:noFill/>
        </p:spPr>
        <p:txBody>
          <a:bodyPr wrap="none" rtlCol="0">
            <a:spAutoFit/>
          </a:bodyPr>
          <a:lstStyle/>
          <a:p>
            <a:r>
              <a:rPr lang="cs-CZ" b="1" dirty="0" smtClean="0">
                <a:solidFill>
                  <a:srgbClr val="FFFF00"/>
                </a:solidFill>
                <a:latin typeface="Arial" panose="020B0604020202020204" pitchFamily="34" charset="0"/>
                <a:cs typeface="Arial" panose="020B0604020202020204" pitchFamily="34" charset="0"/>
              </a:rPr>
              <a:t>Vedoucí lékař</a:t>
            </a:r>
            <a:endParaRPr lang="cs-CZ" b="1" dirty="0">
              <a:solidFill>
                <a:srgbClr val="FFFF00"/>
              </a:solidFill>
              <a:latin typeface="Arial" panose="020B0604020202020204" pitchFamily="34" charset="0"/>
              <a:cs typeface="Arial" panose="020B0604020202020204" pitchFamily="34" charset="0"/>
            </a:endParaRPr>
          </a:p>
        </p:txBody>
      </p:sp>
      <p:pic>
        <p:nvPicPr>
          <p:cNvPr id="399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759297"/>
            <a:ext cx="1052163" cy="14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délník 3"/>
          <p:cNvSpPr/>
          <p:nvPr/>
        </p:nvSpPr>
        <p:spPr>
          <a:xfrm>
            <a:off x="151638" y="3717032"/>
            <a:ext cx="8737214" cy="2800767"/>
          </a:xfrm>
          <a:prstGeom prst="rect">
            <a:avLst/>
          </a:prstGeom>
        </p:spPr>
        <p:txBody>
          <a:bodyPr wrap="square">
            <a:spAutoFit/>
          </a:bodyPr>
          <a:lstStyle/>
          <a:p>
            <a:pPr algn="just"/>
            <a:r>
              <a:rPr lang="cs-CZ" dirty="0">
                <a:solidFill>
                  <a:srgbClr val="FFFFFF"/>
                </a:solidFill>
                <a:latin typeface="Arial" pitchFamily="34" charset="0"/>
                <a:cs typeface="Arial" pitchFamily="34" charset="0"/>
              </a:rPr>
              <a:t>PIIK IKK FN Brno patří k </a:t>
            </a:r>
            <a:r>
              <a:rPr lang="cs-CZ" b="1" dirty="0">
                <a:solidFill>
                  <a:srgbClr val="FFFFFF"/>
                </a:solidFill>
                <a:latin typeface="Arial" pitchFamily="34" charset="0"/>
                <a:cs typeface="Arial" pitchFamily="34" charset="0"/>
              </a:rPr>
              <a:t>největším centrům</a:t>
            </a:r>
            <a:r>
              <a:rPr lang="cs-CZ" dirty="0">
                <a:solidFill>
                  <a:srgbClr val="FFFFFF"/>
                </a:solidFill>
                <a:latin typeface="Arial" pitchFamily="34" charset="0"/>
                <a:cs typeface="Arial" pitchFamily="34" charset="0"/>
              </a:rPr>
              <a:t> zaměřeným na praktickou diagnostiku a léčbu srdečních onemocnění, ale zároveň představuje </a:t>
            </a:r>
            <a:r>
              <a:rPr lang="cs-CZ" b="1" dirty="0">
                <a:solidFill>
                  <a:srgbClr val="FFFFFF"/>
                </a:solidFill>
                <a:latin typeface="Arial" pitchFamily="34" charset="0"/>
                <a:cs typeface="Arial" pitchFamily="34" charset="0"/>
              </a:rPr>
              <a:t>výzkumnou základnu</a:t>
            </a:r>
            <a:r>
              <a:rPr lang="cs-CZ" dirty="0">
                <a:solidFill>
                  <a:srgbClr val="FFFFFF"/>
                </a:solidFill>
                <a:latin typeface="Arial" pitchFamily="34" charset="0"/>
                <a:cs typeface="Arial" pitchFamily="34" charset="0"/>
              </a:rPr>
              <a:t> v oblasti léčby pacientů s ischemickou chorobou srdeční zaměřenou především na léčbu akutního infarktu myokardu. Významně se podílí také na programu strukturálních intervencí. Vedle toho má rozsáhlou </a:t>
            </a:r>
            <a:r>
              <a:rPr lang="cs-CZ" b="1" dirty="0">
                <a:solidFill>
                  <a:srgbClr val="FFFFFF"/>
                </a:solidFill>
                <a:latin typeface="Arial" pitchFamily="34" charset="0"/>
                <a:cs typeface="Arial" pitchFamily="34" charset="0"/>
              </a:rPr>
              <a:t>edukační aktivitu</a:t>
            </a:r>
            <a:r>
              <a:rPr lang="cs-CZ" dirty="0">
                <a:solidFill>
                  <a:srgbClr val="FFFFFF"/>
                </a:solidFill>
                <a:latin typeface="Arial" pitchFamily="34" charset="0"/>
                <a:cs typeface="Arial" pitchFamily="34" charset="0"/>
              </a:rPr>
              <a:t> přesahující rozměr České republiky, která byla oceněna i na mezinárodní úrovni. Jako mezinárodní edukační Centre </a:t>
            </a:r>
            <a:r>
              <a:rPr lang="cs-CZ" dirty="0" err="1">
                <a:solidFill>
                  <a:srgbClr val="FFFFFF"/>
                </a:solidFill>
                <a:latin typeface="Arial" pitchFamily="34" charset="0"/>
                <a:cs typeface="Arial" pitchFamily="34" charset="0"/>
              </a:rPr>
              <a:t>of</a:t>
            </a:r>
            <a:r>
              <a:rPr lang="cs-CZ" dirty="0">
                <a:solidFill>
                  <a:srgbClr val="FFFFFF"/>
                </a:solidFill>
                <a:latin typeface="Arial" pitchFamily="34" charset="0"/>
                <a:cs typeface="Arial" pitchFamily="34" charset="0"/>
              </a:rPr>
              <a:t> Excellence pro komplexní koronární intervence a koronární zobrazení (</a:t>
            </a:r>
            <a:r>
              <a:rPr lang="cs-CZ" dirty="0" err="1">
                <a:solidFill>
                  <a:srgbClr val="FFFFFF"/>
                </a:solidFill>
                <a:latin typeface="Arial" pitchFamily="34" charset="0"/>
                <a:cs typeface="Arial" pitchFamily="34" charset="0"/>
              </a:rPr>
              <a:t>imaging</a:t>
            </a:r>
            <a:r>
              <a:rPr lang="cs-CZ" dirty="0">
                <a:solidFill>
                  <a:srgbClr val="FFFFFF"/>
                </a:solidFill>
                <a:latin typeface="Arial" pitchFamily="34" charset="0"/>
                <a:cs typeface="Arial" pitchFamily="34" charset="0"/>
              </a:rPr>
              <a:t>) organizuje pravidelná zahraniční školení a podílí se i na organizaci a/nebo programu největších evropských a severoamerických kongresů </a:t>
            </a:r>
            <a:r>
              <a:rPr lang="cs-CZ" dirty="0" err="1">
                <a:solidFill>
                  <a:srgbClr val="FFFFFF"/>
                </a:solidFill>
                <a:latin typeface="Arial" pitchFamily="34" charset="0"/>
                <a:cs typeface="Arial" pitchFamily="34" charset="0"/>
              </a:rPr>
              <a:t>EuroPCR</a:t>
            </a:r>
            <a:r>
              <a:rPr lang="cs-CZ" dirty="0">
                <a:solidFill>
                  <a:srgbClr val="FFFFFF"/>
                </a:solidFill>
                <a:latin typeface="Arial" pitchFamily="34" charset="0"/>
                <a:cs typeface="Arial" pitchFamily="34" charset="0"/>
              </a:rPr>
              <a:t> a TCT. Dlouhodobá a intenzivní mezinárodní spolupráce se zúročila i aktivní účastí formou živých přenosů na kongres New </a:t>
            </a:r>
            <a:r>
              <a:rPr lang="cs-CZ" dirty="0" err="1">
                <a:solidFill>
                  <a:srgbClr val="FFFFFF"/>
                </a:solidFill>
                <a:latin typeface="Arial" pitchFamily="34" charset="0"/>
                <a:cs typeface="Arial" pitchFamily="34" charset="0"/>
              </a:rPr>
              <a:t>Frontiers</a:t>
            </a:r>
            <a:r>
              <a:rPr lang="cs-CZ" dirty="0">
                <a:solidFill>
                  <a:srgbClr val="FFFFFF"/>
                </a:solidFill>
                <a:latin typeface="Arial" pitchFamily="34" charset="0"/>
                <a:cs typeface="Arial" pitchFamily="34" charset="0"/>
              </a:rPr>
              <a:t> in </a:t>
            </a:r>
            <a:r>
              <a:rPr lang="cs-CZ" dirty="0" err="1">
                <a:solidFill>
                  <a:srgbClr val="FFFFFF"/>
                </a:solidFill>
                <a:latin typeface="Arial" pitchFamily="34" charset="0"/>
                <a:cs typeface="Arial" pitchFamily="34" charset="0"/>
              </a:rPr>
              <a:t>Interventional</a:t>
            </a:r>
            <a:r>
              <a:rPr lang="cs-CZ" dirty="0">
                <a:solidFill>
                  <a:srgbClr val="FFFFFF"/>
                </a:solidFill>
                <a:latin typeface="Arial" pitchFamily="34" charset="0"/>
                <a:cs typeface="Arial" pitchFamily="34" charset="0"/>
              </a:rPr>
              <a:t> </a:t>
            </a:r>
            <a:r>
              <a:rPr lang="cs-CZ" dirty="0" err="1">
                <a:solidFill>
                  <a:srgbClr val="FFFFFF"/>
                </a:solidFill>
                <a:latin typeface="Arial" pitchFamily="34" charset="0"/>
                <a:cs typeface="Arial" pitchFamily="34" charset="0"/>
              </a:rPr>
              <a:t>Cardiology</a:t>
            </a:r>
            <a:r>
              <a:rPr lang="cs-CZ" dirty="0">
                <a:solidFill>
                  <a:srgbClr val="FFFFFF"/>
                </a:solidFill>
                <a:latin typeface="Arial" pitchFamily="34" charset="0"/>
                <a:cs typeface="Arial" pitchFamily="34" charset="0"/>
              </a:rPr>
              <a:t> (NFIC) 2013 konané s garancí Evropské asociace PCI jako součást Evropské kardiologické společnosti.  </a:t>
            </a:r>
          </a:p>
        </p:txBody>
      </p:sp>
      <p:pic>
        <p:nvPicPr>
          <p:cNvPr id="8" name="Picture 2" descr="C:\Documents and Settings\36785\Plocha\rocenka 2013-2014\DSC_006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92080" y="1759297"/>
            <a:ext cx="1045583" cy="1420775"/>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p:cNvSpPr txBox="1"/>
          <p:nvPr/>
        </p:nvSpPr>
        <p:spPr>
          <a:xfrm>
            <a:off x="5094559" y="3298435"/>
            <a:ext cx="1963999" cy="338554"/>
          </a:xfrm>
          <a:prstGeom prst="rect">
            <a:avLst/>
          </a:prstGeom>
          <a:noFill/>
        </p:spPr>
        <p:txBody>
          <a:bodyPr wrap="none" rtlCol="0">
            <a:spAutoFit/>
          </a:bodyPr>
          <a:lstStyle/>
          <a:p>
            <a:r>
              <a:rPr lang="cs-CZ" b="1" dirty="0" smtClean="0">
                <a:solidFill>
                  <a:srgbClr val="FFFF00"/>
                </a:solidFill>
                <a:latin typeface="Arial" panose="020B0604020202020204" pitchFamily="34" charset="0"/>
                <a:cs typeface="Arial" panose="020B0604020202020204" pitchFamily="34" charset="0"/>
              </a:rPr>
              <a:t>Jiřina Ječmínková</a:t>
            </a:r>
            <a:endParaRPr lang="cs-CZ" b="1" dirty="0">
              <a:solidFill>
                <a:srgbClr val="FFFF00"/>
              </a:solidFill>
              <a:latin typeface="Arial" panose="020B0604020202020204" pitchFamily="34" charset="0"/>
              <a:cs typeface="Arial" panose="020B0604020202020204" pitchFamily="34" charset="0"/>
            </a:endParaRPr>
          </a:p>
        </p:txBody>
      </p:sp>
      <p:sp>
        <p:nvSpPr>
          <p:cNvPr id="5" name="TextovéPole 4"/>
          <p:cNvSpPr txBox="1"/>
          <p:nvPr/>
        </p:nvSpPr>
        <p:spPr>
          <a:xfrm>
            <a:off x="6516216" y="2215719"/>
            <a:ext cx="1702710" cy="338554"/>
          </a:xfrm>
          <a:prstGeom prst="rect">
            <a:avLst/>
          </a:prstGeom>
          <a:noFill/>
        </p:spPr>
        <p:txBody>
          <a:bodyPr wrap="none" rtlCol="0">
            <a:spAutoFit/>
          </a:bodyPr>
          <a:lstStyle/>
          <a:p>
            <a:r>
              <a:rPr lang="cs-CZ" b="1" dirty="0">
                <a:solidFill>
                  <a:srgbClr val="FFFF00"/>
                </a:solidFill>
                <a:latin typeface="Arial" panose="020B0604020202020204" pitchFamily="34" charset="0"/>
                <a:cs typeface="Arial" panose="020B0604020202020204" pitchFamily="34" charset="0"/>
              </a:rPr>
              <a:t>Staniční sestra </a:t>
            </a:r>
            <a:endParaRPr lang="cs-CZ" dirty="0"/>
          </a:p>
        </p:txBody>
      </p:sp>
    </p:spTree>
    <p:extLst>
      <p:ext uri="{BB962C8B-B14F-4D97-AF65-F5344CB8AC3E}">
        <p14:creationId xmlns:p14="http://schemas.microsoft.com/office/powerpoint/2010/main" val="3766483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ChangeArrowheads="1"/>
          </p:cNvSpPr>
          <p:nvPr/>
        </p:nvSpPr>
        <p:spPr bwMode="auto">
          <a:xfrm>
            <a:off x="36317" y="255132"/>
            <a:ext cx="91440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tabLst>
                <a:tab pos="365125" algn="l"/>
              </a:tabLst>
            </a:pPr>
            <a:r>
              <a:rPr lang="cs-CZ" sz="2400" b="1" dirty="0">
                <a:solidFill>
                  <a:srgbClr val="FF3300"/>
                </a:solidFill>
                <a:latin typeface="Comic Sans MS" pitchFamily="66" charset="0"/>
                <a:cs typeface="Times New Roman" pitchFamily="18" charset="0"/>
              </a:rPr>
              <a:t> </a:t>
            </a:r>
            <a:endParaRPr lang="cs-CZ" sz="1800" dirty="0">
              <a:solidFill>
                <a:srgbClr val="FFFFFF"/>
              </a:solidFill>
              <a:latin typeface="Arial" charset="0"/>
            </a:endParaRPr>
          </a:p>
        </p:txBody>
      </p:sp>
      <p:sp>
        <p:nvSpPr>
          <p:cNvPr id="25603" name="Rectangle 9"/>
          <p:cNvSpPr>
            <a:spLocks noChangeArrowheads="1"/>
          </p:cNvSpPr>
          <p:nvPr/>
        </p:nvSpPr>
        <p:spPr bwMode="auto">
          <a:xfrm>
            <a:off x="575003" y="6309320"/>
            <a:ext cx="8066628"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nchor="ctr">
            <a:spAutoFit/>
          </a:bodyPr>
          <a:lstStyle/>
          <a:p>
            <a:r>
              <a:rPr lang="cs-CZ" b="1" dirty="0">
                <a:solidFill>
                  <a:srgbClr val="FF6600"/>
                </a:solidFill>
                <a:latin typeface="Arial" charset="0"/>
                <a:cs typeface="Times New Roman" pitchFamily="18" charset="0"/>
              </a:rPr>
              <a:t>Záběry z katetrizačního sálu </a:t>
            </a:r>
            <a:r>
              <a:rPr lang="cs-CZ" b="1" dirty="0" smtClean="0">
                <a:solidFill>
                  <a:srgbClr val="FF6600"/>
                </a:solidFill>
                <a:latin typeface="Arial" charset="0"/>
                <a:cs typeface="Times New Roman" pitchFamily="18" charset="0"/>
              </a:rPr>
              <a:t> Pracoviště </a:t>
            </a:r>
            <a:r>
              <a:rPr lang="cs-CZ" b="1" dirty="0">
                <a:solidFill>
                  <a:srgbClr val="FF6600"/>
                </a:solidFill>
                <a:latin typeface="Arial" charset="0"/>
                <a:cs typeface="Times New Roman" pitchFamily="18" charset="0"/>
              </a:rPr>
              <a:t>invazivní a intervenční </a:t>
            </a:r>
            <a:r>
              <a:rPr lang="cs-CZ" b="1" dirty="0" smtClean="0">
                <a:solidFill>
                  <a:srgbClr val="FF6600"/>
                </a:solidFill>
                <a:latin typeface="Arial" charset="0"/>
                <a:cs typeface="Times New Roman" pitchFamily="18" charset="0"/>
              </a:rPr>
              <a:t>kardiologie</a:t>
            </a:r>
            <a:endParaRPr lang="cs-CZ" dirty="0">
              <a:solidFill>
                <a:srgbClr val="FFFFFF"/>
              </a:solidFill>
              <a:latin typeface="Arial" charset="0"/>
              <a:cs typeface="Times New Roman" pitchFamily="18" charset="0"/>
            </a:endParaRPr>
          </a:p>
        </p:txBody>
      </p:sp>
      <p:pic>
        <p:nvPicPr>
          <p:cNvPr id="25604" name="Picture 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5979" y="116632"/>
            <a:ext cx="3635375" cy="25352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ovéPole 1"/>
          <p:cNvSpPr txBox="1"/>
          <p:nvPr/>
        </p:nvSpPr>
        <p:spPr>
          <a:xfrm>
            <a:off x="4562721" y="1384251"/>
            <a:ext cx="4234942" cy="338554"/>
          </a:xfrm>
          <a:prstGeom prst="rect">
            <a:avLst/>
          </a:prstGeom>
          <a:noFill/>
        </p:spPr>
        <p:txBody>
          <a:bodyPr wrap="none" rtlCol="0">
            <a:spAutoFit/>
          </a:bodyPr>
          <a:lstStyle/>
          <a:p>
            <a:r>
              <a:rPr lang="cs-CZ" b="1" dirty="0" smtClean="0">
                <a:solidFill>
                  <a:srgbClr val="FF6600"/>
                </a:solidFill>
                <a:latin typeface="Arial" pitchFamily="34" charset="0"/>
                <a:cs typeface="Arial" pitchFamily="34" charset="0"/>
              </a:rPr>
              <a:t>Tým lékařů a NLZP  PIIK I+II + Stacionáře </a:t>
            </a:r>
            <a:endParaRPr lang="cs-CZ" b="1" dirty="0">
              <a:solidFill>
                <a:srgbClr val="FF6600"/>
              </a:solidFill>
              <a:latin typeface="Arial" pitchFamily="34" charset="0"/>
              <a:cs typeface="Arial" pitchFamily="34" charset="0"/>
            </a:endParaRPr>
          </a:p>
        </p:txBody>
      </p:sp>
      <p:pic>
        <p:nvPicPr>
          <p:cNvPr id="44036" name="Picture 4" descr="C:\Users\36785\Documents\rocenka 2012-2013\foto 2013\DSC_60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356992"/>
            <a:ext cx="3816424" cy="26102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8130" name="Picture 2" descr="N:\IKK\Dokumenty\Angio\FotoFFRBoston\20160526_0937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7964" y="3437967"/>
            <a:ext cx="3904476"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823979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11"/>
          <p:cNvSpPr>
            <a:spLocks noChangeArrowheads="1"/>
          </p:cNvSpPr>
          <p:nvPr/>
        </p:nvSpPr>
        <p:spPr bwMode="auto">
          <a:xfrm>
            <a:off x="4499992" y="2852936"/>
            <a:ext cx="4537075" cy="13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r>
              <a:rPr lang="cs-CZ" sz="1800" b="1" dirty="0">
                <a:solidFill>
                  <a:srgbClr val="FF6600"/>
                </a:solidFill>
                <a:latin typeface="Arial" charset="0"/>
              </a:rPr>
              <a:t>Intervenční léčba – PCI</a:t>
            </a:r>
          </a:p>
          <a:p>
            <a:r>
              <a:rPr lang="cs-CZ" dirty="0">
                <a:latin typeface="Arial" charset="0"/>
              </a:rPr>
              <a:t>Pracoviště i v roce </a:t>
            </a:r>
            <a:r>
              <a:rPr lang="cs-CZ" dirty="0" smtClean="0">
                <a:latin typeface="Arial" charset="0"/>
              </a:rPr>
              <a:t>2015 </a:t>
            </a:r>
            <a:r>
              <a:rPr lang="cs-CZ" dirty="0">
                <a:latin typeface="Arial" charset="0"/>
              </a:rPr>
              <a:t>se více zaměřuje na časově a technicky náročné výkony, vyžadující dlouhodobou specializační přípravu</a:t>
            </a:r>
            <a:r>
              <a:rPr lang="cs-CZ" dirty="0" smtClean="0">
                <a:latin typeface="Arial" charset="0"/>
              </a:rPr>
              <a:t>.</a:t>
            </a:r>
          </a:p>
          <a:p>
            <a:r>
              <a:rPr lang="cs-CZ" dirty="0" smtClean="0">
                <a:latin typeface="Arial" charset="0"/>
              </a:rPr>
              <a:t>(PTCA-1215, PPTCA= 290 , stent- 1606  )</a:t>
            </a:r>
            <a:endParaRPr lang="cs-CZ" dirty="0">
              <a:latin typeface="Arial" charset="0"/>
            </a:endParaRPr>
          </a:p>
        </p:txBody>
      </p:sp>
      <p:sp>
        <p:nvSpPr>
          <p:cNvPr id="8" name="Rectangle 3"/>
          <p:cNvSpPr txBox="1">
            <a:spLocks noChangeArrowheads="1"/>
          </p:cNvSpPr>
          <p:nvPr/>
        </p:nvSpPr>
        <p:spPr bwMode="auto">
          <a:xfrm>
            <a:off x="-49708" y="211907"/>
            <a:ext cx="3888432"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lnSpc>
                <a:spcPct val="80000"/>
              </a:lnSpc>
              <a:buFont typeface="Wingdings" pitchFamily="2" charset="2"/>
              <a:buNone/>
              <a:defRPr/>
            </a:pPr>
            <a:r>
              <a:rPr lang="cs-CZ" sz="1600" b="1" dirty="0" smtClean="0"/>
              <a:t/>
            </a:r>
            <a:br>
              <a:rPr lang="cs-CZ" sz="1600" b="1" dirty="0" smtClean="0"/>
            </a:br>
            <a:r>
              <a:rPr lang="cs-CZ" sz="1800" b="1" dirty="0" smtClean="0">
                <a:solidFill>
                  <a:srgbClr val="FF6600"/>
                </a:solidFill>
                <a:effectLst/>
                <a:latin typeface="Arial" charset="0"/>
              </a:rPr>
              <a:t>Diagnostické </a:t>
            </a:r>
            <a:r>
              <a:rPr lang="cs-CZ" sz="1800" b="1" dirty="0" err="1" smtClean="0">
                <a:solidFill>
                  <a:srgbClr val="FF6600"/>
                </a:solidFill>
                <a:effectLst/>
                <a:latin typeface="Arial" charset="0"/>
              </a:rPr>
              <a:t>koronarografie</a:t>
            </a:r>
            <a:endParaRPr lang="cs-CZ" sz="1800" b="1" dirty="0" smtClean="0">
              <a:solidFill>
                <a:srgbClr val="FF6600"/>
              </a:solidFill>
              <a:effectLst/>
              <a:latin typeface="Arial" charset="0"/>
            </a:endParaRPr>
          </a:p>
          <a:p>
            <a:pPr eaLnBrk="1" hangingPunct="1">
              <a:lnSpc>
                <a:spcPct val="80000"/>
              </a:lnSpc>
              <a:buFont typeface="Wingdings" pitchFamily="2" charset="2"/>
              <a:buNone/>
              <a:defRPr/>
            </a:pPr>
            <a:r>
              <a:rPr lang="cs-CZ" sz="1800" dirty="0" smtClean="0">
                <a:effectLst/>
                <a:latin typeface="Arial" charset="0"/>
              </a:rPr>
              <a:t>     </a:t>
            </a:r>
            <a:r>
              <a:rPr lang="cs-CZ" sz="1600" dirty="0" smtClean="0">
                <a:effectLst/>
                <a:latin typeface="Arial" charset="0"/>
              </a:rPr>
              <a:t>V roce 2015 bylo na našem pracovišti provedeno celkem 2 786 diagnostických vyšetření koronárních tepen (</a:t>
            </a:r>
            <a:r>
              <a:rPr lang="cs-CZ" sz="1600" dirty="0" err="1" smtClean="0">
                <a:effectLst/>
                <a:latin typeface="Arial" charset="0"/>
              </a:rPr>
              <a:t>koronarografií</a:t>
            </a:r>
            <a:r>
              <a:rPr lang="cs-CZ" sz="1600" dirty="0" smtClean="0">
                <a:effectLst/>
                <a:latin typeface="Arial" charset="0"/>
              </a:rPr>
              <a:t>). V grafu nejsou vedeny další diagnostické výkony, které se provádějí v menším počtu – např. pravostranné srdeční katetrizace, aortografie a další intervenční výkony.</a:t>
            </a:r>
          </a:p>
          <a:p>
            <a:pPr algn="just" eaLnBrk="1" hangingPunct="1">
              <a:lnSpc>
                <a:spcPct val="80000"/>
              </a:lnSpc>
              <a:buFont typeface="Wingdings" pitchFamily="2" charset="2"/>
              <a:buNone/>
              <a:defRPr/>
            </a:pPr>
            <a:r>
              <a:rPr lang="cs-CZ" sz="1800" dirty="0" smtClean="0">
                <a:effectLst/>
                <a:latin typeface="Arial" charset="0"/>
              </a:rPr>
              <a:t> </a:t>
            </a:r>
          </a:p>
        </p:txBody>
      </p:sp>
      <p:sp>
        <p:nvSpPr>
          <p:cNvPr id="2" name="TextovéPole 1"/>
          <p:cNvSpPr txBox="1"/>
          <p:nvPr/>
        </p:nvSpPr>
        <p:spPr>
          <a:xfrm>
            <a:off x="179512" y="2996952"/>
            <a:ext cx="3801041" cy="646331"/>
          </a:xfrm>
          <a:prstGeom prst="rect">
            <a:avLst/>
          </a:prstGeom>
          <a:noFill/>
        </p:spPr>
        <p:txBody>
          <a:bodyPr wrap="none" rtlCol="0">
            <a:spAutoFit/>
          </a:bodyPr>
          <a:lstStyle/>
          <a:p>
            <a:r>
              <a:rPr lang="cs-CZ" sz="1800" b="1" dirty="0" smtClean="0">
                <a:solidFill>
                  <a:srgbClr val="FF6600"/>
                </a:solidFill>
                <a:latin typeface="Arial" pitchFamily="34" charset="0"/>
                <a:cs typeface="Arial" pitchFamily="34" charset="0"/>
              </a:rPr>
              <a:t>Grafický přehled dalších výkonů </a:t>
            </a:r>
          </a:p>
          <a:p>
            <a:r>
              <a:rPr lang="cs-CZ" sz="1800" b="1" dirty="0" smtClean="0">
                <a:solidFill>
                  <a:srgbClr val="FF6600"/>
                </a:solidFill>
                <a:latin typeface="Arial" pitchFamily="34" charset="0"/>
                <a:cs typeface="Arial" pitchFamily="34" charset="0"/>
              </a:rPr>
              <a:t>prováděných na  </a:t>
            </a:r>
            <a:r>
              <a:rPr lang="cs-CZ" sz="1800" b="1" dirty="0" err="1" smtClean="0">
                <a:solidFill>
                  <a:srgbClr val="FF6600"/>
                </a:solidFill>
                <a:latin typeface="Arial" pitchFamily="34" charset="0"/>
                <a:cs typeface="Arial" pitchFamily="34" charset="0"/>
              </a:rPr>
              <a:t>angiolince</a:t>
            </a:r>
            <a:endParaRPr lang="cs-CZ" sz="1800" b="1" dirty="0">
              <a:solidFill>
                <a:srgbClr val="FF6600"/>
              </a:solidFill>
              <a:latin typeface="Arial" pitchFamily="34" charset="0"/>
              <a:cs typeface="Arial" pitchFamily="34" charset="0"/>
            </a:endParaRPr>
          </a:p>
        </p:txBody>
      </p:sp>
      <p:graphicFrame>
        <p:nvGraphicFramePr>
          <p:cNvPr id="3" name="Objekt 2"/>
          <p:cNvGraphicFramePr>
            <a:graphicFrameLocks noChangeAspect="1"/>
          </p:cNvGraphicFramePr>
          <p:nvPr>
            <p:extLst>
              <p:ext uri="{D42A27DB-BD31-4B8C-83A1-F6EECF244321}">
                <p14:modId xmlns:p14="http://schemas.microsoft.com/office/powerpoint/2010/main" val="2744064284"/>
              </p:ext>
            </p:extLst>
          </p:nvPr>
        </p:nvGraphicFramePr>
        <p:xfrm>
          <a:off x="3838724" y="211907"/>
          <a:ext cx="4711700" cy="2713037"/>
        </p:xfrm>
        <a:graphic>
          <a:graphicData uri="http://schemas.openxmlformats.org/presentationml/2006/ole">
            <mc:AlternateContent xmlns:mc="http://schemas.openxmlformats.org/markup-compatibility/2006">
              <mc:Choice xmlns:v="urn:schemas-microsoft-com:vml" Requires="v">
                <p:oleObj spid="_x0000_s46558" name="Graf" r:id="rId3" imgW="4714788" imgH="2400300" progId="MSGraph.Chart.8">
                  <p:embed/>
                </p:oleObj>
              </mc:Choice>
              <mc:Fallback>
                <p:oleObj name="Graf" r:id="rId3" imgW="4714788" imgH="2400300" progId="MSGraph.Chart.8">
                  <p:embed/>
                  <p:pic>
                    <p:nvPicPr>
                      <p:cNvPr id="0" name="Object 286"/>
                      <p:cNvPicPr>
                        <a:picLocks noChangeAspect="1" noChangeArrowheads="1"/>
                      </p:cNvPicPr>
                      <p:nvPr/>
                    </p:nvPicPr>
                    <p:blipFill>
                      <a:blip r:embed="rId4"/>
                      <a:srcRect/>
                      <a:stretch>
                        <a:fillRect/>
                      </a:stretch>
                    </p:blipFill>
                    <p:spPr bwMode="auto">
                      <a:xfrm>
                        <a:off x="3838724" y="211907"/>
                        <a:ext cx="4711700" cy="2713037"/>
                      </a:xfrm>
                      <a:prstGeom prst="rect">
                        <a:avLst/>
                      </a:prstGeom>
                      <a:noFill/>
                      <a:ln>
                        <a:noFill/>
                      </a:ln>
                    </p:spPr>
                  </p:pic>
                </p:oleObj>
              </mc:Fallback>
            </mc:AlternateContent>
          </a:graphicData>
        </a:graphic>
      </p:graphicFrame>
      <p:sp>
        <p:nvSpPr>
          <p:cNvPr id="9" name="Rectangle 29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11" name="Rectangle 29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13" name="Rectangle 29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14" name="Objekt 13"/>
          <p:cNvGraphicFramePr>
            <a:graphicFrameLocks noChangeAspect="1"/>
          </p:cNvGraphicFramePr>
          <p:nvPr>
            <p:extLst>
              <p:ext uri="{D42A27DB-BD31-4B8C-83A1-F6EECF244321}">
                <p14:modId xmlns:p14="http://schemas.microsoft.com/office/powerpoint/2010/main" val="1835339625"/>
              </p:ext>
            </p:extLst>
          </p:nvPr>
        </p:nvGraphicFramePr>
        <p:xfrm>
          <a:off x="179512" y="3789040"/>
          <a:ext cx="4192141" cy="2642814"/>
        </p:xfrm>
        <a:graphic>
          <a:graphicData uri="http://schemas.openxmlformats.org/presentationml/2006/ole">
            <mc:AlternateContent xmlns:mc="http://schemas.openxmlformats.org/markup-compatibility/2006">
              <mc:Choice xmlns:v="urn:schemas-microsoft-com:vml" Requires="v">
                <p:oleObj spid="_x0000_s46559" name="Graf" r:id="rId5" imgW="4047993" imgH="2143241" progId="MSGraph.Chart.8">
                  <p:embed/>
                </p:oleObj>
              </mc:Choice>
              <mc:Fallback>
                <p:oleObj name="Graf" r:id="rId5" imgW="4047993" imgH="2143241" progId="MSGraph.Chart.8">
                  <p:embed/>
                  <p:pic>
                    <p:nvPicPr>
                      <p:cNvPr id="0" name="Object 297"/>
                      <p:cNvPicPr>
                        <a:picLocks noChangeAspect="1" noChangeArrowheads="1"/>
                      </p:cNvPicPr>
                      <p:nvPr/>
                    </p:nvPicPr>
                    <p:blipFill>
                      <a:blip r:embed="rId6"/>
                      <a:srcRect/>
                      <a:stretch>
                        <a:fillRect/>
                      </a:stretch>
                    </p:blipFill>
                    <p:spPr bwMode="auto">
                      <a:xfrm>
                        <a:off x="179512" y="3789040"/>
                        <a:ext cx="4192141" cy="2642814"/>
                      </a:xfrm>
                      <a:prstGeom prst="rect">
                        <a:avLst/>
                      </a:prstGeom>
                      <a:noFill/>
                    </p:spPr>
                  </p:pic>
                </p:oleObj>
              </mc:Fallback>
            </mc:AlternateContent>
          </a:graphicData>
        </a:graphic>
      </p:graphicFrame>
      <p:graphicFrame>
        <p:nvGraphicFramePr>
          <p:cNvPr id="15" name="Objekt 14"/>
          <p:cNvGraphicFramePr>
            <a:graphicFrameLocks noGrp="1" noChangeAspect="1"/>
          </p:cNvGraphicFramePr>
          <p:nvPr>
            <p:extLst>
              <p:ext uri="{D42A27DB-BD31-4B8C-83A1-F6EECF244321}">
                <p14:modId xmlns:p14="http://schemas.microsoft.com/office/powerpoint/2010/main" val="1968026063"/>
              </p:ext>
            </p:extLst>
          </p:nvPr>
        </p:nvGraphicFramePr>
        <p:xfrm>
          <a:off x="4592150" y="4221088"/>
          <a:ext cx="3940290" cy="2232248"/>
        </p:xfrm>
        <a:graphic>
          <a:graphicData uri="http://schemas.openxmlformats.org/presentationml/2006/ole">
            <mc:AlternateContent xmlns:mc="http://schemas.openxmlformats.org/markup-compatibility/2006">
              <mc:Choice xmlns:v="urn:schemas-microsoft-com:vml" Requires="v">
                <p:oleObj spid="_x0000_s46560" name="Graf" r:id="rId7" imgW="7772439" imgH="4114839" progId="MSGraph.Chart.8">
                  <p:embed followColorScheme="full"/>
                </p:oleObj>
              </mc:Choice>
              <mc:Fallback>
                <p:oleObj name="Graf" r:id="rId7" imgW="7772439" imgH="4114839" progId="MSGraph.Chart.8">
                  <p:embed followColorScheme="full"/>
                  <p:pic>
                    <p:nvPicPr>
                      <p:cNvPr id="0" name="Objekt 4"/>
                      <p:cNvPicPr>
                        <a:picLocks noGrp="1" noChangeAspect="1" noChangeArrowheads="1"/>
                      </p:cNvPicPr>
                      <p:nvPr/>
                    </p:nvPicPr>
                    <p:blipFill>
                      <a:blip r:embed="rId8"/>
                      <a:srcRect/>
                      <a:stretch>
                        <a:fillRect/>
                      </a:stretch>
                    </p:blipFill>
                    <p:spPr bwMode="auto">
                      <a:xfrm>
                        <a:off x="4592150" y="4221088"/>
                        <a:ext cx="3940290" cy="2232248"/>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3" y="-169279"/>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sp>
        <p:nvSpPr>
          <p:cNvPr id="27651" name="Rectangle 7"/>
          <p:cNvSpPr>
            <a:spLocks noChangeArrowheads="1"/>
          </p:cNvSpPr>
          <p:nvPr/>
        </p:nvSpPr>
        <p:spPr bwMode="auto">
          <a:xfrm>
            <a:off x="3" y="2107197"/>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sp>
        <p:nvSpPr>
          <p:cNvPr id="27652" name="Rectangle 9"/>
          <p:cNvSpPr>
            <a:spLocks noChangeArrowheads="1"/>
          </p:cNvSpPr>
          <p:nvPr/>
        </p:nvSpPr>
        <p:spPr bwMode="auto">
          <a:xfrm>
            <a:off x="3" y="2226260"/>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sp>
        <p:nvSpPr>
          <p:cNvPr id="27653" name="Rectangle 10"/>
          <p:cNvSpPr>
            <a:spLocks noChangeArrowheads="1"/>
          </p:cNvSpPr>
          <p:nvPr/>
        </p:nvSpPr>
        <p:spPr bwMode="auto">
          <a:xfrm>
            <a:off x="4572004" y="3711161"/>
            <a:ext cx="4105275"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cs-CZ" sz="1800" dirty="0">
                <a:latin typeface="Arial" charset="0"/>
              </a:rPr>
              <a:t>Uzávěr defektu síňového septa (DSS II nebo PFO). Ve více případech se jednalo o katetrizační uzávěr otevřeného </a:t>
            </a:r>
            <a:r>
              <a:rPr lang="cs-CZ" sz="1800" dirty="0" err="1">
                <a:latin typeface="Arial" charset="0"/>
              </a:rPr>
              <a:t>foramen</a:t>
            </a:r>
            <a:r>
              <a:rPr lang="cs-CZ" sz="1800" dirty="0">
                <a:latin typeface="Arial" charset="0"/>
              </a:rPr>
              <a:t> </a:t>
            </a:r>
            <a:r>
              <a:rPr lang="cs-CZ" sz="1800" dirty="0" err="1">
                <a:latin typeface="Arial" charset="0"/>
              </a:rPr>
              <a:t>ovale</a:t>
            </a:r>
            <a:r>
              <a:rPr lang="cs-CZ" sz="1800" dirty="0">
                <a:latin typeface="Arial" charset="0"/>
              </a:rPr>
              <a:t> (PFO = patent </a:t>
            </a:r>
            <a:r>
              <a:rPr lang="cs-CZ" sz="1800" dirty="0" err="1">
                <a:latin typeface="Arial" charset="0"/>
              </a:rPr>
              <a:t>foramen</a:t>
            </a:r>
            <a:r>
              <a:rPr lang="cs-CZ" sz="1800" dirty="0">
                <a:latin typeface="Arial" charset="0"/>
              </a:rPr>
              <a:t> </a:t>
            </a:r>
            <a:r>
              <a:rPr lang="cs-CZ" sz="1800" dirty="0" err="1">
                <a:latin typeface="Arial" charset="0"/>
              </a:rPr>
              <a:t>ovale</a:t>
            </a:r>
            <a:r>
              <a:rPr lang="cs-CZ" sz="1800" dirty="0">
                <a:latin typeface="Arial" charset="0"/>
              </a:rPr>
              <a:t>), které bylo provázeno paradoxní embolizací do mozkového nebo jiného systémového oběhu. Výběr pacientů probíhá v úzké spolupráci s neurologickými pracovišti a především s Neurologickou klinikou FN Brno. </a:t>
            </a:r>
          </a:p>
        </p:txBody>
      </p:sp>
      <p:sp>
        <p:nvSpPr>
          <p:cNvPr id="27654" name="Rectangle 11"/>
          <p:cNvSpPr>
            <a:spLocks noChangeArrowheads="1"/>
          </p:cNvSpPr>
          <p:nvPr/>
        </p:nvSpPr>
        <p:spPr bwMode="auto">
          <a:xfrm>
            <a:off x="112336" y="507092"/>
            <a:ext cx="381635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cs-CZ" sz="1800" dirty="0">
                <a:latin typeface="Arial" charset="0"/>
              </a:rPr>
              <a:t>Na grafu je znázorněno spektrum a počet pomocných koronárních vyšetření pomocí funkčního koronárního posouzení (FFR) a pomocí intravaskulárního ultrazvuku (IVUS).</a:t>
            </a:r>
          </a:p>
          <a:p>
            <a:pPr eaLnBrk="0" hangingPunct="0"/>
            <a:endParaRPr lang="cs-CZ" sz="1800" dirty="0">
              <a:latin typeface="Arial" charset="0"/>
            </a:endParaRPr>
          </a:p>
        </p:txBody>
      </p:sp>
      <p:sp>
        <p:nvSpPr>
          <p:cNvPr id="3" name="Rectangle 8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5" name="Objekt 4"/>
          <p:cNvGraphicFramePr>
            <a:graphicFrameLocks noGrp="1" noChangeAspect="1"/>
          </p:cNvGraphicFramePr>
          <p:nvPr>
            <p:extLst>
              <p:ext uri="{D42A27DB-BD31-4B8C-83A1-F6EECF244321}">
                <p14:modId xmlns:p14="http://schemas.microsoft.com/office/powerpoint/2010/main" val="1642304233"/>
              </p:ext>
            </p:extLst>
          </p:nvPr>
        </p:nvGraphicFramePr>
        <p:xfrm>
          <a:off x="4318000" y="458788"/>
          <a:ext cx="4613275" cy="2808287"/>
        </p:xfrm>
        <a:graphic>
          <a:graphicData uri="http://schemas.openxmlformats.org/presentationml/2006/ole">
            <mc:AlternateContent xmlns:mc="http://schemas.openxmlformats.org/markup-compatibility/2006">
              <mc:Choice xmlns:v="urn:schemas-microsoft-com:vml" Requires="v">
                <p:oleObj spid="_x0000_s41596" name="Graf" r:id="rId3" imgW="7772439" imgH="4114839" progId="MSGraph.Chart.8">
                  <p:embed followColorScheme="full"/>
                </p:oleObj>
              </mc:Choice>
              <mc:Fallback>
                <p:oleObj name="Graf" r:id="rId3" imgW="7772439" imgH="4114839" progId="MSGraph.Chart.8">
                  <p:embed followColorScheme="full"/>
                  <p:pic>
                    <p:nvPicPr>
                      <p:cNvPr id="0" name="Object 12"/>
                      <p:cNvPicPr>
                        <a:picLocks noGrp="1" noChangeAspect="1" noChangeArrowheads="1"/>
                      </p:cNvPicPr>
                      <p:nvPr/>
                    </p:nvPicPr>
                    <p:blipFill>
                      <a:blip r:embed="rId4"/>
                      <a:srcRect/>
                      <a:stretch>
                        <a:fillRect/>
                      </a:stretch>
                    </p:blipFill>
                    <p:spPr bwMode="auto">
                      <a:xfrm>
                        <a:off x="4318000" y="458788"/>
                        <a:ext cx="4613275" cy="280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 name="Objekt 5"/>
          <p:cNvGraphicFramePr>
            <a:graphicFrameLocks noGrp="1" noChangeAspect="1"/>
          </p:cNvGraphicFramePr>
          <p:nvPr>
            <p:extLst>
              <p:ext uri="{D42A27DB-BD31-4B8C-83A1-F6EECF244321}">
                <p14:modId xmlns:p14="http://schemas.microsoft.com/office/powerpoint/2010/main" val="1912219267"/>
              </p:ext>
            </p:extLst>
          </p:nvPr>
        </p:nvGraphicFramePr>
        <p:xfrm>
          <a:off x="112336" y="3573016"/>
          <a:ext cx="4321175" cy="2808288"/>
        </p:xfrm>
        <a:graphic>
          <a:graphicData uri="http://schemas.openxmlformats.org/presentationml/2006/ole">
            <mc:AlternateContent xmlns:mc="http://schemas.openxmlformats.org/markup-compatibility/2006">
              <mc:Choice xmlns:v="urn:schemas-microsoft-com:vml" Requires="v">
                <p:oleObj spid="_x0000_s41597" name="Graf" r:id="rId5" imgW="8239006" imgH="4553001" progId="MSGraph.Chart.8">
                  <p:embed followColorScheme="full"/>
                </p:oleObj>
              </mc:Choice>
              <mc:Fallback>
                <p:oleObj name="Graf" r:id="rId5" imgW="8239006" imgH="4553001" progId="MSGraph.Chart.8">
                  <p:embed followColorScheme="full"/>
                  <p:pic>
                    <p:nvPicPr>
                      <p:cNvPr id="0" name="Object 14"/>
                      <p:cNvPicPr>
                        <a:picLocks noGrp="1" noChangeAspect="1" noChangeArrowheads="1"/>
                      </p:cNvPicPr>
                      <p:nvPr/>
                    </p:nvPicPr>
                    <p:blipFill>
                      <a:blip r:embed="rId6"/>
                      <a:srcRect/>
                      <a:stretch>
                        <a:fillRect/>
                      </a:stretch>
                    </p:blipFill>
                    <p:spPr bwMode="auto">
                      <a:xfrm>
                        <a:off x="112336" y="3573016"/>
                        <a:ext cx="4321175" cy="280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0040" y="-215901"/>
            <a:ext cx="8601730" cy="981076"/>
          </a:xfrm>
        </p:spPr>
        <p:txBody>
          <a:bodyPr/>
          <a:lstStyle/>
          <a:p>
            <a:pPr algn="l" eaLnBrk="1" hangingPunct="1">
              <a:defRPr/>
            </a:pPr>
            <a:r>
              <a:rPr lang="cs-CZ" sz="2000" b="1" dirty="0" smtClean="0">
                <a:solidFill>
                  <a:srgbClr val="FFFF00"/>
                </a:solidFill>
                <a:effectLst/>
                <a:latin typeface="Arial" charset="0"/>
              </a:rPr>
              <a:t>b) </a:t>
            </a:r>
            <a:r>
              <a:rPr lang="cs-CZ" sz="1800" b="1" dirty="0" err="1" smtClean="0">
                <a:solidFill>
                  <a:srgbClr val="FFFF00"/>
                </a:solidFill>
                <a:effectLst/>
                <a:latin typeface="Arial" charset="0"/>
              </a:rPr>
              <a:t>Arytmologické</a:t>
            </a:r>
            <a:r>
              <a:rPr lang="cs-CZ" sz="1800" b="1" dirty="0" smtClean="0">
                <a:solidFill>
                  <a:srgbClr val="FFFF00"/>
                </a:solidFill>
                <a:effectLst/>
                <a:latin typeface="Arial" charset="0"/>
              </a:rPr>
              <a:t> pracoviště</a:t>
            </a:r>
            <a:endParaRPr lang="cs-CZ" sz="1800" b="1" dirty="0" smtClean="0">
              <a:solidFill>
                <a:srgbClr val="FFFF00"/>
              </a:solidFill>
              <a:latin typeface="Arial" charset="0"/>
            </a:endParaRPr>
          </a:p>
        </p:txBody>
      </p:sp>
      <p:sp>
        <p:nvSpPr>
          <p:cNvPr id="29700" name="Rectangle 10"/>
          <p:cNvSpPr>
            <a:spLocks noChangeArrowheads="1"/>
          </p:cNvSpPr>
          <p:nvPr/>
        </p:nvSpPr>
        <p:spPr bwMode="auto">
          <a:xfrm>
            <a:off x="1466219" y="3384907"/>
            <a:ext cx="6760142" cy="70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buClr>
                <a:schemeClr val="hlink"/>
              </a:buClr>
              <a:buSzPct val="65000"/>
              <a:buFont typeface="Wingdings" pitchFamily="2" charset="2"/>
              <a:buNone/>
            </a:pPr>
            <a:r>
              <a:rPr lang="cs-CZ" sz="1800" b="1" dirty="0">
                <a:solidFill>
                  <a:srgbClr val="FF6600"/>
                </a:solidFill>
                <a:latin typeface="Arial" charset="0"/>
              </a:rPr>
              <a:t>Kardiostimulační centrum </a:t>
            </a:r>
            <a:endParaRPr lang="cs-CZ" sz="1800" b="1" dirty="0" smtClean="0">
              <a:solidFill>
                <a:srgbClr val="FF6600"/>
              </a:solidFill>
              <a:latin typeface="Arial" charset="0"/>
            </a:endParaRPr>
          </a:p>
          <a:p>
            <a:pPr>
              <a:spcBef>
                <a:spcPct val="20000"/>
              </a:spcBef>
              <a:buClr>
                <a:schemeClr val="hlink"/>
              </a:buClr>
              <a:buSzPct val="65000"/>
              <a:buFont typeface="Wingdings" pitchFamily="2" charset="2"/>
              <a:buNone/>
            </a:pPr>
            <a:r>
              <a:rPr lang="cs-CZ" sz="1800" b="1" dirty="0" smtClean="0">
                <a:solidFill>
                  <a:srgbClr val="FF6600"/>
                </a:solidFill>
                <a:latin typeface="Arial" charset="0"/>
              </a:rPr>
              <a:t>– </a:t>
            </a:r>
            <a:r>
              <a:rPr lang="cs-CZ" sz="1800" b="1" dirty="0">
                <a:solidFill>
                  <a:srgbClr val="FF6600"/>
                </a:solidFill>
                <a:latin typeface="Arial" charset="0"/>
              </a:rPr>
              <a:t>vedoucí lékař: as. MUDr. Jitka Vlašínová, Ph.D.</a:t>
            </a:r>
          </a:p>
        </p:txBody>
      </p:sp>
      <p:sp>
        <p:nvSpPr>
          <p:cNvPr id="29701" name="Rectangle 11"/>
          <p:cNvSpPr>
            <a:spLocks noChangeArrowheads="1"/>
          </p:cNvSpPr>
          <p:nvPr/>
        </p:nvSpPr>
        <p:spPr bwMode="auto">
          <a:xfrm>
            <a:off x="0" y="4077072"/>
            <a:ext cx="9144004"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b="1" dirty="0" smtClean="0">
                <a:latin typeface="Arial" panose="020B0604020202020204" pitchFamily="34" charset="0"/>
                <a:cs typeface="Arial" panose="020B0604020202020204" pitchFamily="34" charset="0"/>
              </a:rPr>
              <a:t>   </a:t>
            </a:r>
            <a:endParaRPr lang="cs-CZ" b="1" dirty="0">
              <a:latin typeface="Arial" panose="020B0604020202020204" pitchFamily="34" charset="0"/>
              <a:cs typeface="Arial" panose="020B0604020202020204" pitchFamily="34" charset="0"/>
            </a:endParaRPr>
          </a:p>
          <a:p>
            <a:r>
              <a:rPr lang="cs-CZ" b="1" dirty="0">
                <a:latin typeface="Arial" panose="020B0604020202020204" pitchFamily="34" charset="0"/>
                <a:cs typeface="Arial" panose="020B0604020202020204" pitchFamily="34" charset="0"/>
              </a:rPr>
              <a:t>Lékaři: </a:t>
            </a:r>
            <a:r>
              <a:rPr lang="cs-CZ" b="1" dirty="0" smtClean="0">
                <a:latin typeface="Arial" panose="020B0604020202020204" pitchFamily="34" charset="0"/>
                <a:cs typeface="Arial" panose="020B0604020202020204" pitchFamily="34" charset="0"/>
              </a:rPr>
              <a:t>as</a:t>
            </a:r>
            <a:r>
              <a:rPr lang="cs-CZ" b="1" dirty="0">
                <a:latin typeface="Arial" panose="020B0604020202020204" pitchFamily="34" charset="0"/>
                <a:cs typeface="Arial" panose="020B0604020202020204" pitchFamily="34" charset="0"/>
              </a:rPr>
              <a:t>. MUDr. Jitka Vlašínová, </a:t>
            </a:r>
            <a:r>
              <a:rPr lang="cs-CZ" b="1" dirty="0" err="1">
                <a:latin typeface="Arial" panose="020B0604020202020204" pitchFamily="34" charset="0"/>
                <a:cs typeface="Arial" panose="020B0604020202020204" pitchFamily="34" charset="0"/>
              </a:rPr>
              <a:t>Ph.D</a:t>
            </a:r>
            <a:r>
              <a:rPr lang="cs-CZ" b="1" dirty="0">
                <a:latin typeface="Arial" panose="020B0604020202020204" pitchFamily="34" charset="0"/>
                <a:cs typeface="Arial" panose="020B0604020202020204" pitchFamily="34" charset="0"/>
              </a:rPr>
              <a:t> .                        Kontakt – tel. 532232131</a:t>
            </a:r>
            <a:endParaRPr lang="cs-CZ" dirty="0"/>
          </a:p>
          <a:p>
            <a:r>
              <a:rPr lang="cs-CZ" b="1" i="1" dirty="0" smtClean="0">
                <a:latin typeface="Arial" panose="020B0604020202020204" pitchFamily="34" charset="0"/>
                <a:cs typeface="Arial" panose="020B0604020202020204" pitchFamily="34" charset="0"/>
              </a:rPr>
              <a:t>doc</a:t>
            </a:r>
            <a:r>
              <a:rPr lang="cs-CZ" b="1" i="1" dirty="0">
                <a:latin typeface="Arial" panose="020B0604020202020204" pitchFamily="34" charset="0"/>
                <a:cs typeface="Arial" panose="020B0604020202020204" pitchFamily="34" charset="0"/>
              </a:rPr>
              <a:t>. MUDr. Milan Kozák, Ph.D., </a:t>
            </a:r>
            <a:r>
              <a:rPr lang="cs-CZ" b="1" i="1" dirty="0" smtClean="0">
                <a:latin typeface="Arial" panose="020B0604020202020204" pitchFamily="34" charset="0"/>
                <a:cs typeface="Arial" panose="020B0604020202020204" pitchFamily="34" charset="0"/>
              </a:rPr>
              <a:t>doc</a:t>
            </a:r>
            <a:r>
              <a:rPr lang="cs-CZ" b="1" i="1" dirty="0">
                <a:latin typeface="Arial" panose="020B0604020202020204" pitchFamily="34" charset="0"/>
                <a:cs typeface="Arial" panose="020B0604020202020204" pitchFamily="34" charset="0"/>
              </a:rPr>
              <a:t>.  MUDr. Lubomír Křivan, Ph.D., </a:t>
            </a:r>
          </a:p>
          <a:p>
            <a:r>
              <a:rPr lang="cs-CZ" b="1" i="1" dirty="0" smtClean="0">
                <a:latin typeface="Arial" panose="020B0604020202020204" pitchFamily="34" charset="0"/>
                <a:cs typeface="Arial" panose="020B0604020202020204" pitchFamily="34" charset="0"/>
              </a:rPr>
              <a:t>doc. MUDr</a:t>
            </a:r>
            <a:r>
              <a:rPr lang="cs-CZ" b="1" i="1" dirty="0">
                <a:latin typeface="Arial" panose="020B0604020202020204" pitchFamily="34" charset="0"/>
                <a:cs typeface="Arial" panose="020B0604020202020204" pitchFamily="34" charset="0"/>
              </a:rPr>
              <a:t>. Tomáš Novotný, </a:t>
            </a:r>
            <a:r>
              <a:rPr lang="cs-CZ" b="1" i="1" dirty="0" smtClean="0">
                <a:latin typeface="Arial" panose="020B0604020202020204" pitchFamily="34" charset="0"/>
                <a:cs typeface="Arial" panose="020B0604020202020204" pitchFamily="34" charset="0"/>
              </a:rPr>
              <a:t>Ph.D.  as. MUDr</a:t>
            </a:r>
            <a:r>
              <a:rPr lang="cs-CZ" b="1" i="1" dirty="0">
                <a:latin typeface="Arial" panose="020B0604020202020204" pitchFamily="34" charset="0"/>
                <a:cs typeface="Arial" panose="020B0604020202020204" pitchFamily="34" charset="0"/>
              </a:rPr>
              <a:t>. Milan </a:t>
            </a:r>
            <a:r>
              <a:rPr lang="cs-CZ" b="1" i="1" dirty="0" err="1">
                <a:latin typeface="Arial" panose="020B0604020202020204" pitchFamily="34" charset="0"/>
                <a:cs typeface="Arial" panose="020B0604020202020204" pitchFamily="34" charset="0"/>
              </a:rPr>
              <a:t>Sepši</a:t>
            </a:r>
            <a:r>
              <a:rPr lang="cs-CZ" b="1" i="1" dirty="0">
                <a:latin typeface="Arial" panose="020B0604020202020204" pitchFamily="34" charset="0"/>
                <a:cs typeface="Arial" panose="020B0604020202020204" pitchFamily="34" charset="0"/>
              </a:rPr>
              <a:t>, Ph.D.</a:t>
            </a:r>
          </a:p>
          <a:p>
            <a:endParaRPr lang="cs-CZ" b="1" i="1" dirty="0">
              <a:latin typeface="Arial" panose="020B0604020202020204" pitchFamily="34" charset="0"/>
              <a:cs typeface="Arial" panose="020B0604020202020204" pitchFamily="34" charset="0"/>
            </a:endParaRPr>
          </a:p>
          <a:p>
            <a:endParaRPr lang="cs-CZ" sz="1400" b="1" dirty="0">
              <a:latin typeface="Arial" charset="0"/>
            </a:endParaRPr>
          </a:p>
        </p:txBody>
      </p:sp>
      <p:pic>
        <p:nvPicPr>
          <p:cNvPr id="2" name="Picture 2" descr="C:\Documents and Settings\36785\Plocha\rocenka 2013-2014\DSC_0018.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520" y="2852936"/>
            <a:ext cx="1008112" cy="1391685"/>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143510" y="5134451"/>
            <a:ext cx="8856984" cy="1600438"/>
          </a:xfrm>
          <a:prstGeom prst="rect">
            <a:avLst/>
          </a:prstGeom>
        </p:spPr>
        <p:txBody>
          <a:bodyPr wrap="square">
            <a:spAutoFit/>
          </a:bodyPr>
          <a:lstStyle/>
          <a:p>
            <a:pPr>
              <a:spcAft>
                <a:spcPts val="0"/>
              </a:spcAft>
            </a:pPr>
            <a:r>
              <a:rPr lang="cs-CZ" sz="1400" dirty="0">
                <a:latin typeface="Arial" panose="020B0604020202020204" pitchFamily="34" charset="0"/>
                <a:ea typeface="Times New Roman"/>
                <a:cs typeface="Arial" panose="020B0604020202020204" pitchFamily="34" charset="0"/>
              </a:rPr>
              <a:t>V České republice je 38 aktivních kardiostimulačních center. Kardiostimulační středisko naší kliniky je vzhledem k počtu výkonů druhé největší. Zabývá se diagnostikou a léčbou  bradykardických i </a:t>
            </a:r>
            <a:r>
              <a:rPr lang="cs-CZ" sz="1400" dirty="0" err="1">
                <a:latin typeface="Arial" panose="020B0604020202020204" pitchFamily="34" charset="0"/>
                <a:ea typeface="Times New Roman"/>
                <a:cs typeface="Arial" panose="020B0604020202020204" pitchFamily="34" charset="0"/>
              </a:rPr>
              <a:t>tachykardických</a:t>
            </a:r>
            <a:r>
              <a:rPr lang="cs-CZ" sz="1400" dirty="0">
                <a:latin typeface="Arial" panose="020B0604020202020204" pitchFamily="34" charset="0"/>
                <a:ea typeface="Times New Roman"/>
                <a:cs typeface="Arial" panose="020B0604020202020204" pitchFamily="34" charset="0"/>
              </a:rPr>
              <a:t> poruch rytmu, diagnostikou </a:t>
            </a:r>
            <a:r>
              <a:rPr lang="cs-CZ" sz="1400" dirty="0" err="1">
                <a:latin typeface="Arial" panose="020B0604020202020204" pitchFamily="34" charset="0"/>
                <a:ea typeface="Times New Roman"/>
                <a:cs typeface="Arial" panose="020B0604020202020204" pitchFamily="34" charset="0"/>
              </a:rPr>
              <a:t>synkopálních</a:t>
            </a:r>
            <a:r>
              <a:rPr lang="cs-CZ" sz="1400" dirty="0">
                <a:latin typeface="Arial" panose="020B0604020202020204" pitchFamily="34" charset="0"/>
                <a:ea typeface="Times New Roman"/>
                <a:cs typeface="Arial" panose="020B0604020202020204" pitchFamily="34" charset="0"/>
              </a:rPr>
              <a:t> stavů, implantací kardiostimulátorů a </a:t>
            </a:r>
            <a:r>
              <a:rPr lang="cs-CZ" sz="1400" dirty="0" err="1">
                <a:latin typeface="Arial" panose="020B0604020202020204" pitchFamily="34" charset="0"/>
                <a:ea typeface="Times New Roman"/>
                <a:cs typeface="Arial" panose="020B0604020202020204" pitchFamily="34" charset="0"/>
              </a:rPr>
              <a:t>kardioverterů</a:t>
            </a:r>
            <a:r>
              <a:rPr lang="cs-CZ" sz="1400" dirty="0">
                <a:latin typeface="Arial" panose="020B0604020202020204" pitchFamily="34" charset="0"/>
                <a:ea typeface="Times New Roman"/>
                <a:cs typeface="Arial" panose="020B0604020202020204" pitchFamily="34" charset="0"/>
              </a:rPr>
              <a:t> – defibrilátoru , reimplantacemi v důsledku vyčerpání zdroje a implantacemi monitorovacích přístrojů. Na kardiostimulační ambulanci se provádějí kontroly funkce aktivních implantátů, optimalizace a </a:t>
            </a:r>
            <a:r>
              <a:rPr lang="cs-CZ" sz="1400" dirty="0" err="1">
                <a:latin typeface="Arial" panose="020B0604020202020204" pitchFamily="34" charset="0"/>
                <a:ea typeface="Times New Roman"/>
                <a:cs typeface="Arial" panose="020B0604020202020204" pitchFamily="34" charset="0"/>
              </a:rPr>
              <a:t>reprogramace</a:t>
            </a:r>
            <a:r>
              <a:rPr lang="cs-CZ" sz="1400" dirty="0">
                <a:latin typeface="Arial" panose="020B0604020202020204" pitchFamily="34" charset="0"/>
                <a:ea typeface="Times New Roman"/>
                <a:cs typeface="Arial" panose="020B0604020202020204" pitchFamily="34" charset="0"/>
              </a:rPr>
              <a:t> dle klinického stavu nemocného.</a:t>
            </a:r>
          </a:p>
          <a:p>
            <a:pPr>
              <a:spcAft>
                <a:spcPts val="0"/>
              </a:spcAft>
            </a:pPr>
            <a:r>
              <a:rPr lang="cs-CZ" sz="1400" dirty="0">
                <a:latin typeface="Arial" panose="020B0604020202020204" pitchFamily="34" charset="0"/>
                <a:ea typeface="Times New Roman"/>
                <a:cs typeface="Arial" panose="020B0604020202020204" pitchFamily="34" charset="0"/>
              </a:rPr>
              <a:t> </a:t>
            </a:r>
            <a:endParaRPr lang="cs-CZ" sz="1400" dirty="0">
              <a:effectLst/>
              <a:latin typeface="Arial" panose="020B0604020202020204" pitchFamily="34" charset="0"/>
              <a:ea typeface="Times New Roman"/>
              <a:cs typeface="Arial" panose="020B0604020202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06" y="620688"/>
            <a:ext cx="1096774" cy="1372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9" name="Picture 3" descr="C:\Users\36785\Desktop\rocenka 2016\DSC_02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729991"/>
            <a:ext cx="949846" cy="1271885"/>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519901" y="2289108"/>
            <a:ext cx="3140475" cy="338554"/>
          </a:xfrm>
          <a:prstGeom prst="rect">
            <a:avLst/>
          </a:prstGeom>
        </p:spPr>
        <p:txBody>
          <a:bodyPr wrap="none">
            <a:spAutoFit/>
          </a:bodyPr>
          <a:lstStyle/>
          <a:p>
            <a:r>
              <a:rPr lang="cs-CZ" b="1" dirty="0">
                <a:solidFill>
                  <a:srgbClr val="FFFF00"/>
                </a:solidFill>
                <a:latin typeface="Arial" charset="0"/>
              </a:rPr>
              <a:t>doc. MUDr. Milan Kozák, Ph.D.</a:t>
            </a:r>
            <a:endParaRPr lang="cs-CZ" dirty="0"/>
          </a:p>
        </p:txBody>
      </p:sp>
      <p:sp>
        <p:nvSpPr>
          <p:cNvPr id="6" name="Obdélník 5"/>
          <p:cNvSpPr/>
          <p:nvPr/>
        </p:nvSpPr>
        <p:spPr>
          <a:xfrm>
            <a:off x="2090139" y="1002079"/>
            <a:ext cx="1659429" cy="369332"/>
          </a:xfrm>
          <a:prstGeom prst="rect">
            <a:avLst/>
          </a:prstGeom>
        </p:spPr>
        <p:txBody>
          <a:bodyPr wrap="none">
            <a:spAutoFit/>
          </a:bodyPr>
          <a:lstStyle/>
          <a:p>
            <a:r>
              <a:rPr lang="cs-CZ" sz="1800" b="1" kern="0" dirty="0">
                <a:solidFill>
                  <a:srgbClr val="FFFF00"/>
                </a:solidFill>
                <a:latin typeface="Arial" charset="0"/>
              </a:rPr>
              <a:t>vedoucí lékař</a:t>
            </a:r>
            <a:endParaRPr lang="cs-CZ" dirty="0"/>
          </a:p>
        </p:txBody>
      </p:sp>
      <p:sp>
        <p:nvSpPr>
          <p:cNvPr id="7" name="TextovéPole 6"/>
          <p:cNvSpPr txBox="1"/>
          <p:nvPr/>
        </p:nvSpPr>
        <p:spPr>
          <a:xfrm>
            <a:off x="6518982" y="1032857"/>
            <a:ext cx="1645002" cy="338554"/>
          </a:xfrm>
          <a:prstGeom prst="rect">
            <a:avLst/>
          </a:prstGeom>
          <a:noFill/>
        </p:spPr>
        <p:txBody>
          <a:bodyPr wrap="none" rtlCol="0">
            <a:spAutoFit/>
          </a:bodyPr>
          <a:lstStyle/>
          <a:p>
            <a:r>
              <a:rPr lang="cs-CZ" b="1" dirty="0" smtClean="0">
                <a:solidFill>
                  <a:srgbClr val="FFFF00"/>
                </a:solidFill>
                <a:latin typeface="Arial" panose="020B0604020202020204" pitchFamily="34" charset="0"/>
                <a:cs typeface="Arial" panose="020B0604020202020204" pitchFamily="34" charset="0"/>
              </a:rPr>
              <a:t>Staniční sestra</a:t>
            </a:r>
            <a:endParaRPr lang="cs-CZ" b="1" dirty="0">
              <a:solidFill>
                <a:srgbClr val="FFFF00"/>
              </a:solidFill>
              <a:latin typeface="Arial" panose="020B0604020202020204" pitchFamily="34" charset="0"/>
              <a:cs typeface="Arial" panose="020B0604020202020204" pitchFamily="34" charset="0"/>
            </a:endParaRPr>
          </a:p>
        </p:txBody>
      </p:sp>
      <p:sp>
        <p:nvSpPr>
          <p:cNvPr id="8" name="TextovéPole 7"/>
          <p:cNvSpPr txBox="1"/>
          <p:nvPr/>
        </p:nvSpPr>
        <p:spPr>
          <a:xfrm>
            <a:off x="5088658" y="2294573"/>
            <a:ext cx="2018501" cy="338554"/>
          </a:xfrm>
          <a:prstGeom prst="rect">
            <a:avLst/>
          </a:prstGeom>
          <a:noFill/>
        </p:spPr>
        <p:txBody>
          <a:bodyPr wrap="none" rtlCol="0">
            <a:spAutoFit/>
          </a:bodyPr>
          <a:lstStyle/>
          <a:p>
            <a:r>
              <a:rPr lang="cs-CZ" b="1" dirty="0" smtClean="0">
                <a:solidFill>
                  <a:srgbClr val="FFFF00"/>
                </a:solidFill>
                <a:latin typeface="Arial" panose="020B0604020202020204" pitchFamily="34" charset="0"/>
                <a:cs typeface="Arial" panose="020B0604020202020204" pitchFamily="34" charset="0"/>
              </a:rPr>
              <a:t>Pavol </a:t>
            </a:r>
            <a:r>
              <a:rPr lang="cs-CZ" b="1" dirty="0" err="1" smtClean="0">
                <a:solidFill>
                  <a:srgbClr val="FFFF00"/>
                </a:solidFill>
                <a:latin typeface="Arial" panose="020B0604020202020204" pitchFamily="34" charset="0"/>
                <a:cs typeface="Arial" panose="020B0604020202020204" pitchFamily="34" charset="0"/>
              </a:rPr>
              <a:t>Gondkovský</a:t>
            </a:r>
            <a:endParaRPr lang="cs-CZ" b="1" dirty="0">
              <a:solidFill>
                <a:srgbClr val="FFFF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67544" y="620688"/>
            <a:ext cx="8064896" cy="3754874"/>
          </a:xfrm>
          <a:prstGeom prst="rect">
            <a:avLst/>
          </a:prstGeom>
        </p:spPr>
        <p:txBody>
          <a:bodyPr wrap="square">
            <a:spAutoFit/>
          </a:bodyPr>
          <a:lstStyle/>
          <a:p>
            <a:pPr lvl="0" algn="just">
              <a:spcAft>
                <a:spcPts val="0"/>
              </a:spcAft>
            </a:pPr>
            <a:r>
              <a:rPr lang="cs-CZ" sz="1400" dirty="0">
                <a:solidFill>
                  <a:srgbClr val="FFFFFF"/>
                </a:solidFill>
                <a:latin typeface="Arial" panose="020B0604020202020204" pitchFamily="34" charset="0"/>
                <a:ea typeface="Times New Roman"/>
                <a:cs typeface="Arial" panose="020B0604020202020204" pitchFamily="34" charset="0"/>
              </a:rPr>
              <a:t>Dále jsou zde kontaktováni naši lékaři ohledně pacientů s arytmiemi a poskytují se zde konzultace, případně se indikují pacienti k </a:t>
            </a:r>
            <a:r>
              <a:rPr lang="cs-CZ" sz="1400" dirty="0" err="1">
                <a:solidFill>
                  <a:srgbClr val="FFFFFF"/>
                </a:solidFill>
                <a:latin typeface="Arial" panose="020B0604020202020204" pitchFamily="34" charset="0"/>
                <a:ea typeface="Times New Roman"/>
                <a:cs typeface="Arial" panose="020B0604020202020204" pitchFamily="34" charset="0"/>
              </a:rPr>
              <a:t>primoimplantacím</a:t>
            </a:r>
            <a:r>
              <a:rPr lang="cs-CZ" sz="1400" dirty="0">
                <a:solidFill>
                  <a:srgbClr val="FFFFFF"/>
                </a:solidFill>
                <a:latin typeface="Arial" panose="020B0604020202020204" pitchFamily="34" charset="0"/>
                <a:ea typeface="Times New Roman"/>
                <a:cs typeface="Arial" panose="020B0604020202020204" pitchFamily="34" charset="0"/>
              </a:rPr>
              <a:t>.</a:t>
            </a:r>
          </a:p>
          <a:p>
            <a:pPr lvl="0" algn="just">
              <a:spcAft>
                <a:spcPts val="0"/>
              </a:spcAft>
            </a:pPr>
            <a:r>
              <a:rPr lang="cs-CZ" sz="1400" dirty="0">
                <a:solidFill>
                  <a:srgbClr val="FFFFFF"/>
                </a:solidFill>
                <a:latin typeface="Arial" panose="020B0604020202020204" pitchFamily="34" charset="0"/>
                <a:ea typeface="Times New Roman"/>
                <a:cs typeface="Arial" panose="020B0604020202020204" pitchFamily="34" charset="0"/>
              </a:rPr>
              <a:t>Od roku 1991, kdy bylo naše centrum založeno do roku 2003 počet výkonů strmě </a:t>
            </a:r>
            <a:r>
              <a:rPr lang="cs-CZ" sz="1400" dirty="0" err="1">
                <a:solidFill>
                  <a:srgbClr val="FFFFFF"/>
                </a:solidFill>
                <a:latin typeface="Arial" panose="020B0604020202020204" pitchFamily="34" charset="0"/>
                <a:ea typeface="Times New Roman"/>
                <a:cs typeface="Arial" panose="020B0604020202020204" pitchFamily="34" charset="0"/>
              </a:rPr>
              <a:t>stoupal.pak</a:t>
            </a:r>
            <a:r>
              <a:rPr lang="cs-CZ" sz="1400" dirty="0">
                <a:solidFill>
                  <a:srgbClr val="FFFFFF"/>
                </a:solidFill>
                <a:latin typeface="Arial" panose="020B0604020202020204" pitchFamily="34" charset="0"/>
                <a:ea typeface="Times New Roman"/>
                <a:cs typeface="Arial" panose="020B0604020202020204" pitchFamily="34" charset="0"/>
              </a:rPr>
              <a:t> následovalo  10 let  vyrovnaných počtů a poslední  dva roky se počty opět </a:t>
            </a:r>
            <a:r>
              <a:rPr lang="cs-CZ" sz="1400" dirty="0" err="1">
                <a:solidFill>
                  <a:srgbClr val="FFFFFF"/>
                </a:solidFill>
                <a:latin typeface="Arial" panose="020B0604020202020204" pitchFamily="34" charset="0"/>
                <a:ea typeface="Times New Roman"/>
                <a:cs typeface="Arial" panose="020B0604020202020204" pitchFamily="34" charset="0"/>
              </a:rPr>
              <a:t>navýšily.V</a:t>
            </a:r>
            <a:r>
              <a:rPr lang="cs-CZ" sz="1400" dirty="0">
                <a:solidFill>
                  <a:srgbClr val="FFFFFF"/>
                </a:solidFill>
                <a:latin typeface="Arial" panose="020B0604020202020204" pitchFamily="34" charset="0"/>
                <a:ea typeface="Times New Roman"/>
                <a:cs typeface="Arial" panose="020B0604020202020204" pitchFamily="34" charset="0"/>
              </a:rPr>
              <a:t> roce 2015 jsme provedli  391 </a:t>
            </a:r>
            <a:r>
              <a:rPr lang="cs-CZ" sz="1400" dirty="0" err="1">
                <a:solidFill>
                  <a:srgbClr val="FFFFFF"/>
                </a:solidFill>
                <a:latin typeface="Arial" panose="020B0604020202020204" pitchFamily="34" charset="0"/>
                <a:ea typeface="Times New Roman"/>
                <a:cs typeface="Arial" panose="020B0604020202020204" pitchFamily="34" charset="0"/>
              </a:rPr>
              <a:t>primoimplantací</a:t>
            </a:r>
            <a:r>
              <a:rPr lang="cs-CZ" sz="1400" dirty="0">
                <a:solidFill>
                  <a:srgbClr val="FFFFFF"/>
                </a:solidFill>
                <a:latin typeface="Arial" panose="020B0604020202020204" pitchFamily="34" charset="0"/>
                <a:ea typeface="Times New Roman"/>
                <a:cs typeface="Arial" panose="020B0604020202020204" pitchFamily="34" charset="0"/>
              </a:rPr>
              <a:t>  PM a 145 </a:t>
            </a:r>
            <a:r>
              <a:rPr lang="cs-CZ" sz="1400" dirty="0" err="1">
                <a:solidFill>
                  <a:srgbClr val="FFFFFF"/>
                </a:solidFill>
                <a:latin typeface="Arial" panose="020B0604020202020204" pitchFamily="34" charset="0"/>
                <a:ea typeface="Times New Roman"/>
                <a:cs typeface="Arial" panose="020B0604020202020204" pitchFamily="34" charset="0"/>
              </a:rPr>
              <a:t>primoimplantací</a:t>
            </a:r>
            <a:r>
              <a:rPr lang="cs-CZ" sz="1400" dirty="0">
                <a:solidFill>
                  <a:srgbClr val="FFFFFF"/>
                </a:solidFill>
                <a:latin typeface="Arial" panose="020B0604020202020204" pitchFamily="34" charset="0"/>
                <a:ea typeface="Times New Roman"/>
                <a:cs typeface="Arial" panose="020B0604020202020204" pitchFamily="34" charset="0"/>
              </a:rPr>
              <a:t>  ICD. </a:t>
            </a:r>
          </a:p>
          <a:p>
            <a:pPr lvl="0" algn="just">
              <a:spcAft>
                <a:spcPts val="0"/>
              </a:spcAft>
            </a:pPr>
            <a:r>
              <a:rPr lang="cs-CZ" sz="1400" dirty="0">
                <a:solidFill>
                  <a:srgbClr val="FFFFFF"/>
                </a:solidFill>
                <a:latin typeface="Arial" panose="020B0604020202020204" pitchFamily="34" charset="0"/>
                <a:ea typeface="Times New Roman"/>
                <a:cs typeface="Arial" panose="020B0604020202020204" pitchFamily="34" charset="0"/>
              </a:rPr>
              <a:t>Rozvržení  kardiostimulačních režimů  zůstává  zachováno ve prospěch  fyziologické  stimulace  U kardiostimulátorů je u 66% </a:t>
            </a:r>
            <a:r>
              <a:rPr lang="cs-CZ" sz="1400" dirty="0" err="1">
                <a:solidFill>
                  <a:srgbClr val="FFFFFF"/>
                </a:solidFill>
                <a:latin typeface="Arial" panose="020B0604020202020204" pitchFamily="34" charset="0"/>
                <a:ea typeface="Times New Roman"/>
                <a:cs typeface="Arial" panose="020B0604020202020204" pitchFamily="34" charset="0"/>
              </a:rPr>
              <a:t>primoimplantací</a:t>
            </a:r>
            <a:r>
              <a:rPr lang="cs-CZ" sz="1400" dirty="0">
                <a:solidFill>
                  <a:srgbClr val="FFFFFF"/>
                </a:solidFill>
                <a:latin typeface="Arial" panose="020B0604020202020204" pitchFamily="34" charset="0"/>
                <a:ea typeface="Times New Roman"/>
                <a:cs typeface="Arial" panose="020B0604020202020204" pitchFamily="34" charset="0"/>
              </a:rPr>
              <a:t> zastoupen </a:t>
            </a:r>
            <a:r>
              <a:rPr lang="cs-CZ" sz="1400" dirty="0" err="1">
                <a:solidFill>
                  <a:srgbClr val="FFFFFF"/>
                </a:solidFill>
                <a:latin typeface="Arial" panose="020B0604020202020204" pitchFamily="34" charset="0"/>
                <a:ea typeface="Times New Roman"/>
                <a:cs typeface="Arial" panose="020B0604020202020204" pitchFamily="34" charset="0"/>
              </a:rPr>
              <a:t>dvoudutinový</a:t>
            </a:r>
            <a:r>
              <a:rPr lang="cs-CZ" sz="1400" dirty="0">
                <a:solidFill>
                  <a:srgbClr val="FFFFFF"/>
                </a:solidFill>
                <a:latin typeface="Arial" panose="020B0604020202020204" pitchFamily="34" charset="0"/>
                <a:ea typeface="Times New Roman"/>
                <a:cs typeface="Arial" panose="020B0604020202020204" pitchFamily="34" charset="0"/>
              </a:rPr>
              <a:t> a </a:t>
            </a:r>
            <a:r>
              <a:rPr lang="cs-CZ" sz="1400" dirty="0" err="1">
                <a:solidFill>
                  <a:srgbClr val="FFFFFF"/>
                </a:solidFill>
                <a:latin typeface="Arial" panose="020B0604020202020204" pitchFamily="34" charset="0"/>
                <a:ea typeface="Times New Roman"/>
                <a:cs typeface="Arial" panose="020B0604020202020204" pitchFamily="34" charset="0"/>
              </a:rPr>
              <a:t>resynchronizační</a:t>
            </a:r>
            <a:r>
              <a:rPr lang="cs-CZ" sz="1400" dirty="0">
                <a:solidFill>
                  <a:srgbClr val="FFFFFF"/>
                </a:solidFill>
                <a:latin typeface="Arial" panose="020B0604020202020204" pitchFamily="34" charset="0"/>
                <a:ea typeface="Times New Roman"/>
                <a:cs typeface="Arial" panose="020B0604020202020204" pitchFamily="34" charset="0"/>
              </a:rPr>
              <a:t> režim, což odpovídá poměru v národním registru. Počty </a:t>
            </a:r>
            <a:r>
              <a:rPr lang="cs-CZ" sz="1400" dirty="0" err="1">
                <a:solidFill>
                  <a:srgbClr val="FFFFFF"/>
                </a:solidFill>
                <a:latin typeface="Arial" panose="020B0604020202020204" pitchFamily="34" charset="0"/>
                <a:ea typeface="Times New Roman"/>
                <a:cs typeface="Arial" panose="020B0604020202020204" pitchFamily="34" charset="0"/>
              </a:rPr>
              <a:t>resynchronizační</a:t>
            </a:r>
            <a:r>
              <a:rPr lang="cs-CZ" sz="1400" dirty="0">
                <a:solidFill>
                  <a:srgbClr val="FFFFFF"/>
                </a:solidFill>
                <a:latin typeface="Arial" panose="020B0604020202020204" pitchFamily="34" charset="0"/>
                <a:ea typeface="Times New Roman"/>
                <a:cs typeface="Arial" panose="020B0604020202020204" pitchFamily="34" charset="0"/>
              </a:rPr>
              <a:t>  terapie PM postupně klesají vzhledem k vyššímu zastoupení primárně preventivních implantací   ICD CRT.  I tyto naše počty odpovídají světovým trendům. </a:t>
            </a:r>
          </a:p>
          <a:p>
            <a:pPr lvl="0" algn="just">
              <a:spcAft>
                <a:spcPts val="0"/>
              </a:spcAft>
            </a:pPr>
            <a:r>
              <a:rPr lang="cs-CZ" sz="1400" dirty="0">
                <a:solidFill>
                  <a:srgbClr val="FFFFFF"/>
                </a:solidFill>
                <a:latin typeface="Arial" panose="020B0604020202020204" pitchFamily="34" charset="0"/>
                <a:ea typeface="Times New Roman"/>
                <a:cs typeface="Arial" panose="020B0604020202020204" pitchFamily="34" charset="0"/>
              </a:rPr>
              <a:t>V našem centru se zabýváme taky pacienty se </a:t>
            </a:r>
            <a:r>
              <a:rPr lang="cs-CZ" sz="1400" dirty="0" err="1">
                <a:solidFill>
                  <a:srgbClr val="FFFFFF"/>
                </a:solidFill>
                <a:latin typeface="Arial" panose="020B0604020202020204" pitchFamily="34" charset="0"/>
                <a:ea typeface="Times New Roman"/>
                <a:cs typeface="Arial" panose="020B0604020202020204" pitchFamily="34" charset="0"/>
              </a:rPr>
              <a:t>synkopálními</a:t>
            </a:r>
            <a:r>
              <a:rPr lang="cs-CZ" sz="1400" dirty="0">
                <a:solidFill>
                  <a:srgbClr val="FFFFFF"/>
                </a:solidFill>
                <a:latin typeface="Arial" panose="020B0604020202020204" pitchFamily="34" charset="0"/>
                <a:ea typeface="Times New Roman"/>
                <a:cs typeface="Arial" panose="020B0604020202020204" pitchFamily="34" charset="0"/>
              </a:rPr>
              <a:t> stavy a u neobjasněných synkop se provádí implantace </a:t>
            </a:r>
            <a:r>
              <a:rPr lang="cs-CZ" sz="1400" dirty="0" err="1">
                <a:solidFill>
                  <a:srgbClr val="FFFFFF"/>
                </a:solidFill>
                <a:latin typeface="Arial" panose="020B0604020202020204" pitchFamily="34" charset="0"/>
                <a:ea typeface="Times New Roman"/>
                <a:cs typeface="Arial" panose="020B0604020202020204" pitchFamily="34" charset="0"/>
              </a:rPr>
              <a:t>implantabilního</a:t>
            </a:r>
            <a:r>
              <a:rPr lang="cs-CZ" sz="1400" dirty="0">
                <a:solidFill>
                  <a:srgbClr val="FFFFFF"/>
                </a:solidFill>
                <a:latin typeface="Arial" panose="020B0604020202020204" pitchFamily="34" charset="0"/>
                <a:ea typeface="Times New Roman"/>
                <a:cs typeface="Arial" panose="020B0604020202020204" pitchFamily="34" charset="0"/>
              </a:rPr>
              <a:t> monitoru. Za posledních 5 let jsme naimplantovali 115 těchto monitorů. Ve spolupráci s neurologickou klinikou monitorujeme i pacienty po kryptogenní mozkové příhodě</a:t>
            </a:r>
            <a:r>
              <a:rPr lang="cs-CZ" sz="1400" dirty="0" smtClean="0">
                <a:solidFill>
                  <a:srgbClr val="FFFFFF"/>
                </a:solidFill>
                <a:latin typeface="Arial" panose="020B0604020202020204" pitchFamily="34" charset="0"/>
                <a:ea typeface="Times New Roman"/>
                <a:cs typeface="Arial" panose="020B0604020202020204" pitchFamily="34" charset="0"/>
              </a:rPr>
              <a:t>.</a:t>
            </a:r>
          </a:p>
          <a:p>
            <a:pPr lvl="0" algn="just">
              <a:spcAft>
                <a:spcPts val="0"/>
              </a:spcAft>
            </a:pPr>
            <a:endParaRPr lang="cs-CZ" sz="1400" dirty="0">
              <a:solidFill>
                <a:srgbClr val="FFFFFF"/>
              </a:solidFill>
              <a:latin typeface="Arial" panose="020B0604020202020204" pitchFamily="34" charset="0"/>
              <a:ea typeface="Times New Roman"/>
              <a:cs typeface="Arial" panose="020B0604020202020204" pitchFamily="34" charset="0"/>
            </a:endParaRPr>
          </a:p>
          <a:p>
            <a:pPr lvl="0" algn="just">
              <a:spcAft>
                <a:spcPts val="0"/>
              </a:spcAft>
            </a:pPr>
            <a:endParaRPr lang="cs-CZ" sz="1400" dirty="0">
              <a:solidFill>
                <a:srgbClr val="FFFFFF"/>
              </a:solidFill>
              <a:latin typeface="Arial" panose="020B0604020202020204" pitchFamily="34" charset="0"/>
              <a:ea typeface="Times New Roman"/>
              <a:cs typeface="Arial" panose="020B0604020202020204" pitchFamily="34" charset="0"/>
            </a:endParaRPr>
          </a:p>
          <a:p>
            <a:pPr lvl="0" algn="just">
              <a:spcAft>
                <a:spcPts val="0"/>
              </a:spcAft>
            </a:pPr>
            <a:r>
              <a:rPr lang="cs-CZ" sz="1400" dirty="0">
                <a:solidFill>
                  <a:srgbClr val="FFFFFF"/>
                </a:solidFill>
                <a:latin typeface="Arial" panose="020B0604020202020204" pitchFamily="34" charset="0"/>
                <a:ea typeface="Times New Roman"/>
                <a:cs typeface="Arial" panose="020B0604020202020204" pitchFamily="34" charset="0"/>
              </a:rPr>
              <a:t> </a:t>
            </a:r>
          </a:p>
        </p:txBody>
      </p:sp>
      <p:sp>
        <p:nvSpPr>
          <p:cNvPr id="5" name="Obdélník 4"/>
          <p:cNvSpPr/>
          <p:nvPr/>
        </p:nvSpPr>
        <p:spPr>
          <a:xfrm>
            <a:off x="480702" y="4293096"/>
            <a:ext cx="7972301" cy="2031325"/>
          </a:xfrm>
          <a:prstGeom prst="rect">
            <a:avLst/>
          </a:prstGeom>
        </p:spPr>
        <p:txBody>
          <a:bodyPr wrap="square">
            <a:spAutoFit/>
          </a:bodyPr>
          <a:lstStyle/>
          <a:p>
            <a:pPr lvl="0" algn="just">
              <a:spcAft>
                <a:spcPts val="0"/>
              </a:spcAft>
            </a:pPr>
            <a:r>
              <a:rPr lang="cs-CZ" sz="1400" dirty="0">
                <a:solidFill>
                  <a:srgbClr val="FFFFFF"/>
                </a:solidFill>
                <a:latin typeface="Arial" panose="020B0604020202020204" pitchFamily="34" charset="0"/>
                <a:ea typeface="Times New Roman"/>
                <a:cs typeface="Arial" panose="020B0604020202020204" pitchFamily="34" charset="0"/>
              </a:rPr>
              <a:t>Lékaři našeho  centra jsou zapojeni v mnoha studiích, zabývajících se sledováním </a:t>
            </a:r>
            <a:r>
              <a:rPr lang="cs-CZ" sz="1400" dirty="0" err="1">
                <a:solidFill>
                  <a:srgbClr val="FFFFFF"/>
                </a:solidFill>
                <a:latin typeface="Arial" panose="020B0604020202020204" pitchFamily="34" charset="0"/>
                <a:ea typeface="Times New Roman"/>
                <a:cs typeface="Arial" panose="020B0604020202020204" pitchFamily="34" charset="0"/>
              </a:rPr>
              <a:t>programačních</a:t>
            </a:r>
            <a:r>
              <a:rPr lang="cs-CZ" sz="1400" dirty="0">
                <a:solidFill>
                  <a:srgbClr val="FFFFFF"/>
                </a:solidFill>
                <a:latin typeface="Arial" panose="020B0604020202020204" pitchFamily="34" charset="0"/>
                <a:ea typeface="Times New Roman"/>
                <a:cs typeface="Arial" panose="020B0604020202020204" pitchFamily="34" charset="0"/>
              </a:rPr>
              <a:t>  parametrů . Velká  část  našich   pacientů  je vybavena domácí  monitorovací jednotkou (</a:t>
            </a:r>
            <a:r>
              <a:rPr lang="cs-CZ" sz="1400" dirty="0" err="1">
                <a:solidFill>
                  <a:srgbClr val="FFFFFF"/>
                </a:solidFill>
                <a:latin typeface="Arial" panose="020B0604020202020204" pitchFamily="34" charset="0"/>
                <a:ea typeface="Times New Roman"/>
                <a:cs typeface="Arial" panose="020B0604020202020204" pitchFamily="34" charset="0"/>
              </a:rPr>
              <a:t>Home</a:t>
            </a:r>
            <a:r>
              <a:rPr lang="cs-CZ" sz="1400" dirty="0">
                <a:solidFill>
                  <a:srgbClr val="FFFFFF"/>
                </a:solidFill>
                <a:latin typeface="Arial" panose="020B0604020202020204" pitchFamily="34" charset="0"/>
                <a:ea typeface="Times New Roman"/>
                <a:cs typeface="Arial" panose="020B0604020202020204" pitchFamily="34" charset="0"/>
              </a:rPr>
              <a:t> monitoring),  na jejímž základě jsme schopni detekovat  poruchy   rytmu, či  stimulace a můžeme  prodloužit termíny pravidelných kontrol, což při  vzrůstajícím počtu pacientů a delším přežíváním uleví náporu na </a:t>
            </a:r>
            <a:r>
              <a:rPr lang="cs-CZ" sz="1400" dirty="0" err="1">
                <a:solidFill>
                  <a:srgbClr val="FFFFFF"/>
                </a:solidFill>
                <a:latin typeface="Arial" panose="020B0604020202020204" pitchFamily="34" charset="0"/>
                <a:ea typeface="Times New Roman"/>
                <a:cs typeface="Arial" panose="020B0604020202020204" pitchFamily="34" charset="0"/>
              </a:rPr>
              <a:t>arytmologickou</a:t>
            </a:r>
            <a:r>
              <a:rPr lang="cs-CZ" sz="1400" dirty="0">
                <a:solidFill>
                  <a:srgbClr val="FFFFFF"/>
                </a:solidFill>
                <a:latin typeface="Arial" panose="020B0604020202020204" pitchFamily="34" charset="0"/>
                <a:ea typeface="Times New Roman"/>
                <a:cs typeface="Arial" panose="020B0604020202020204" pitchFamily="34" charset="0"/>
              </a:rPr>
              <a:t> ambulanci.    </a:t>
            </a:r>
          </a:p>
          <a:p>
            <a:pPr lvl="0" algn="just">
              <a:spcAft>
                <a:spcPts val="0"/>
              </a:spcAft>
            </a:pPr>
            <a:r>
              <a:rPr lang="cs-CZ" sz="1400" dirty="0">
                <a:solidFill>
                  <a:srgbClr val="FFFFFF"/>
                </a:solidFill>
                <a:latin typeface="Arial" panose="020B0604020202020204" pitchFamily="34" charset="0"/>
                <a:ea typeface="Times New Roman"/>
                <a:cs typeface="Arial" panose="020B0604020202020204" pitchFamily="34" charset="0"/>
              </a:rPr>
              <a:t> Lékaři z kardiostimulačního centra pravidelně prezentují své zkušenosti a výsledky práce na odborných tuzemských i mezinárodních kongresech a v odborných periodikách .</a:t>
            </a:r>
          </a:p>
          <a:p>
            <a:pPr lvl="0" algn="just">
              <a:spcAft>
                <a:spcPts val="0"/>
              </a:spcAft>
            </a:pPr>
            <a:r>
              <a:rPr lang="cs-CZ" sz="1400" dirty="0">
                <a:solidFill>
                  <a:srgbClr val="FFFFFF"/>
                </a:solidFill>
                <a:latin typeface="Arial" panose="020B0604020202020204" pitchFamily="34" charset="0"/>
                <a:ea typeface="Times New Roman"/>
                <a:cs typeface="Arial" panose="020B0604020202020204" pitchFamily="34" charset="0"/>
              </a:rPr>
              <a:t>Naše centrum slouží i jako výukové pracoviště pro lékaře zabývající se </a:t>
            </a:r>
            <a:r>
              <a:rPr lang="cs-CZ" sz="1400" dirty="0" err="1">
                <a:solidFill>
                  <a:srgbClr val="FFFFFF"/>
                </a:solidFill>
                <a:latin typeface="Arial" panose="020B0604020202020204" pitchFamily="34" charset="0"/>
                <a:ea typeface="Times New Roman"/>
                <a:cs typeface="Arial" panose="020B0604020202020204" pitchFamily="34" charset="0"/>
              </a:rPr>
              <a:t>kardiostimulací</a:t>
            </a:r>
            <a:r>
              <a:rPr lang="cs-CZ" sz="1400" dirty="0">
                <a:solidFill>
                  <a:srgbClr val="FFFFFF"/>
                </a:solidFill>
                <a:latin typeface="Arial" panose="020B0604020202020204" pitchFamily="34" charset="0"/>
                <a:ea typeface="Times New Roman"/>
                <a:cs typeface="Arial" panose="020B0604020202020204" pitchFamily="34" charset="0"/>
              </a:rPr>
              <a:t>.  </a:t>
            </a:r>
          </a:p>
          <a:p>
            <a:pPr lvl="0" algn="just">
              <a:spcAft>
                <a:spcPts val="0"/>
              </a:spcAft>
            </a:pPr>
            <a:r>
              <a:rPr lang="cs-CZ" sz="1400" dirty="0">
                <a:solidFill>
                  <a:srgbClr val="FFFFFF"/>
                </a:solidFill>
                <a:latin typeface="Arial" panose="020B0604020202020204" pitchFamily="34" charset="0"/>
                <a:ea typeface="Times New Roman"/>
                <a:cs typeface="Arial" panose="020B0604020202020204" pitchFamily="34" charset="0"/>
              </a:rPr>
              <a:t> </a:t>
            </a:r>
          </a:p>
        </p:txBody>
      </p:sp>
    </p:spTree>
    <p:extLst>
      <p:ext uri="{BB962C8B-B14F-4D97-AF65-F5344CB8AC3E}">
        <p14:creationId xmlns:p14="http://schemas.microsoft.com/office/powerpoint/2010/main" val="1463035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395536" y="260648"/>
            <a:ext cx="8229600" cy="5715000"/>
          </a:xfrm>
        </p:spPr>
        <p:txBody>
          <a:bodyPr/>
          <a:lstStyle/>
          <a:p>
            <a:pPr marL="0" lvl="0" indent="0" algn="just" eaLnBrk="1" hangingPunct="1">
              <a:spcBef>
                <a:spcPts val="300"/>
              </a:spcBef>
              <a:spcAft>
                <a:spcPts val="0"/>
              </a:spcAft>
              <a:buClrTx/>
              <a:buSzTx/>
              <a:buNone/>
            </a:pPr>
            <a:r>
              <a:rPr lang="cs-CZ" sz="1400" b="1" kern="1200" dirty="0">
                <a:solidFill>
                  <a:srgbClr val="FFFFFF"/>
                </a:solidFill>
                <a:effectLst/>
                <a:latin typeface="Arial" panose="020B0604020202020204" pitchFamily="34" charset="0"/>
                <a:ea typeface="Times New Roman"/>
                <a:cs typeface="Arial" panose="020B0604020202020204" pitchFamily="34" charset="0"/>
              </a:rPr>
              <a:t>Nadále pokračuje spolupráce s IBA (Institut biostatistiky a analýz) Masarykovy univerzity a s UZIS (Ústav zdravotnických informací a statistiky) České republiky. Vznikají další publikace z našich projektů, jako např. registr AHEAD (</a:t>
            </a:r>
            <a:r>
              <a:rPr lang="cs-CZ" sz="1400" b="1" kern="1200" dirty="0" err="1">
                <a:solidFill>
                  <a:srgbClr val="FFFFFF"/>
                </a:solidFill>
                <a:effectLst/>
                <a:latin typeface="Arial" panose="020B0604020202020204" pitchFamily="34" charset="0"/>
                <a:ea typeface="Times New Roman"/>
                <a:cs typeface="Arial" panose="020B0604020202020204" pitchFamily="34" charset="0"/>
              </a:rPr>
              <a:t>Acute</a:t>
            </a:r>
            <a:r>
              <a:rPr lang="cs-CZ" sz="1400" b="1" kern="1200" dirty="0">
                <a:solidFill>
                  <a:srgbClr val="FFFFFF"/>
                </a:solidFill>
                <a:effectLst/>
                <a:latin typeface="Arial" panose="020B0604020202020204" pitchFamily="34" charset="0"/>
                <a:ea typeface="Times New Roman"/>
                <a:cs typeface="Arial" panose="020B0604020202020204" pitchFamily="34" charset="0"/>
              </a:rPr>
              <a:t> </a:t>
            </a:r>
            <a:r>
              <a:rPr lang="cs-CZ" sz="1400" b="1" kern="1200" dirty="0" err="1">
                <a:solidFill>
                  <a:srgbClr val="FFFFFF"/>
                </a:solidFill>
                <a:effectLst/>
                <a:latin typeface="Arial" panose="020B0604020202020204" pitchFamily="34" charset="0"/>
                <a:ea typeface="Times New Roman"/>
                <a:cs typeface="Arial" panose="020B0604020202020204" pitchFamily="34" charset="0"/>
              </a:rPr>
              <a:t>HEArt</a:t>
            </a:r>
            <a:r>
              <a:rPr lang="cs-CZ" sz="1400" b="1" kern="1200" dirty="0">
                <a:solidFill>
                  <a:srgbClr val="FFFFFF"/>
                </a:solidFill>
                <a:effectLst/>
                <a:latin typeface="Arial" panose="020B0604020202020204" pitchFamily="34" charset="0"/>
                <a:ea typeface="Times New Roman"/>
                <a:cs typeface="Arial" panose="020B0604020202020204" pitchFamily="34" charset="0"/>
              </a:rPr>
              <a:t> </a:t>
            </a:r>
            <a:r>
              <a:rPr lang="cs-CZ" sz="1400" b="1" kern="1200" dirty="0" err="1">
                <a:solidFill>
                  <a:srgbClr val="FFFFFF"/>
                </a:solidFill>
                <a:effectLst/>
                <a:latin typeface="Arial" panose="020B0604020202020204" pitchFamily="34" charset="0"/>
                <a:ea typeface="Times New Roman"/>
                <a:cs typeface="Arial" panose="020B0604020202020204" pitchFamily="34" charset="0"/>
              </a:rPr>
              <a:t>failure</a:t>
            </a:r>
            <a:r>
              <a:rPr lang="cs-CZ" sz="1400" b="1" kern="1200" dirty="0">
                <a:solidFill>
                  <a:srgbClr val="FFFFFF"/>
                </a:solidFill>
                <a:effectLst/>
                <a:latin typeface="Arial" panose="020B0604020202020204" pitchFamily="34" charset="0"/>
                <a:ea typeface="Times New Roman"/>
                <a:cs typeface="Arial" panose="020B0604020202020204" pitchFamily="34" charset="0"/>
              </a:rPr>
              <a:t> Databáze </a:t>
            </a:r>
            <a:r>
              <a:rPr lang="cs-CZ" sz="1400" b="1" u="sng" kern="1200" dirty="0">
                <a:solidFill>
                  <a:srgbClr val="0000FF"/>
                </a:solidFill>
                <a:effectLst/>
                <a:latin typeface="Arial" panose="020B0604020202020204" pitchFamily="34" charset="0"/>
                <a:ea typeface="Times New Roman"/>
                <a:cs typeface="Arial" panose="020B0604020202020204" pitchFamily="34" charset="0"/>
                <a:hlinkClick r:id="rId2"/>
              </a:rPr>
              <a:t>www.ahead.registry.cz</a:t>
            </a:r>
            <a:r>
              <a:rPr lang="cs-CZ" sz="1400" b="1" kern="1200" dirty="0">
                <a:solidFill>
                  <a:srgbClr val="FFFFFF"/>
                </a:solidFill>
                <a:effectLst/>
                <a:latin typeface="Arial" panose="020B0604020202020204" pitchFamily="34" charset="0"/>
                <a:ea typeface="Times New Roman"/>
                <a:cs typeface="Arial" panose="020B0604020202020204" pitchFamily="34" charset="0"/>
              </a:rPr>
              <a:t>.). V roce 2015 bylo publikováno AHEAD </a:t>
            </a:r>
            <a:r>
              <a:rPr lang="cs-CZ" sz="1400" b="1" kern="1200" dirty="0" err="1">
                <a:solidFill>
                  <a:srgbClr val="FFFFFF"/>
                </a:solidFill>
                <a:effectLst/>
                <a:latin typeface="Arial" panose="020B0604020202020204" pitchFamily="34" charset="0"/>
                <a:ea typeface="Times New Roman"/>
                <a:cs typeface="Arial" panose="020B0604020202020204" pitchFamily="34" charset="0"/>
              </a:rPr>
              <a:t>score</a:t>
            </a:r>
            <a:r>
              <a:rPr lang="cs-CZ" sz="1400" b="1" kern="1200" dirty="0">
                <a:solidFill>
                  <a:srgbClr val="FFFFFF"/>
                </a:solidFill>
                <a:effectLst/>
                <a:latin typeface="Arial" panose="020B0604020202020204" pitchFamily="34" charset="0"/>
                <a:ea typeface="Times New Roman"/>
                <a:cs typeface="Arial" panose="020B0604020202020204" pitchFamily="34" charset="0"/>
              </a:rPr>
              <a:t> v prestižním časopise International </a:t>
            </a:r>
            <a:r>
              <a:rPr lang="cs-CZ" sz="1400" b="1" kern="1200" dirty="0" err="1">
                <a:solidFill>
                  <a:srgbClr val="FFFFFF"/>
                </a:solidFill>
                <a:effectLst/>
                <a:latin typeface="Arial" panose="020B0604020202020204" pitchFamily="34" charset="0"/>
                <a:ea typeface="Times New Roman"/>
                <a:cs typeface="Arial" panose="020B0604020202020204" pitchFamily="34" charset="0"/>
              </a:rPr>
              <a:t>Journal</a:t>
            </a:r>
            <a:r>
              <a:rPr lang="cs-CZ" sz="1400" b="1" kern="1200" dirty="0">
                <a:solidFill>
                  <a:srgbClr val="FFFFFF"/>
                </a:solidFill>
                <a:effectLst/>
                <a:latin typeface="Arial" panose="020B0604020202020204" pitchFamily="34" charset="0"/>
                <a:ea typeface="Times New Roman"/>
                <a:cs typeface="Arial" panose="020B0604020202020204" pitchFamily="34" charset="0"/>
              </a:rPr>
              <a:t> </a:t>
            </a:r>
            <a:r>
              <a:rPr lang="cs-CZ" sz="1400" b="1" kern="1200" dirty="0" err="1">
                <a:solidFill>
                  <a:srgbClr val="FFFFFF"/>
                </a:solidFill>
                <a:effectLst/>
                <a:latin typeface="Arial" panose="020B0604020202020204" pitchFamily="34" charset="0"/>
                <a:ea typeface="Times New Roman"/>
                <a:cs typeface="Arial" panose="020B0604020202020204" pitchFamily="34" charset="0"/>
              </a:rPr>
              <a:t>of</a:t>
            </a:r>
            <a:r>
              <a:rPr lang="cs-CZ" sz="1400" b="1" kern="1200" dirty="0">
                <a:solidFill>
                  <a:srgbClr val="FFFFFF"/>
                </a:solidFill>
                <a:effectLst/>
                <a:latin typeface="Arial" panose="020B0604020202020204" pitchFamily="34" charset="0"/>
                <a:ea typeface="Times New Roman"/>
                <a:cs typeface="Arial" panose="020B0604020202020204" pitchFamily="34" charset="0"/>
              </a:rPr>
              <a:t> </a:t>
            </a:r>
            <a:r>
              <a:rPr lang="cs-CZ" sz="1400" b="1" kern="1200" dirty="0" err="1" smtClean="0">
                <a:solidFill>
                  <a:srgbClr val="FFFFFF"/>
                </a:solidFill>
                <a:effectLst/>
                <a:latin typeface="Arial" panose="020B0604020202020204" pitchFamily="34" charset="0"/>
                <a:ea typeface="Times New Roman"/>
                <a:cs typeface="Arial" panose="020B0604020202020204" pitchFamily="34" charset="0"/>
              </a:rPr>
              <a:t>Cardiology</a:t>
            </a:r>
            <a:r>
              <a:rPr lang="cs-CZ" sz="1400" b="1" kern="1200" dirty="0">
                <a:solidFill>
                  <a:srgbClr val="FFFFFF"/>
                </a:solidFill>
                <a:effectLst/>
                <a:latin typeface="Arial" panose="020B0604020202020204" pitchFamily="34" charset="0"/>
                <a:ea typeface="Times New Roman"/>
                <a:cs typeface="Arial" panose="020B0604020202020204" pitchFamily="34" charset="0"/>
              </a:rPr>
              <a:t>. </a:t>
            </a:r>
            <a:endParaRPr lang="cs-CZ" sz="1400" b="1" kern="1200" dirty="0" smtClean="0">
              <a:solidFill>
                <a:srgbClr val="FFFFFF"/>
              </a:solidFill>
              <a:effectLst/>
              <a:latin typeface="Arial" panose="020B0604020202020204" pitchFamily="34" charset="0"/>
              <a:ea typeface="Times New Roman"/>
              <a:cs typeface="Arial" panose="020B0604020202020204" pitchFamily="34" charset="0"/>
            </a:endParaRPr>
          </a:p>
          <a:p>
            <a:pPr marL="0" lvl="0" indent="0" algn="just" eaLnBrk="1" hangingPunct="1">
              <a:spcBef>
                <a:spcPts val="300"/>
              </a:spcBef>
              <a:spcAft>
                <a:spcPts val="0"/>
              </a:spcAft>
              <a:buClrTx/>
              <a:buSzTx/>
              <a:buNone/>
            </a:pPr>
            <a:r>
              <a:rPr lang="cs-CZ" sz="1400" b="1" kern="1200" dirty="0">
                <a:effectLst/>
                <a:latin typeface="Arial" panose="020B0604020202020204" pitchFamily="34" charset="0"/>
                <a:ea typeface="Times New Roman"/>
                <a:cs typeface="Arial" panose="020B0604020202020204" pitchFamily="34" charset="0"/>
              </a:rPr>
              <a:t>V roce 2015 jsme iniciovali další velký registr FAR NHL u nemocných s chronickým srdečním selháním a do registru byla </a:t>
            </a:r>
            <a:r>
              <a:rPr lang="cs-CZ" sz="1400" b="1" kern="1200" dirty="0" err="1">
                <a:effectLst/>
                <a:latin typeface="Arial" panose="020B0604020202020204" pitchFamily="34" charset="0"/>
                <a:ea typeface="Times New Roman"/>
                <a:cs typeface="Arial" panose="020B0604020202020204" pitchFamily="34" charset="0"/>
              </a:rPr>
              <a:t>zavzato</a:t>
            </a:r>
            <a:r>
              <a:rPr lang="cs-CZ" sz="1400" b="1" kern="1200" dirty="0">
                <a:effectLst/>
                <a:latin typeface="Arial" panose="020B0604020202020204" pitchFamily="34" charset="0"/>
                <a:ea typeface="Times New Roman"/>
                <a:cs typeface="Arial" panose="020B0604020202020204" pitchFamily="34" charset="0"/>
              </a:rPr>
              <a:t> 1  100 nemocných ve 3 univerzitních nemocnicích.</a:t>
            </a:r>
          </a:p>
          <a:p>
            <a:pPr marL="0" lvl="0" indent="0" algn="just" eaLnBrk="1" hangingPunct="1">
              <a:spcBef>
                <a:spcPts val="300"/>
              </a:spcBef>
              <a:spcAft>
                <a:spcPts val="0"/>
              </a:spcAft>
              <a:buClrTx/>
              <a:buSzTx/>
              <a:buNone/>
            </a:pPr>
            <a:r>
              <a:rPr lang="cs-CZ" sz="1400" b="1" kern="1200" dirty="0">
                <a:effectLst/>
                <a:latin typeface="Arial" panose="020B0604020202020204" pitchFamily="34" charset="0"/>
                <a:ea typeface="Times New Roman"/>
                <a:cs typeface="Arial" panose="020B0604020202020204" pitchFamily="34" charset="0"/>
              </a:rPr>
              <a:t>V roce 2015 byl ukončen registru FIRST (první pacienti léčení novými antikoagulancii), pokračuje registr nemocných s hypertenzí starších 90 let, O dalších projektech informujeme na dalších stranách ročenky.</a:t>
            </a:r>
          </a:p>
          <a:p>
            <a:pPr marL="0" lvl="0" indent="0" algn="just" eaLnBrk="1" hangingPunct="1">
              <a:spcBef>
                <a:spcPts val="300"/>
              </a:spcBef>
              <a:spcAft>
                <a:spcPts val="0"/>
              </a:spcAft>
              <a:buClrTx/>
              <a:buSzTx/>
              <a:buNone/>
            </a:pPr>
            <a:r>
              <a:rPr lang="cs-CZ" sz="1400" b="1" kern="1200" dirty="0" smtClean="0">
                <a:solidFill>
                  <a:srgbClr val="FFFFFF"/>
                </a:solidFill>
                <a:effectLst/>
                <a:latin typeface="Arial" panose="020B0604020202020204" pitchFamily="34" charset="0"/>
                <a:ea typeface="Times New Roman"/>
                <a:cs typeface="Arial" panose="020B0604020202020204" pitchFamily="34" charset="0"/>
              </a:rPr>
              <a:t>V</a:t>
            </a:r>
            <a:r>
              <a:rPr lang="cs-CZ" sz="1400" b="1" kern="1200" dirty="0">
                <a:solidFill>
                  <a:srgbClr val="FFFFFF"/>
                </a:solidFill>
                <a:effectLst/>
                <a:latin typeface="Arial" panose="020B0604020202020204" pitchFamily="34" charset="0"/>
                <a:ea typeface="Times New Roman"/>
                <a:cs typeface="Arial" panose="020B0604020202020204" pitchFamily="34" charset="0"/>
              </a:rPr>
              <a:t> roce 2015 jsme se v kardiologii významně zapojili i do velkých světových klinických studií a patříme již k renomovaným centrům. V studiích ENSURE (</a:t>
            </a:r>
            <a:r>
              <a:rPr lang="cs-CZ" sz="1400" b="1" kern="1200" dirty="0" err="1">
                <a:solidFill>
                  <a:srgbClr val="FFFFFF"/>
                </a:solidFill>
                <a:effectLst/>
                <a:latin typeface="Arial" panose="020B0604020202020204" pitchFamily="34" charset="0"/>
                <a:ea typeface="Times New Roman"/>
                <a:cs typeface="Arial" panose="020B0604020202020204" pitchFamily="34" charset="0"/>
              </a:rPr>
              <a:t>kardioverze</a:t>
            </a:r>
            <a:r>
              <a:rPr lang="cs-CZ" sz="1400" b="1" kern="1200" dirty="0">
                <a:solidFill>
                  <a:srgbClr val="FFFFFF"/>
                </a:solidFill>
                <a:effectLst/>
                <a:latin typeface="Arial" panose="020B0604020202020204" pitchFamily="34" charset="0"/>
                <a:ea typeface="Times New Roman"/>
                <a:cs typeface="Arial" panose="020B0604020202020204" pitchFamily="34" charset="0"/>
              </a:rPr>
              <a:t> u fibrilace síní a nová antikoagulancia), ukončené v roce 2015, jsme byli největší centrum na světě.</a:t>
            </a:r>
          </a:p>
          <a:p>
            <a:pPr marL="0" lvl="0" indent="0" algn="just" eaLnBrk="1" hangingPunct="1">
              <a:spcBef>
                <a:spcPts val="300"/>
              </a:spcBef>
              <a:spcAft>
                <a:spcPts val="0"/>
              </a:spcAft>
              <a:buClrTx/>
              <a:buSzTx/>
              <a:buNone/>
            </a:pPr>
            <a:r>
              <a:rPr lang="cs-CZ" sz="1400" b="1" kern="1200" dirty="0">
                <a:solidFill>
                  <a:srgbClr val="FFFFFF"/>
                </a:solidFill>
                <a:effectLst/>
                <a:latin typeface="Arial" panose="020B0604020202020204" pitchFamily="34" charset="0"/>
                <a:ea typeface="Times New Roman"/>
                <a:cs typeface="Arial" panose="020B0604020202020204" pitchFamily="34" charset="0"/>
              </a:rPr>
              <a:t>Kardiologie jde stále rychle dopředu a my máme dobrý pocit, že se světovou kardiologií držíme dobře krok. Neexistují léky, které by nám byly nedostupné a neexistují metody, které bychom nemohli buď sami provést, nebo alespoň zařídit. Chceme se v této špičkové kardiologii udržet a věřím, že stále, jak kvalitou, tak objemem péče patříme mezi nejlepší pracoviště v České republice i v Evropě. </a:t>
            </a:r>
            <a:endParaRPr lang="cs-CZ" sz="1400" b="1" kern="1200" dirty="0" smtClean="0">
              <a:solidFill>
                <a:srgbClr val="FFFFFF"/>
              </a:solidFill>
              <a:effectLst/>
              <a:latin typeface="Arial" panose="020B0604020202020204" pitchFamily="34" charset="0"/>
              <a:ea typeface="Times New Roman"/>
              <a:cs typeface="Arial" panose="020B0604020202020204" pitchFamily="34" charset="0"/>
            </a:endParaRPr>
          </a:p>
          <a:p>
            <a:pPr marL="0" lvl="0" indent="0" algn="just" eaLnBrk="1" hangingPunct="1">
              <a:spcBef>
                <a:spcPts val="300"/>
              </a:spcBef>
              <a:spcAft>
                <a:spcPts val="0"/>
              </a:spcAft>
              <a:buClrTx/>
              <a:buSzTx/>
              <a:buNone/>
            </a:pPr>
            <a:r>
              <a:rPr lang="cs-CZ" sz="1400" b="1" kern="1200" dirty="0" smtClean="0">
                <a:solidFill>
                  <a:srgbClr val="FFFFFF"/>
                </a:solidFill>
                <a:effectLst/>
                <a:latin typeface="Arial" panose="020B0604020202020204" pitchFamily="34" charset="0"/>
                <a:ea typeface="Times New Roman"/>
                <a:cs typeface="Arial" panose="020B0604020202020204" pitchFamily="34" charset="0"/>
              </a:rPr>
              <a:t>Navázali </a:t>
            </a:r>
            <a:r>
              <a:rPr lang="cs-CZ" sz="1400" b="1" kern="1200" dirty="0">
                <a:solidFill>
                  <a:srgbClr val="FFFFFF"/>
                </a:solidFill>
                <a:effectLst/>
                <a:latin typeface="Arial" panose="020B0604020202020204" pitchFamily="34" charset="0"/>
                <a:ea typeface="Times New Roman"/>
                <a:cs typeface="Arial" panose="020B0604020202020204" pitchFamily="34" charset="0"/>
              </a:rPr>
              <a:t>jsme velmi dobrou spolupráci s některými mezinárodními organizacemi, především je to skupina GREAT, která se zabývá akutním srdečním selháním a registry v kardiologii, nebo TIMI skupina, která organizuje velké mezinárodní klinické studie.</a:t>
            </a:r>
          </a:p>
          <a:p>
            <a:pPr marL="0" lvl="0" indent="0" algn="just" eaLnBrk="1" hangingPunct="1">
              <a:spcBef>
                <a:spcPts val="300"/>
              </a:spcBef>
              <a:spcAft>
                <a:spcPts val="0"/>
              </a:spcAft>
              <a:buClrTx/>
              <a:buSzTx/>
              <a:buNone/>
            </a:pPr>
            <a:r>
              <a:rPr lang="cs-CZ" sz="1400" b="1" kern="1200" dirty="0">
                <a:solidFill>
                  <a:srgbClr val="FFFFFF"/>
                </a:solidFill>
                <a:effectLst/>
                <a:latin typeface="Arial" panose="020B0604020202020204" pitchFamily="34" charset="0"/>
                <a:ea typeface="Times New Roman"/>
                <a:cs typeface="Arial" panose="020B0604020202020204" pitchFamily="34" charset="0"/>
              </a:rPr>
              <a:t>Domnívám se, že stojíme na pevných základech a že děláme dobrou medicínu. Chtěli bychom tuto péči nabídnout všem, kteří ji budou potřebovat, ale nezapomínáme přitom ani na vlídné slovo a příjemné prostředí, které mnohdy léčí lépe než drahé léky.</a:t>
            </a:r>
          </a:p>
          <a:p>
            <a:pPr marL="0" lvl="0" indent="0" algn="just" eaLnBrk="1" hangingPunct="1">
              <a:spcBef>
                <a:spcPts val="300"/>
              </a:spcBef>
              <a:spcAft>
                <a:spcPts val="0"/>
              </a:spcAft>
              <a:buClrTx/>
              <a:buSzTx/>
              <a:buNone/>
            </a:pPr>
            <a:r>
              <a:rPr lang="cs-CZ" sz="1400" b="1" kern="1200" dirty="0">
                <a:solidFill>
                  <a:srgbClr val="FFFFFF"/>
                </a:solidFill>
                <a:effectLst/>
                <a:latin typeface="Arial" panose="020B0604020202020204" pitchFamily="34" charset="0"/>
                <a:ea typeface="Times New Roman"/>
                <a:cs typeface="Arial" panose="020B0604020202020204" pitchFamily="34" charset="0"/>
              </a:rPr>
              <a:t>Jménem všech zaměstnanců </a:t>
            </a:r>
            <a:r>
              <a:rPr lang="cs-CZ" sz="1400" b="1" kern="1200" dirty="0" err="1">
                <a:solidFill>
                  <a:srgbClr val="FFFFFF"/>
                </a:solidFill>
                <a:effectLst/>
                <a:latin typeface="Arial" panose="020B0604020202020204" pitchFamily="34" charset="0"/>
                <a:ea typeface="Times New Roman"/>
                <a:cs typeface="Arial" panose="020B0604020202020204" pitchFamily="34" charset="0"/>
              </a:rPr>
              <a:t>Interní-kardiologické</a:t>
            </a:r>
            <a:r>
              <a:rPr lang="cs-CZ" sz="1400" b="1" kern="1200" dirty="0">
                <a:solidFill>
                  <a:srgbClr val="FFFFFF"/>
                </a:solidFill>
                <a:effectLst/>
                <a:latin typeface="Arial" panose="020B0604020202020204" pitchFamily="34" charset="0"/>
                <a:ea typeface="Times New Roman"/>
                <a:cs typeface="Arial" panose="020B0604020202020204" pitchFamily="34" charset="0"/>
              </a:rPr>
              <a:t> kliniky FN Brno</a:t>
            </a:r>
            <a:r>
              <a:rPr lang="cs-CZ" sz="1400" b="1" kern="1200" dirty="0" smtClean="0">
                <a:solidFill>
                  <a:srgbClr val="FFFFFF"/>
                </a:solidFill>
                <a:effectLst/>
                <a:latin typeface="Arial" panose="020B0604020202020204" pitchFamily="34" charset="0"/>
                <a:ea typeface="Times New Roman"/>
                <a:cs typeface="Arial" panose="020B0604020202020204" pitchFamily="34" charset="0"/>
              </a:rPr>
              <a:t>.</a:t>
            </a:r>
          </a:p>
          <a:p>
            <a:pPr marL="0" lvl="0" indent="0" algn="just" eaLnBrk="1" hangingPunct="1">
              <a:spcBef>
                <a:spcPts val="300"/>
              </a:spcBef>
              <a:spcAft>
                <a:spcPts val="0"/>
              </a:spcAft>
              <a:buClrTx/>
              <a:buSzTx/>
              <a:buNone/>
            </a:pPr>
            <a:endParaRPr lang="cs-CZ" sz="1400" b="1" kern="1200" dirty="0">
              <a:solidFill>
                <a:srgbClr val="FFFFFF"/>
              </a:solidFill>
              <a:effectLst/>
              <a:latin typeface="Arial" panose="020B0604020202020204" pitchFamily="34" charset="0"/>
              <a:ea typeface="Times New Roman"/>
              <a:cs typeface="Arial" panose="020B0604020202020204" pitchFamily="34" charset="0"/>
            </a:endParaRPr>
          </a:p>
          <a:p>
            <a:pPr marL="0" lvl="0" indent="0" algn="just" eaLnBrk="1" hangingPunct="1">
              <a:spcBef>
                <a:spcPts val="300"/>
              </a:spcBef>
              <a:spcAft>
                <a:spcPts val="0"/>
              </a:spcAft>
              <a:buClrTx/>
              <a:buSzTx/>
              <a:buNone/>
            </a:pPr>
            <a:r>
              <a:rPr lang="cs-CZ" sz="1400" b="1" kern="1200" dirty="0">
                <a:solidFill>
                  <a:srgbClr val="FFFFFF"/>
                </a:solidFill>
                <a:effectLst/>
                <a:latin typeface="Arial" panose="020B0604020202020204" pitchFamily="34" charset="0"/>
                <a:ea typeface="Times New Roman"/>
                <a:cs typeface="Arial" panose="020B0604020202020204" pitchFamily="34" charset="0"/>
              </a:rPr>
              <a:t>Prof. MUDr. Jindřich Špinar, CSc.</a:t>
            </a:r>
          </a:p>
          <a:p>
            <a:pPr marL="0" lvl="0" indent="0" algn="just" eaLnBrk="1" hangingPunct="1">
              <a:spcBef>
                <a:spcPts val="300"/>
              </a:spcBef>
              <a:spcAft>
                <a:spcPts val="0"/>
              </a:spcAft>
              <a:buClrTx/>
              <a:buSzTx/>
              <a:buNone/>
            </a:pPr>
            <a:r>
              <a:rPr lang="cs-CZ" sz="1400" b="1" kern="1200" dirty="0">
                <a:solidFill>
                  <a:srgbClr val="FFFFFF"/>
                </a:solidFill>
                <a:effectLst/>
                <a:latin typeface="Arial" panose="020B0604020202020204" pitchFamily="34" charset="0"/>
                <a:ea typeface="Times New Roman"/>
                <a:cs typeface="Arial" panose="020B0604020202020204" pitchFamily="34" charset="0"/>
              </a:rPr>
              <a:t>Brno, 3. 3. 2016</a:t>
            </a:r>
          </a:p>
          <a:p>
            <a:pPr marL="0" indent="0">
              <a:buNone/>
            </a:pPr>
            <a:endParaRPr lang="cs-CZ" dirty="0"/>
          </a:p>
        </p:txBody>
      </p:sp>
    </p:spTree>
    <p:extLst>
      <p:ext uri="{BB962C8B-B14F-4D97-AF65-F5344CB8AC3E}">
        <p14:creationId xmlns:p14="http://schemas.microsoft.com/office/powerpoint/2010/main" val="11028453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475656" y="111851"/>
            <a:ext cx="5352747" cy="338554"/>
          </a:xfrm>
          <a:prstGeom prst="rect">
            <a:avLst/>
          </a:prstGeom>
          <a:noFill/>
        </p:spPr>
        <p:txBody>
          <a:bodyPr wrap="none" rtlCol="0">
            <a:spAutoFit/>
          </a:bodyPr>
          <a:lstStyle/>
          <a:p>
            <a:r>
              <a:rPr lang="cs-CZ" b="1" dirty="0" smtClean="0">
                <a:solidFill>
                  <a:srgbClr val="FF6600"/>
                </a:solidFill>
                <a:latin typeface="Arial" pitchFamily="34" charset="0"/>
                <a:cs typeface="Arial" pitchFamily="34" charset="0"/>
              </a:rPr>
              <a:t>Přehled  výkonů v jednotlivých letech  - do roku 2015</a:t>
            </a:r>
            <a:endParaRPr lang="cs-CZ" b="1" dirty="0">
              <a:solidFill>
                <a:srgbClr val="FF6600"/>
              </a:solidFill>
              <a:latin typeface="Arial" pitchFamily="34" charset="0"/>
              <a:cs typeface="Arial" pitchFamily="34" charset="0"/>
            </a:endParaRPr>
          </a:p>
        </p:txBody>
      </p:sp>
      <p:pic>
        <p:nvPicPr>
          <p:cNvPr id="481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489204"/>
            <a:ext cx="5943600" cy="313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3629436"/>
            <a:ext cx="5943600" cy="3138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55776" y="3797172"/>
            <a:ext cx="3804247" cy="400110"/>
          </a:xfrm>
          <a:prstGeom prst="rect">
            <a:avLst/>
          </a:prstGeom>
        </p:spPr>
        <p:txBody>
          <a:bodyPr wrap="none">
            <a:spAutoFit/>
          </a:bodyPr>
          <a:lstStyle/>
          <a:p>
            <a:r>
              <a:rPr lang="cs-CZ" sz="2000" b="1" dirty="0">
                <a:solidFill>
                  <a:srgbClr val="FF6600"/>
                </a:solidFill>
                <a:latin typeface="Arial" pitchFamily="34" charset="0"/>
                <a:cs typeface="Arial" pitchFamily="34" charset="0"/>
              </a:rPr>
              <a:t>Spektrum výkonů v roce </a:t>
            </a:r>
            <a:r>
              <a:rPr lang="cs-CZ" sz="2000" b="1" dirty="0" smtClean="0">
                <a:solidFill>
                  <a:srgbClr val="FF6600"/>
                </a:solidFill>
                <a:latin typeface="Arial" pitchFamily="34" charset="0"/>
                <a:cs typeface="Arial" pitchFamily="34" charset="0"/>
              </a:rPr>
              <a:t>2015</a:t>
            </a:r>
            <a:endParaRPr lang="cs-CZ" sz="2000" b="1" dirty="0">
              <a:solidFill>
                <a:srgbClr val="FF6600"/>
              </a:solidFill>
              <a:latin typeface="Arial" pitchFamily="34" charset="0"/>
              <a:cs typeface="Arial" pitchFamily="34" charset="0"/>
            </a:endParaRPr>
          </a:p>
        </p:txBody>
      </p:sp>
      <p:graphicFrame>
        <p:nvGraphicFramePr>
          <p:cNvPr id="9" name="graf 5"/>
          <p:cNvGraphicFramePr>
            <a:graphicFrameLocks/>
          </p:cNvGraphicFramePr>
          <p:nvPr>
            <p:extLst>
              <p:ext uri="{D42A27DB-BD31-4B8C-83A1-F6EECF244321}">
                <p14:modId xmlns:p14="http://schemas.microsoft.com/office/powerpoint/2010/main" val="1966078313"/>
              </p:ext>
            </p:extLst>
          </p:nvPr>
        </p:nvGraphicFramePr>
        <p:xfrm>
          <a:off x="543949" y="4293096"/>
          <a:ext cx="3873402" cy="2459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f 6"/>
          <p:cNvGraphicFramePr>
            <a:graphicFrameLocks/>
          </p:cNvGraphicFramePr>
          <p:nvPr>
            <p:extLst>
              <p:ext uri="{D42A27DB-BD31-4B8C-83A1-F6EECF244321}">
                <p14:modId xmlns:p14="http://schemas.microsoft.com/office/powerpoint/2010/main" val="495706812"/>
              </p:ext>
            </p:extLst>
          </p:nvPr>
        </p:nvGraphicFramePr>
        <p:xfrm>
          <a:off x="4788024" y="4293096"/>
          <a:ext cx="3975298" cy="2449835"/>
        </p:xfrm>
        <a:graphic>
          <a:graphicData uri="http://schemas.openxmlformats.org/drawingml/2006/chart">
            <c:chart xmlns:c="http://schemas.openxmlformats.org/drawingml/2006/chart" xmlns:r="http://schemas.openxmlformats.org/officeDocument/2006/relationships" r:id="rId3"/>
          </a:graphicData>
        </a:graphic>
      </p:graphicFrame>
      <p:pic>
        <p:nvPicPr>
          <p:cNvPr id="4915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526833"/>
            <a:ext cx="5904656" cy="3241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65594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3092" y="467707"/>
            <a:ext cx="9144000" cy="3747548"/>
          </a:xfrm>
        </p:spPr>
        <p:txBody>
          <a:bodyPr/>
          <a:lstStyle/>
          <a:p>
            <a:pPr eaLnBrk="1" hangingPunct="1">
              <a:lnSpc>
                <a:spcPct val="80000"/>
              </a:lnSpc>
              <a:buFont typeface="Wingdings" pitchFamily="2" charset="2"/>
              <a:buNone/>
              <a:defRPr/>
            </a:pPr>
            <a:r>
              <a:rPr lang="cs-CZ" sz="1800" b="1" dirty="0" smtClean="0">
                <a:solidFill>
                  <a:srgbClr val="FF6600"/>
                </a:solidFill>
                <a:effectLst/>
                <a:latin typeface="Arial" charset="0"/>
              </a:rPr>
              <a:t>                             Invazivní </a:t>
            </a:r>
            <a:r>
              <a:rPr lang="cs-CZ" sz="1800" b="1" dirty="0" err="1" smtClean="0">
                <a:solidFill>
                  <a:srgbClr val="FF6600"/>
                </a:solidFill>
                <a:effectLst/>
                <a:latin typeface="Arial" charset="0"/>
              </a:rPr>
              <a:t>arytmologická</a:t>
            </a:r>
            <a:r>
              <a:rPr lang="cs-CZ" sz="1800" b="1" dirty="0" smtClean="0">
                <a:solidFill>
                  <a:srgbClr val="FF6600"/>
                </a:solidFill>
                <a:effectLst/>
                <a:latin typeface="Arial" charset="0"/>
              </a:rPr>
              <a:t> laboratoř - vedoucí lékař:</a:t>
            </a:r>
            <a:r>
              <a:rPr lang="cs-CZ" sz="1800" b="1" dirty="0" smtClean="0">
                <a:solidFill>
                  <a:srgbClr val="FF6600"/>
                </a:solidFill>
                <a:latin typeface="Arial" charset="0"/>
              </a:rPr>
              <a:t>  </a:t>
            </a:r>
            <a:r>
              <a:rPr lang="cs-CZ" sz="1800" b="1" dirty="0" smtClean="0">
                <a:effectLst/>
                <a:latin typeface="Arial" charset="0"/>
              </a:rPr>
              <a:t>   </a:t>
            </a:r>
          </a:p>
          <a:p>
            <a:pPr eaLnBrk="1" hangingPunct="1">
              <a:lnSpc>
                <a:spcPct val="80000"/>
              </a:lnSpc>
              <a:buFont typeface="Wingdings" pitchFamily="2" charset="2"/>
              <a:buNone/>
              <a:defRPr/>
            </a:pPr>
            <a:r>
              <a:rPr lang="cs-CZ" sz="1800" b="1" dirty="0" smtClean="0">
                <a:solidFill>
                  <a:srgbClr val="FF6600"/>
                </a:solidFill>
                <a:effectLst/>
                <a:latin typeface="Arial" charset="0"/>
              </a:rPr>
              <a:t>                             Doc.  MUDr. Růžena </a:t>
            </a:r>
            <a:r>
              <a:rPr lang="cs-CZ" sz="1800" b="1" dirty="0" err="1" smtClean="0">
                <a:solidFill>
                  <a:srgbClr val="FF6600"/>
                </a:solidFill>
                <a:effectLst/>
                <a:latin typeface="Arial" charset="0"/>
              </a:rPr>
              <a:t>Lábrová</a:t>
            </a:r>
            <a:r>
              <a:rPr lang="cs-CZ" sz="1800" b="1" dirty="0" smtClean="0">
                <a:solidFill>
                  <a:srgbClr val="FF6600"/>
                </a:solidFill>
                <a:effectLst/>
                <a:latin typeface="Arial" charset="0"/>
              </a:rPr>
              <a:t>, Ph.D.</a:t>
            </a:r>
          </a:p>
          <a:p>
            <a:pPr eaLnBrk="1" hangingPunct="1">
              <a:lnSpc>
                <a:spcPct val="80000"/>
              </a:lnSpc>
              <a:buFont typeface="Wingdings" pitchFamily="2" charset="2"/>
              <a:buNone/>
              <a:defRPr/>
            </a:pPr>
            <a:endParaRPr lang="cs-CZ" sz="1200" b="1" dirty="0">
              <a:effectLst/>
              <a:latin typeface="Arial" charset="0"/>
            </a:endParaRPr>
          </a:p>
          <a:p>
            <a:pPr eaLnBrk="1" hangingPunct="1">
              <a:lnSpc>
                <a:spcPct val="80000"/>
              </a:lnSpc>
              <a:buFont typeface="Wingdings" pitchFamily="2" charset="2"/>
              <a:buNone/>
              <a:defRPr/>
            </a:pPr>
            <a:endParaRPr lang="cs-CZ" sz="1200" b="1" dirty="0" smtClean="0">
              <a:effectLst/>
              <a:latin typeface="Arial" charset="0"/>
            </a:endParaRPr>
          </a:p>
          <a:p>
            <a:pPr eaLnBrk="1" hangingPunct="1">
              <a:lnSpc>
                <a:spcPct val="80000"/>
              </a:lnSpc>
              <a:buFont typeface="Wingdings" pitchFamily="2" charset="2"/>
              <a:buNone/>
              <a:defRPr/>
            </a:pPr>
            <a:endParaRPr lang="cs-CZ" sz="1200" b="1" dirty="0">
              <a:effectLst/>
              <a:latin typeface="Arial" charset="0"/>
            </a:endParaRPr>
          </a:p>
          <a:p>
            <a:pPr eaLnBrk="1" hangingPunct="1">
              <a:lnSpc>
                <a:spcPct val="80000"/>
              </a:lnSpc>
              <a:buFont typeface="Wingdings" pitchFamily="2" charset="2"/>
              <a:buNone/>
              <a:defRPr/>
            </a:pPr>
            <a:endParaRPr lang="cs-CZ" sz="1200" b="1" dirty="0" smtClean="0">
              <a:effectLst/>
              <a:latin typeface="Arial" charset="0"/>
            </a:endParaRPr>
          </a:p>
          <a:p>
            <a:pPr eaLnBrk="1" hangingPunct="1">
              <a:lnSpc>
                <a:spcPct val="80000"/>
              </a:lnSpc>
              <a:buFont typeface="Wingdings" pitchFamily="2" charset="2"/>
              <a:buNone/>
              <a:defRPr/>
            </a:pPr>
            <a:endParaRPr lang="cs-CZ" sz="1200" b="1" dirty="0">
              <a:effectLst/>
              <a:latin typeface="Arial" charset="0"/>
            </a:endParaRPr>
          </a:p>
          <a:p>
            <a:pPr eaLnBrk="1" hangingPunct="1">
              <a:lnSpc>
                <a:spcPct val="80000"/>
              </a:lnSpc>
              <a:buFont typeface="Wingdings" pitchFamily="2" charset="2"/>
              <a:buNone/>
              <a:defRPr/>
            </a:pPr>
            <a:endParaRPr lang="cs-CZ" sz="1200" b="1" dirty="0" smtClean="0">
              <a:effectLst/>
              <a:latin typeface="Arial" charset="0"/>
            </a:endParaRPr>
          </a:p>
          <a:p>
            <a:pPr eaLnBrk="1" hangingPunct="1">
              <a:lnSpc>
                <a:spcPct val="80000"/>
              </a:lnSpc>
              <a:buFont typeface="Wingdings" pitchFamily="2" charset="2"/>
              <a:buNone/>
              <a:defRPr/>
            </a:pPr>
            <a:endParaRPr lang="cs-CZ" sz="1200" b="1" dirty="0">
              <a:effectLst/>
              <a:latin typeface="Arial" charset="0"/>
            </a:endParaRPr>
          </a:p>
          <a:p>
            <a:pPr eaLnBrk="1" hangingPunct="1">
              <a:lnSpc>
                <a:spcPct val="80000"/>
              </a:lnSpc>
              <a:buFont typeface="Wingdings" pitchFamily="2" charset="2"/>
              <a:buNone/>
              <a:defRPr/>
            </a:pPr>
            <a:endParaRPr lang="cs-CZ" sz="1200" b="1" dirty="0" smtClean="0">
              <a:effectLst/>
              <a:latin typeface="Arial"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400" b="1" dirty="0">
                <a:solidFill>
                  <a:srgbClr val="FFFFFF"/>
                </a:solidFill>
                <a:latin typeface="Arial" charset="0"/>
                <a:cs typeface="Arial" charset="0"/>
              </a:rPr>
              <a:t>Cílem invazivního elektrofyziologického vyšetření je zjištění mechanizmu srdeční arytmie nebo</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400" b="1" dirty="0">
                <a:solidFill>
                  <a:srgbClr val="FFFFFF"/>
                </a:solidFill>
                <a:latin typeface="Arial" charset="0"/>
                <a:cs typeface="Arial" charset="0"/>
              </a:rPr>
              <a:t>poruchy převodního systému, zmapování elektrické aktivity srdce a zvolení optimálního</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400" b="1" dirty="0">
                <a:solidFill>
                  <a:srgbClr val="FFFFFF"/>
                </a:solidFill>
                <a:latin typeface="Arial" charset="0"/>
                <a:cs typeface="Arial" charset="0"/>
              </a:rPr>
              <a:t>způsobu léčby, který pacienta zbaví arytmických potíží a tím sníží rizika, která pro pacienta</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400" b="1" dirty="0">
                <a:solidFill>
                  <a:srgbClr val="FFFFFF"/>
                </a:solidFill>
                <a:latin typeface="Arial" charset="0"/>
                <a:cs typeface="Arial" charset="0"/>
              </a:rPr>
              <a:t>arytmie představují.</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400" b="1" dirty="0">
                <a:solidFill>
                  <a:srgbClr val="FFFFFF"/>
                </a:solidFill>
                <a:latin typeface="Arial" charset="0"/>
                <a:cs typeface="Arial" charset="0"/>
              </a:rPr>
              <a:t>V indikovaných případech na elektrofyziologické vyšetření hned navazuje terapeutická</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400" b="1" dirty="0">
                <a:solidFill>
                  <a:srgbClr val="FFFFFF"/>
                </a:solidFill>
                <a:latin typeface="Arial" charset="0"/>
                <a:cs typeface="Arial" charset="0"/>
              </a:rPr>
              <a:t>intervence radiofrekvenční </a:t>
            </a:r>
            <a:r>
              <a:rPr lang="cs-CZ" sz="1400" b="1" dirty="0" err="1">
                <a:solidFill>
                  <a:srgbClr val="FFFFFF"/>
                </a:solidFill>
                <a:latin typeface="Arial" charset="0"/>
                <a:cs typeface="Arial" charset="0"/>
              </a:rPr>
              <a:t>katetrová</a:t>
            </a:r>
            <a:r>
              <a:rPr lang="cs-CZ" sz="1400" b="1" dirty="0">
                <a:solidFill>
                  <a:srgbClr val="FFFFFF"/>
                </a:solidFill>
                <a:latin typeface="Arial" charset="0"/>
                <a:cs typeface="Arial" charset="0"/>
              </a:rPr>
              <a:t> ablace. Tato metoda dokáže v místě, které se podílí na</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400" b="1" dirty="0">
                <a:solidFill>
                  <a:srgbClr val="FFFFFF"/>
                </a:solidFill>
                <a:latin typeface="Arial" charset="0"/>
                <a:cs typeface="Arial" charset="0"/>
              </a:rPr>
              <a:t>vzniku arytmií, pozměnit vlivem tepla elektrické vlastnosti srdeční tkáně tak, že arytmie</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400" b="1" dirty="0">
                <a:solidFill>
                  <a:srgbClr val="FFFFFF"/>
                </a:solidFill>
                <a:latin typeface="Arial" charset="0"/>
                <a:cs typeface="Arial" charset="0"/>
              </a:rPr>
              <a:t>nevznikají a představují tak většinou definitivní vyléčení potíží.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400" b="1" dirty="0">
                <a:solidFill>
                  <a:srgbClr val="FFFFFF"/>
                </a:solidFill>
                <a:latin typeface="Arial" charset="0"/>
                <a:cs typeface="Arial" charset="0"/>
              </a:rPr>
              <a:t>Postupně byly zavedeny katétrové ablace u všech forem arytmií: </a:t>
            </a:r>
          </a:p>
          <a:p>
            <a:pPr>
              <a:buClr>
                <a:srgbClr val="FFFFFF"/>
              </a:buClr>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400" b="1" dirty="0">
                <a:solidFill>
                  <a:srgbClr val="FFFFFF"/>
                </a:solidFill>
                <a:latin typeface="Arial" charset="0"/>
                <a:cs typeface="Arial" charset="0"/>
              </a:rPr>
              <a:t>atrioventrikulárních nodálních </a:t>
            </a:r>
            <a:r>
              <a:rPr lang="cs-CZ" sz="1400" b="1" dirty="0" err="1">
                <a:solidFill>
                  <a:srgbClr val="FFFFFF"/>
                </a:solidFill>
                <a:latin typeface="Arial" charset="0"/>
                <a:cs typeface="Arial" charset="0"/>
              </a:rPr>
              <a:t>reentry</a:t>
            </a:r>
            <a:r>
              <a:rPr lang="cs-CZ" sz="1400" b="1" dirty="0">
                <a:solidFill>
                  <a:srgbClr val="FFFFFF"/>
                </a:solidFill>
                <a:latin typeface="Arial" charset="0"/>
                <a:cs typeface="Arial" charset="0"/>
              </a:rPr>
              <a:t> tachykardií – ablace pomalé dráhy</a:t>
            </a:r>
          </a:p>
          <a:p>
            <a:pPr>
              <a:buClr>
                <a:srgbClr val="FFFFFF"/>
              </a:buClr>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400" b="1" dirty="0">
                <a:solidFill>
                  <a:srgbClr val="FFFFFF"/>
                </a:solidFill>
                <a:latin typeface="Arial" charset="0"/>
                <a:cs typeface="Arial" charset="0"/>
              </a:rPr>
              <a:t>atrioventrikulárních </a:t>
            </a:r>
            <a:r>
              <a:rPr lang="cs-CZ" sz="1400" b="1" dirty="0" err="1">
                <a:solidFill>
                  <a:srgbClr val="FFFFFF"/>
                </a:solidFill>
                <a:latin typeface="Arial" charset="0"/>
                <a:cs typeface="Arial" charset="0"/>
              </a:rPr>
              <a:t>reentry</a:t>
            </a:r>
            <a:r>
              <a:rPr lang="cs-CZ" sz="1400" b="1" dirty="0">
                <a:solidFill>
                  <a:srgbClr val="FFFFFF"/>
                </a:solidFill>
                <a:latin typeface="Arial" charset="0"/>
                <a:cs typeface="Arial" charset="0"/>
              </a:rPr>
              <a:t> tachykardií  – ablace přítomných síňokomorových přídatných drah</a:t>
            </a:r>
          </a:p>
          <a:p>
            <a:pPr>
              <a:buClr>
                <a:srgbClr val="FFFFFF"/>
              </a:buClr>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400" b="1" dirty="0" err="1">
                <a:solidFill>
                  <a:srgbClr val="FFFFFF"/>
                </a:solidFill>
                <a:latin typeface="Arial" charset="0"/>
                <a:cs typeface="Arial" charset="0"/>
              </a:rPr>
              <a:t>flutteru</a:t>
            </a:r>
            <a:r>
              <a:rPr lang="cs-CZ" sz="1400" b="1" dirty="0">
                <a:solidFill>
                  <a:srgbClr val="FFFFFF"/>
                </a:solidFill>
                <a:latin typeface="Arial" charset="0"/>
                <a:cs typeface="Arial" charset="0"/>
              </a:rPr>
              <a:t> síní I. typu – ablace </a:t>
            </a:r>
            <a:r>
              <a:rPr lang="cs-CZ" sz="1400" b="1" dirty="0" err="1">
                <a:solidFill>
                  <a:srgbClr val="FFFFFF"/>
                </a:solidFill>
                <a:latin typeface="Arial" charset="0"/>
                <a:cs typeface="Arial" charset="0"/>
              </a:rPr>
              <a:t>kavotrikuspidálního</a:t>
            </a:r>
            <a:r>
              <a:rPr lang="cs-CZ" sz="1400" b="1" dirty="0">
                <a:solidFill>
                  <a:srgbClr val="FFFFFF"/>
                </a:solidFill>
                <a:latin typeface="Arial" charset="0"/>
                <a:cs typeface="Arial" charset="0"/>
              </a:rPr>
              <a:t> můstku </a:t>
            </a:r>
          </a:p>
          <a:p>
            <a:pPr>
              <a:buClr>
                <a:srgbClr val="FFFFFF"/>
              </a:buClr>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400" b="1" dirty="0">
                <a:solidFill>
                  <a:srgbClr val="FFFFFF"/>
                </a:solidFill>
                <a:latin typeface="Arial" charset="0"/>
                <a:cs typeface="Arial" charset="0"/>
              </a:rPr>
              <a:t>síňových fokálních i </a:t>
            </a:r>
            <a:r>
              <a:rPr lang="cs-CZ" sz="1400" b="1" dirty="0" err="1">
                <a:solidFill>
                  <a:srgbClr val="FFFFFF"/>
                </a:solidFill>
                <a:latin typeface="Arial" charset="0"/>
                <a:cs typeface="Arial" charset="0"/>
              </a:rPr>
              <a:t>reentry</a:t>
            </a:r>
            <a:r>
              <a:rPr lang="cs-CZ" sz="1400" b="1" dirty="0">
                <a:solidFill>
                  <a:srgbClr val="FFFFFF"/>
                </a:solidFill>
                <a:latin typeface="Arial" charset="0"/>
                <a:cs typeface="Arial" charset="0"/>
              </a:rPr>
              <a:t> tachykardií</a:t>
            </a:r>
          </a:p>
          <a:p>
            <a:pPr>
              <a:buClr>
                <a:srgbClr val="FFFFFF"/>
              </a:buClr>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400" b="1" dirty="0">
                <a:solidFill>
                  <a:srgbClr val="FFFFFF"/>
                </a:solidFill>
                <a:latin typeface="Arial" charset="0"/>
                <a:cs typeface="Arial" charset="0"/>
              </a:rPr>
              <a:t>atypického </a:t>
            </a:r>
            <a:r>
              <a:rPr lang="cs-CZ" sz="1400" b="1" dirty="0" err="1">
                <a:solidFill>
                  <a:srgbClr val="FFFFFF"/>
                </a:solidFill>
                <a:latin typeface="Arial" charset="0"/>
                <a:cs typeface="Arial" charset="0"/>
              </a:rPr>
              <a:t>flutteru</a:t>
            </a:r>
            <a:r>
              <a:rPr lang="cs-CZ" sz="1400" b="1" dirty="0">
                <a:solidFill>
                  <a:srgbClr val="FFFFFF"/>
                </a:solidFill>
                <a:latin typeface="Arial" charset="0"/>
                <a:cs typeface="Arial" charset="0"/>
              </a:rPr>
              <a:t> síní </a:t>
            </a:r>
          </a:p>
          <a:p>
            <a:pPr>
              <a:buClr>
                <a:srgbClr val="FFFFFF"/>
              </a:buClr>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400" b="1" dirty="0">
                <a:solidFill>
                  <a:srgbClr val="FFFFFF"/>
                </a:solidFill>
                <a:latin typeface="Arial" charset="0"/>
                <a:cs typeface="Arial" charset="0"/>
              </a:rPr>
              <a:t> fibrilace síní </a:t>
            </a:r>
          </a:p>
          <a:p>
            <a:pPr>
              <a:buClr>
                <a:srgbClr val="FFFFFF"/>
              </a:buClr>
              <a:buFont typeface="Times New Roman" pitchFamily="16"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400" b="1" dirty="0">
                <a:solidFill>
                  <a:srgbClr val="FFFFFF"/>
                </a:solidFill>
                <a:latin typeface="Arial" charset="0"/>
                <a:cs typeface="Arial" charset="0"/>
              </a:rPr>
              <a:t>komorových arytmií bez strukturálního postižení srdce i s přítomným organickým postižením srdce.</a:t>
            </a:r>
          </a:p>
        </p:txBody>
      </p:sp>
      <p:sp>
        <p:nvSpPr>
          <p:cNvPr id="31747" name="Rectangle 5"/>
          <p:cNvSpPr>
            <a:spLocks noChangeArrowheads="1"/>
          </p:cNvSpPr>
          <p:nvPr/>
        </p:nvSpPr>
        <p:spPr bwMode="auto">
          <a:xfrm>
            <a:off x="179392" y="3928060"/>
            <a:ext cx="86756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457200" algn="l"/>
              </a:tabLst>
            </a:pPr>
            <a:endParaRPr lang="cs-CZ" b="1">
              <a:latin typeface="Arial" charset="0"/>
            </a:endParaRPr>
          </a:p>
        </p:txBody>
      </p:sp>
      <p:sp>
        <p:nvSpPr>
          <p:cNvPr id="31748" name="Rectangle 7"/>
          <p:cNvSpPr>
            <a:spLocks noChangeArrowheads="1"/>
          </p:cNvSpPr>
          <p:nvPr/>
        </p:nvSpPr>
        <p:spPr bwMode="auto">
          <a:xfrm>
            <a:off x="-3092" y="1243115"/>
            <a:ext cx="1058545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1400" b="1" dirty="0" smtClean="0">
                <a:latin typeface="Arial" charset="0"/>
              </a:rPr>
              <a:t>                                      Kontakt </a:t>
            </a:r>
            <a:r>
              <a:rPr lang="cs-CZ" sz="1400" b="1" dirty="0">
                <a:latin typeface="Arial" charset="0"/>
              </a:rPr>
              <a:t>: 532232167, 2463, </a:t>
            </a:r>
            <a:r>
              <a:rPr lang="cs-CZ" sz="1400" b="1" dirty="0" smtClean="0">
                <a:latin typeface="Arial" charset="0"/>
              </a:rPr>
              <a:t>3993</a:t>
            </a:r>
          </a:p>
          <a:p>
            <a:endParaRPr lang="cs-CZ" sz="1400" b="1" i="1" dirty="0">
              <a:latin typeface="Arial" charset="0"/>
            </a:endParaRPr>
          </a:p>
          <a:p>
            <a:r>
              <a:rPr lang="cs-CZ" sz="1400" b="1" i="1" dirty="0">
                <a:latin typeface="Arial" charset="0"/>
              </a:rPr>
              <a:t>Lékaři: doc. MUDr. Růžena </a:t>
            </a:r>
            <a:r>
              <a:rPr lang="cs-CZ" sz="1400" b="1" i="1" dirty="0" err="1">
                <a:latin typeface="Arial" charset="0"/>
              </a:rPr>
              <a:t>Lábrová</a:t>
            </a:r>
            <a:r>
              <a:rPr lang="cs-CZ" sz="1400" b="1" i="1" dirty="0">
                <a:latin typeface="Arial" charset="0"/>
              </a:rPr>
              <a:t>, Ph.D., doc. MUDr. Martin Fiala, Ph.D., </a:t>
            </a:r>
            <a:endParaRPr lang="cs-CZ" sz="1400" b="1" i="1" dirty="0" smtClean="0">
              <a:latin typeface="Arial" charset="0"/>
            </a:endParaRPr>
          </a:p>
          <a:p>
            <a:r>
              <a:rPr lang="cs-CZ" sz="1400" b="1" i="1" dirty="0" smtClean="0">
                <a:latin typeface="Arial" charset="0"/>
              </a:rPr>
              <a:t>MUDr</a:t>
            </a:r>
            <a:r>
              <a:rPr lang="cs-CZ" sz="1400" b="1" i="1" dirty="0">
                <a:latin typeface="Arial" charset="0"/>
              </a:rPr>
              <a:t>. Ondřej Toman, Ph.D., </a:t>
            </a:r>
            <a:r>
              <a:rPr lang="cs-CZ" sz="1400" b="1" i="1" dirty="0" smtClean="0">
                <a:latin typeface="Arial" charset="0"/>
              </a:rPr>
              <a:t>doc</a:t>
            </a:r>
            <a:r>
              <a:rPr lang="cs-CZ" sz="1400" b="1" i="1" dirty="0">
                <a:latin typeface="Arial" charset="0"/>
              </a:rPr>
              <a:t>. MUDr. Lubomír Křivan, Ph.D</a:t>
            </a:r>
            <a:r>
              <a:rPr lang="cs-CZ" sz="1400" b="1" i="1" dirty="0" smtClean="0">
                <a:latin typeface="Arial" charset="0"/>
              </a:rPr>
              <a:t>., doc. </a:t>
            </a:r>
            <a:r>
              <a:rPr lang="cs-CZ" sz="1400" b="1" i="1" dirty="0">
                <a:latin typeface="Arial" charset="0"/>
              </a:rPr>
              <a:t>MUDr. Tomáš Novotný, Ph.D., </a:t>
            </a:r>
          </a:p>
          <a:p>
            <a:r>
              <a:rPr lang="cs-CZ" sz="1400" b="1" i="1" dirty="0">
                <a:latin typeface="Arial" charset="0"/>
              </a:rPr>
              <a:t>Technik: </a:t>
            </a:r>
            <a:r>
              <a:rPr lang="cs-CZ" sz="1400" b="1" i="1" dirty="0" smtClean="0">
                <a:latin typeface="Arial" charset="0"/>
              </a:rPr>
              <a:t>ing</a:t>
            </a:r>
            <a:r>
              <a:rPr lang="cs-CZ" sz="1400" b="1" i="1" dirty="0">
                <a:latin typeface="Arial" charset="0"/>
              </a:rPr>
              <a:t>. Lukáš </a:t>
            </a:r>
            <a:r>
              <a:rPr lang="cs-CZ" sz="1400" b="1" i="1" dirty="0" smtClean="0">
                <a:latin typeface="Arial" charset="0"/>
              </a:rPr>
              <a:t>Rybka, ing. David Pospíšil</a:t>
            </a:r>
          </a:p>
          <a:p>
            <a:endParaRPr lang="cs-CZ" sz="1400" b="1" i="1" dirty="0">
              <a:latin typeface="Arial" charset="0"/>
            </a:endParaRPr>
          </a:p>
        </p:txBody>
      </p:sp>
      <p:pic>
        <p:nvPicPr>
          <p:cNvPr id="39938" name="Picture 2" descr="C:\Documents and Settings\36785\Plocha\rocenka 2013-2014\DSC_0179.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9392" y="33047"/>
            <a:ext cx="1254869" cy="1644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ChangeArrowheads="1"/>
          </p:cNvSpPr>
          <p:nvPr/>
        </p:nvSpPr>
        <p:spPr bwMode="auto">
          <a:xfrm>
            <a:off x="250825" y="4637189"/>
            <a:ext cx="86756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2476500" algn="l"/>
              </a:tabLst>
            </a:pPr>
            <a:endParaRPr lang="cs-CZ" sz="1400" b="1">
              <a:latin typeface="Arial" charset="0"/>
            </a:endParaRPr>
          </a:p>
        </p:txBody>
      </p:sp>
      <p:sp>
        <p:nvSpPr>
          <p:cNvPr id="2" name="Obdélník 1"/>
          <p:cNvSpPr/>
          <p:nvPr/>
        </p:nvSpPr>
        <p:spPr>
          <a:xfrm>
            <a:off x="356175" y="2464783"/>
            <a:ext cx="8203343" cy="4185761"/>
          </a:xfrm>
          <a:prstGeom prst="rect">
            <a:avLst/>
          </a:prstGeom>
        </p:spPr>
        <p:txBody>
          <a:bodyPr wrap="square">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400" b="1" dirty="0">
                <a:solidFill>
                  <a:srgbClr val="FFFFFF"/>
                </a:solidFill>
                <a:latin typeface="Arial" charset="0"/>
                <a:cs typeface="Arial" charset="0"/>
              </a:rPr>
              <a:t>V roce 2004 se na IKK začala provádět konvenční katétrová ablace paroxyzmální fibrilace síní, kdy se prováděla segmentální elektrická izolace všech čtyřech plicních žil v levé síni po dvojnásobné </a:t>
            </a:r>
            <a:r>
              <a:rPr lang="cs-CZ" sz="1400" b="1" dirty="0" err="1">
                <a:solidFill>
                  <a:srgbClr val="FFFFFF"/>
                </a:solidFill>
                <a:latin typeface="Arial" charset="0"/>
                <a:cs typeface="Arial" charset="0"/>
              </a:rPr>
              <a:t>transseptální</a:t>
            </a:r>
            <a:r>
              <a:rPr lang="cs-CZ" sz="1400" b="1" dirty="0">
                <a:solidFill>
                  <a:srgbClr val="FFFFFF"/>
                </a:solidFill>
                <a:latin typeface="Arial" charset="0"/>
                <a:cs typeface="Arial" charset="0"/>
              </a:rPr>
              <a:t> punkci. </a:t>
            </a:r>
            <a:endParaRPr lang="cs-CZ" sz="1400" b="1" dirty="0" smtClean="0">
              <a:solidFill>
                <a:srgbClr val="FFFFFF"/>
              </a:solidFill>
              <a:latin typeface="Arial" charset="0"/>
              <a:cs typeface="Arial" charset="0"/>
            </a:endParaRP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z="1400" b="1" dirty="0">
              <a:solidFill>
                <a:srgbClr val="FFFFFF"/>
              </a:solidFill>
              <a:latin typeface="Arial" charset="0"/>
              <a:cs typeface="Arial" charset="0"/>
            </a:endParaRP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400" b="1" dirty="0">
                <a:solidFill>
                  <a:srgbClr val="FFFFFF"/>
                </a:solidFill>
                <a:latin typeface="Arial" charset="0"/>
                <a:cs typeface="Arial" charset="0"/>
              </a:rPr>
              <a:t>Od roku 2006 se na klinice užívá u komplexního </a:t>
            </a:r>
            <a:r>
              <a:rPr lang="cs-CZ" sz="1400" b="1" dirty="0" err="1">
                <a:solidFill>
                  <a:srgbClr val="FFFFFF"/>
                </a:solidFill>
                <a:latin typeface="Arial" charset="0"/>
                <a:cs typeface="Arial" charset="0"/>
              </a:rPr>
              <a:t>arytmogenního</a:t>
            </a:r>
            <a:r>
              <a:rPr lang="cs-CZ" sz="1400" b="1" dirty="0">
                <a:solidFill>
                  <a:srgbClr val="FFFFFF"/>
                </a:solidFill>
                <a:latin typeface="Arial" charset="0"/>
                <a:cs typeface="Arial" charset="0"/>
              </a:rPr>
              <a:t> substrátu trojrozměrné</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400" b="1" dirty="0" err="1">
                <a:solidFill>
                  <a:srgbClr val="FFFFFF"/>
                </a:solidFill>
                <a:latin typeface="Arial" charset="0"/>
                <a:cs typeface="Arial" charset="0"/>
              </a:rPr>
              <a:t>elektroanatomické</a:t>
            </a:r>
            <a:r>
              <a:rPr lang="cs-CZ" sz="1400" b="1" dirty="0">
                <a:solidFill>
                  <a:srgbClr val="FFFFFF"/>
                </a:solidFill>
                <a:latin typeface="Arial" charset="0"/>
                <a:cs typeface="Arial" charset="0"/>
              </a:rPr>
              <a:t> mapování systémem CARTO a od r. 2008 se používá také mapovací systém </a:t>
            </a:r>
            <a:r>
              <a:rPr lang="cs-CZ" sz="1400" b="1" dirty="0" err="1">
                <a:solidFill>
                  <a:srgbClr val="FFFFFF"/>
                </a:solidFill>
                <a:latin typeface="Arial" charset="0"/>
                <a:cs typeface="Arial" charset="0"/>
              </a:rPr>
              <a:t>EnSite</a:t>
            </a:r>
            <a:r>
              <a:rPr lang="cs-CZ" sz="1400" b="1" dirty="0">
                <a:solidFill>
                  <a:srgbClr val="FFFFFF"/>
                </a:solidFill>
                <a:latin typeface="Arial" charset="0"/>
                <a:cs typeface="Arial" charset="0"/>
              </a:rPr>
              <a:t>. </a:t>
            </a:r>
            <a:r>
              <a:rPr lang="cs-CZ" sz="1400" b="1" dirty="0">
                <a:solidFill>
                  <a:srgbClr val="FFFFFF"/>
                </a:solidFill>
                <a:latin typeface="Arial" panose="020B0604020202020204" pitchFamily="34" charset="0"/>
                <a:cs typeface="Arial" panose="020B0604020202020204" pitchFamily="34" charset="0"/>
              </a:rPr>
              <a:t>Jakýkoli dotyk katétru se srdeční tkání je zaznamenán jako anatomický bod a tím se nejdříve provede </a:t>
            </a:r>
            <a:r>
              <a:rPr lang="cs-CZ" sz="1400" b="1" dirty="0" err="1">
                <a:solidFill>
                  <a:srgbClr val="FFFFFF"/>
                </a:solidFill>
                <a:latin typeface="Arial" panose="020B0604020202020204" pitchFamily="34" charset="0"/>
                <a:cs typeface="Arial" panose="020B0604020202020204" pitchFamily="34" charset="0"/>
              </a:rPr>
              <a:t>elektroanatomická</a:t>
            </a:r>
            <a:r>
              <a:rPr lang="cs-CZ" sz="1400" b="1" dirty="0">
                <a:solidFill>
                  <a:srgbClr val="FFFFFF"/>
                </a:solidFill>
                <a:latin typeface="Arial" panose="020B0604020202020204" pitchFamily="34" charset="0"/>
                <a:cs typeface="Arial" panose="020B0604020202020204" pitchFamily="34" charset="0"/>
              </a:rPr>
              <a:t> rekonstrukce srdečního oddílu, který se podílí na vzniku a </a:t>
            </a:r>
            <a:r>
              <a:rPr lang="cs-CZ" sz="1400" b="1" dirty="0">
                <a:solidFill>
                  <a:srgbClr val="FFFFFF"/>
                </a:solidFill>
                <a:latin typeface="Arial" charset="0"/>
                <a:cs typeface="Arial" charset="0"/>
              </a:rPr>
              <a:t>udržování arytmie a následně se provádí ablace </a:t>
            </a:r>
            <a:r>
              <a:rPr lang="cs-CZ" sz="1400" b="1" dirty="0" err="1">
                <a:solidFill>
                  <a:srgbClr val="FFFFFF"/>
                </a:solidFill>
                <a:latin typeface="Arial" charset="0"/>
                <a:cs typeface="Arial" charset="0"/>
              </a:rPr>
              <a:t>arytmogenního</a:t>
            </a:r>
            <a:r>
              <a:rPr lang="cs-CZ" sz="1400" b="1" dirty="0">
                <a:solidFill>
                  <a:srgbClr val="FFFFFF"/>
                </a:solidFill>
                <a:latin typeface="Arial" charset="0"/>
                <a:cs typeface="Arial" charset="0"/>
              </a:rPr>
              <a:t> ložiska nebo ablační lineární léze.  </a:t>
            </a:r>
            <a:endParaRPr lang="cs-CZ" sz="1400" b="1" dirty="0" smtClean="0">
              <a:solidFill>
                <a:srgbClr val="FFFFFF"/>
              </a:solidFill>
              <a:latin typeface="Arial" charset="0"/>
              <a:cs typeface="Arial" charset="0"/>
            </a:endParaRP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z="1400" b="1" dirty="0">
              <a:solidFill>
                <a:srgbClr val="FFFFFF"/>
              </a:solidFill>
              <a:latin typeface="Arial" charset="0"/>
              <a:cs typeface="Arial" charset="0"/>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400" b="1" dirty="0" smtClean="0">
                <a:solidFill>
                  <a:srgbClr val="FFFFFF"/>
                </a:solidFill>
                <a:latin typeface="Arial" panose="020B0604020202020204" pitchFamily="34" charset="0"/>
                <a:cs typeface="Arial" panose="020B0604020202020204" pitchFamily="34" charset="0"/>
              </a:rPr>
              <a:t>Integrace </a:t>
            </a:r>
            <a:r>
              <a:rPr lang="cs-CZ" sz="1400" b="1" dirty="0">
                <a:solidFill>
                  <a:srgbClr val="FFFFFF"/>
                </a:solidFill>
                <a:latin typeface="Arial" panose="020B0604020202020204" pitchFamily="34" charset="0"/>
                <a:cs typeface="Arial" panose="020B0604020202020204" pitchFamily="34" charset="0"/>
              </a:rPr>
              <a:t>trojrozměrné anatomické mapy srdce s obrazem získaného z magnetické rezonance nebo CT je možná u obou zobrazovacích systémů. Získá se přesná geometrie srdečních oddílů, odpovídající skutečné anatomii vyšetřovaného srdce a tím se může lépe zacílit aplikace radiofrekvenční energie a tak dochází  ke zkrácení délky a zvýšení úspěšnosti katétrové ablace.</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z="1400" b="1" dirty="0">
              <a:solidFill>
                <a:srgbClr val="FFFFFF"/>
              </a:solidFill>
              <a:latin typeface="Arial" panose="020B0604020202020204" pitchFamily="34" charset="0"/>
              <a:cs typeface="Arial" panose="020B0604020202020204" pitchFamily="34" charset="0"/>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400" b="1" dirty="0">
                <a:solidFill>
                  <a:srgbClr val="FFFFFF"/>
                </a:solidFill>
                <a:latin typeface="Arial" panose="020B0604020202020204" pitchFamily="34" charset="0"/>
                <a:cs typeface="Arial" panose="020B0604020202020204" pitchFamily="34" charset="0"/>
              </a:rPr>
              <a:t>K ještě lepšímu odhalení anatomických poměrů srdečních struktur slouží </a:t>
            </a:r>
            <a:r>
              <a:rPr lang="cs-CZ" sz="1400" b="1" dirty="0" err="1">
                <a:solidFill>
                  <a:srgbClr val="FFFFFF"/>
                </a:solidFill>
                <a:latin typeface="Arial" panose="020B0604020202020204" pitchFamily="34" charset="0"/>
                <a:cs typeface="Arial" panose="020B0604020202020204" pitchFamily="34" charset="0"/>
              </a:rPr>
              <a:t>intrakardiální</a:t>
            </a:r>
            <a:r>
              <a:rPr lang="cs-CZ" sz="1400" b="1" dirty="0">
                <a:solidFill>
                  <a:srgbClr val="FFFFFF"/>
                </a:solidFill>
                <a:latin typeface="Arial" panose="020B0604020202020204" pitchFamily="34" charset="0"/>
                <a:cs typeface="Arial" panose="020B0604020202020204" pitchFamily="34" charset="0"/>
              </a:rPr>
              <a:t> echo srdce.</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cs-CZ" sz="1400" b="1" dirty="0">
              <a:solidFill>
                <a:srgbClr val="FFFFFF"/>
              </a:solidFill>
              <a:latin typeface="Arial" panose="020B0604020202020204" pitchFamily="34" charset="0"/>
              <a:cs typeface="Arial" panose="020B0604020202020204" pitchFamily="34" charset="0"/>
            </a:endParaRPr>
          </a:p>
        </p:txBody>
      </p:sp>
      <p:sp>
        <p:nvSpPr>
          <p:cNvPr id="3" name="Obdélník 2"/>
          <p:cNvSpPr/>
          <p:nvPr/>
        </p:nvSpPr>
        <p:spPr>
          <a:xfrm>
            <a:off x="323528" y="438366"/>
            <a:ext cx="8235990" cy="1815882"/>
          </a:xfrm>
          <a:prstGeom prst="rect">
            <a:avLst/>
          </a:prstGeom>
        </p:spPr>
        <p:txBody>
          <a:bodyPr wrap="square">
            <a:spAutoFit/>
          </a:bodyPr>
          <a:lstStyle/>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400" b="1" dirty="0">
                <a:solidFill>
                  <a:srgbClr val="FFFFFF"/>
                </a:solidFill>
                <a:latin typeface="Arial" charset="0"/>
                <a:cs typeface="Arial" charset="0"/>
              </a:rPr>
              <a:t>Naše klinika se dostala postupem času mezi kardiologická centra, která provádí přes 200</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400" b="1" dirty="0">
                <a:solidFill>
                  <a:srgbClr val="FFFFFF"/>
                </a:solidFill>
                <a:latin typeface="Arial" charset="0"/>
                <a:cs typeface="Arial" charset="0"/>
              </a:rPr>
              <a:t>katétrových ablací za rok. </a:t>
            </a:r>
            <a:r>
              <a:rPr lang="cs-CZ" sz="1400" b="1" dirty="0" smtClean="0">
                <a:solidFill>
                  <a:srgbClr val="FFFFFF"/>
                </a:solidFill>
                <a:latin typeface="Arial" charset="0"/>
                <a:cs typeface="Arial" charset="0"/>
              </a:rPr>
              <a:t>Počtem </a:t>
            </a:r>
            <a:r>
              <a:rPr lang="cs-CZ" sz="1400" b="1" dirty="0">
                <a:solidFill>
                  <a:srgbClr val="FFFFFF"/>
                </a:solidFill>
                <a:latin typeface="Arial" charset="0"/>
                <a:cs typeface="Arial" charset="0"/>
              </a:rPr>
              <a:t>výkonů a rozsahem spektra arytmií se IKK řadí mezi 5 největších center v České </a:t>
            </a:r>
            <a:r>
              <a:rPr lang="cs-CZ" sz="1400" b="1" dirty="0" smtClean="0">
                <a:solidFill>
                  <a:srgbClr val="FFFFFF"/>
                </a:solidFill>
                <a:latin typeface="Arial" charset="0"/>
                <a:cs typeface="Arial" charset="0"/>
              </a:rPr>
              <a:t>republice. Postupně </a:t>
            </a:r>
            <a:r>
              <a:rPr lang="cs-CZ" sz="1400" b="1" dirty="0">
                <a:solidFill>
                  <a:srgbClr val="FFFFFF"/>
                </a:solidFill>
                <a:latin typeface="Arial" charset="0"/>
                <a:cs typeface="Arial" charset="0"/>
              </a:rPr>
              <a:t>se mění spektrum arytmií, které je indikované ke katétrové ablaci. </a:t>
            </a: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400" b="1" dirty="0">
                <a:solidFill>
                  <a:srgbClr val="FFFFFF"/>
                </a:solidFill>
                <a:latin typeface="Arial" charset="0"/>
                <a:cs typeface="Arial" charset="0"/>
              </a:rPr>
              <a:t>V posledních osmi letech byla nejčastější arytmií indikovanou k invazivnímu zákroku typický </a:t>
            </a:r>
            <a:endParaRPr lang="cs-CZ" sz="1400" b="1" dirty="0" smtClean="0">
              <a:solidFill>
                <a:srgbClr val="FFFFFF"/>
              </a:solidFill>
              <a:latin typeface="Arial" charset="0"/>
              <a:cs typeface="Arial" charset="0"/>
            </a:endParaRP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400" b="1" dirty="0" err="1" smtClean="0">
                <a:solidFill>
                  <a:srgbClr val="FFFFFF"/>
                </a:solidFill>
                <a:latin typeface="Arial" charset="0"/>
                <a:cs typeface="Arial" charset="0"/>
              </a:rPr>
              <a:t>flutter</a:t>
            </a:r>
            <a:r>
              <a:rPr lang="cs-CZ" sz="1400" b="1" dirty="0" smtClean="0">
                <a:solidFill>
                  <a:srgbClr val="FFFFFF"/>
                </a:solidFill>
                <a:latin typeface="Arial" charset="0"/>
                <a:cs typeface="Arial" charset="0"/>
              </a:rPr>
              <a:t> </a:t>
            </a:r>
            <a:r>
              <a:rPr lang="cs-CZ" sz="1400" b="1" dirty="0">
                <a:solidFill>
                  <a:srgbClr val="FFFFFF"/>
                </a:solidFill>
                <a:latin typeface="Arial" charset="0"/>
                <a:cs typeface="Arial" charset="0"/>
              </a:rPr>
              <a:t>síní, před tím dominovala ablace pomalé dráhy u atrioventrikulární nodální </a:t>
            </a:r>
            <a:r>
              <a:rPr lang="cs-CZ" sz="1400" b="1" dirty="0" err="1">
                <a:solidFill>
                  <a:srgbClr val="FFFFFF"/>
                </a:solidFill>
                <a:latin typeface="Arial" charset="0"/>
                <a:cs typeface="Arial" charset="0"/>
              </a:rPr>
              <a:t>reentry</a:t>
            </a:r>
            <a:r>
              <a:rPr lang="cs-CZ" sz="1400" b="1" dirty="0">
                <a:solidFill>
                  <a:srgbClr val="FFFFFF"/>
                </a:solidFill>
                <a:latin typeface="Arial" charset="0"/>
                <a:cs typeface="Arial" charset="0"/>
              </a:rPr>
              <a:t> </a:t>
            </a:r>
            <a:endParaRPr lang="cs-CZ" sz="1400" b="1" dirty="0" smtClean="0">
              <a:solidFill>
                <a:srgbClr val="FFFFFF"/>
              </a:solidFill>
              <a:latin typeface="Arial" charset="0"/>
              <a:cs typeface="Arial" charset="0"/>
            </a:endParaRPr>
          </a:p>
          <a:p>
            <a:pPr algn="just">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cs-CZ" sz="1400" b="1" dirty="0">
                <a:solidFill>
                  <a:srgbClr val="FFFFFF"/>
                </a:solidFill>
                <a:latin typeface="Arial" charset="0"/>
                <a:cs typeface="Arial" charset="0"/>
              </a:rPr>
              <a:t> </a:t>
            </a:r>
            <a:r>
              <a:rPr lang="cs-CZ" sz="1400" b="1" dirty="0" smtClean="0">
                <a:solidFill>
                  <a:srgbClr val="FFFFFF"/>
                </a:solidFill>
                <a:latin typeface="Arial" charset="0"/>
                <a:cs typeface="Arial" charset="0"/>
              </a:rPr>
              <a:t>tachykardie. Největší </a:t>
            </a:r>
            <a:r>
              <a:rPr lang="cs-CZ" sz="1400" b="1" dirty="0">
                <a:solidFill>
                  <a:srgbClr val="FFFFFF"/>
                </a:solidFill>
                <a:latin typeface="Arial" charset="0"/>
                <a:cs typeface="Arial" charset="0"/>
              </a:rPr>
              <a:t>nárůst ablací je u pacientů s nejčastější poruchou srdečního rytmu - fibrilace síní a od roku 2011 se stává již nejčastější indikací k invazivnímu řešení</a:t>
            </a:r>
            <a:endParaRPr lang="cs-CZ" sz="14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D:\rocenka 2010\DSCN1617.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9552" y="158549"/>
            <a:ext cx="3933587" cy="28447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TextovéPole 2"/>
          <p:cNvSpPr txBox="1"/>
          <p:nvPr/>
        </p:nvSpPr>
        <p:spPr>
          <a:xfrm>
            <a:off x="4644008" y="332656"/>
            <a:ext cx="3616567" cy="584775"/>
          </a:xfrm>
          <a:prstGeom prst="rect">
            <a:avLst/>
          </a:prstGeom>
          <a:noFill/>
        </p:spPr>
        <p:txBody>
          <a:bodyPr wrap="none" rtlCol="0">
            <a:spAutoFit/>
          </a:bodyPr>
          <a:lstStyle/>
          <a:p>
            <a:r>
              <a:rPr lang="cs-CZ" b="1" dirty="0" smtClean="0">
                <a:solidFill>
                  <a:srgbClr val="FF6600"/>
                </a:solidFill>
                <a:latin typeface="Arial" pitchFamily="34" charset="0"/>
                <a:cs typeface="Arial" pitchFamily="34" charset="0"/>
              </a:rPr>
              <a:t>Doc. MUDr. Růžena </a:t>
            </a:r>
            <a:r>
              <a:rPr lang="cs-CZ" b="1" dirty="0" err="1" smtClean="0">
                <a:solidFill>
                  <a:srgbClr val="FF6600"/>
                </a:solidFill>
                <a:latin typeface="Arial" pitchFamily="34" charset="0"/>
                <a:cs typeface="Arial" pitchFamily="34" charset="0"/>
              </a:rPr>
              <a:t>Lábrová</a:t>
            </a:r>
            <a:r>
              <a:rPr lang="cs-CZ" b="1" dirty="0" smtClean="0">
                <a:solidFill>
                  <a:srgbClr val="FF6600"/>
                </a:solidFill>
                <a:latin typeface="Arial" pitchFamily="34" charset="0"/>
                <a:cs typeface="Arial" pitchFamily="34" charset="0"/>
              </a:rPr>
              <a:t>, Ph.D. </a:t>
            </a:r>
          </a:p>
          <a:p>
            <a:r>
              <a:rPr lang="cs-CZ" b="1" dirty="0" smtClean="0">
                <a:solidFill>
                  <a:srgbClr val="FF6600"/>
                </a:solidFill>
                <a:latin typeface="Arial" pitchFamily="34" charset="0"/>
                <a:cs typeface="Arial" pitchFamily="34" charset="0"/>
              </a:rPr>
              <a:t>při výkonu RFA</a:t>
            </a:r>
            <a:endParaRPr lang="cs-CZ" b="1" dirty="0">
              <a:solidFill>
                <a:srgbClr val="FF6600"/>
              </a:solidFill>
              <a:latin typeface="Arial" pitchFamily="34" charset="0"/>
              <a:cs typeface="Arial" pitchFamily="34" charset="0"/>
            </a:endParaRPr>
          </a:p>
        </p:txBody>
      </p:sp>
      <p:sp>
        <p:nvSpPr>
          <p:cNvPr id="5" name="Obdélník 4"/>
          <p:cNvSpPr/>
          <p:nvPr/>
        </p:nvSpPr>
        <p:spPr>
          <a:xfrm>
            <a:off x="332679" y="3356992"/>
            <a:ext cx="8280920" cy="3108543"/>
          </a:xfrm>
          <a:prstGeom prst="rect">
            <a:avLst/>
          </a:prstGeom>
        </p:spPr>
        <p:txBody>
          <a:bodyPr wrap="square">
            <a:spAutoFit/>
          </a:bodyPr>
          <a:lstStyle/>
          <a:p>
            <a:pPr algn="just"/>
            <a:r>
              <a:rPr lang="cs-CZ" sz="1400" b="1" dirty="0">
                <a:solidFill>
                  <a:srgbClr val="FFFFFF"/>
                </a:solidFill>
                <a:latin typeface="Arial" panose="020B0604020202020204" pitchFamily="34" charset="0"/>
                <a:ea typeface="Times New Roman"/>
                <a:cs typeface="Arial" panose="020B0604020202020204" pitchFamily="34" charset="0"/>
              </a:rPr>
              <a:t>V roce 2013 po stavební </a:t>
            </a:r>
            <a:r>
              <a:rPr lang="cs-CZ" sz="1400" b="1" dirty="0" err="1">
                <a:solidFill>
                  <a:srgbClr val="FFFFFF"/>
                </a:solidFill>
                <a:latin typeface="Arial" panose="020B0604020202020204" pitchFamily="34" charset="0"/>
                <a:ea typeface="Times New Roman"/>
                <a:cs typeface="Arial" panose="020B0604020202020204" pitchFamily="34" charset="0"/>
              </a:rPr>
              <a:t>rekostrukci</a:t>
            </a:r>
            <a:r>
              <a:rPr lang="cs-CZ" sz="1400" b="1" dirty="0">
                <a:solidFill>
                  <a:srgbClr val="FFFFFF"/>
                </a:solidFill>
                <a:latin typeface="Arial" panose="020B0604020202020204" pitchFamily="34" charset="0"/>
                <a:ea typeface="Times New Roman"/>
                <a:cs typeface="Arial" panose="020B0604020202020204" pitchFamily="34" charset="0"/>
              </a:rPr>
              <a:t> </a:t>
            </a:r>
            <a:r>
              <a:rPr lang="cs-CZ" sz="1400" b="1" dirty="0" err="1">
                <a:solidFill>
                  <a:srgbClr val="FFFFFF"/>
                </a:solidFill>
                <a:latin typeface="Arial" panose="020B0604020202020204" pitchFamily="34" charset="0"/>
                <a:ea typeface="Times New Roman"/>
                <a:cs typeface="Arial" panose="020B0604020202020204" pitchFamily="34" charset="0"/>
              </a:rPr>
              <a:t>arytmologických</a:t>
            </a:r>
            <a:r>
              <a:rPr lang="cs-CZ" sz="1400" b="1" dirty="0">
                <a:solidFill>
                  <a:srgbClr val="FFFFFF"/>
                </a:solidFill>
                <a:latin typeface="Arial" panose="020B0604020202020204" pitchFamily="34" charset="0"/>
                <a:ea typeface="Times New Roman"/>
                <a:cs typeface="Arial" panose="020B0604020202020204" pitchFamily="34" charset="0"/>
              </a:rPr>
              <a:t> sálků IKK byla uskutečněna i přístrojová obnova </a:t>
            </a:r>
            <a:r>
              <a:rPr lang="cs-CZ" sz="1400" b="1" dirty="0" err="1">
                <a:solidFill>
                  <a:srgbClr val="FFFFFF"/>
                </a:solidFill>
                <a:latin typeface="Arial" panose="020B0604020202020204" pitchFamily="34" charset="0"/>
                <a:ea typeface="Times New Roman"/>
                <a:cs typeface="Arial" panose="020B0604020202020204" pitchFamily="34" charset="0"/>
              </a:rPr>
              <a:t>arytmologického</a:t>
            </a:r>
            <a:r>
              <a:rPr lang="cs-CZ" sz="1400" b="1" dirty="0">
                <a:solidFill>
                  <a:srgbClr val="FFFFFF"/>
                </a:solidFill>
                <a:latin typeface="Arial" panose="020B0604020202020204" pitchFamily="34" charset="0"/>
                <a:ea typeface="Times New Roman"/>
                <a:cs typeface="Arial" panose="020B0604020202020204" pitchFamily="34" charset="0"/>
              </a:rPr>
              <a:t> sálku, která je v současnosti na špičkové úrovni. Vybavení bylo zakoupené taktéž s pomocí evropských fondů. Byla provedena montáž nového rentgenového přístroje, operačního stolu, dále mapovacího systému </a:t>
            </a:r>
            <a:r>
              <a:rPr lang="cs-CZ" sz="1400" b="1" dirty="0" err="1">
                <a:solidFill>
                  <a:srgbClr val="FFFFFF"/>
                </a:solidFill>
                <a:latin typeface="Arial" panose="020B0604020202020204" pitchFamily="34" charset="0"/>
                <a:ea typeface="Times New Roman"/>
                <a:cs typeface="Arial" panose="020B0604020202020204" pitchFamily="34" charset="0"/>
              </a:rPr>
              <a:t>EnSite</a:t>
            </a:r>
            <a:r>
              <a:rPr lang="cs-CZ" sz="1400" b="1" dirty="0">
                <a:solidFill>
                  <a:srgbClr val="FFFFFF"/>
                </a:solidFill>
                <a:latin typeface="Arial" panose="020B0604020202020204" pitchFamily="34" charset="0"/>
                <a:ea typeface="Times New Roman"/>
                <a:cs typeface="Arial" panose="020B0604020202020204" pitchFamily="34" charset="0"/>
              </a:rPr>
              <a:t>. Sálek byl též dovybaven novým </a:t>
            </a:r>
            <a:r>
              <a:rPr lang="cs-CZ" sz="1400" b="1" dirty="0" err="1">
                <a:solidFill>
                  <a:srgbClr val="FFFFFF"/>
                </a:solidFill>
                <a:latin typeface="Arial" panose="020B0604020202020204" pitchFamily="34" charset="0"/>
                <a:ea typeface="Times New Roman"/>
                <a:cs typeface="Arial" panose="020B0604020202020204" pitchFamily="34" charset="0"/>
              </a:rPr>
              <a:t>kryoablačním</a:t>
            </a:r>
            <a:r>
              <a:rPr lang="cs-CZ" sz="1400" b="1" dirty="0">
                <a:solidFill>
                  <a:srgbClr val="FFFFFF"/>
                </a:solidFill>
                <a:latin typeface="Arial" panose="020B0604020202020204" pitchFamily="34" charset="0"/>
                <a:ea typeface="Times New Roman"/>
                <a:cs typeface="Arial" panose="020B0604020202020204" pitchFamily="34" charset="0"/>
              </a:rPr>
              <a:t> přístrojem. </a:t>
            </a:r>
          </a:p>
          <a:p>
            <a:pPr algn="just"/>
            <a:r>
              <a:rPr lang="cs-CZ" sz="1400" b="1" dirty="0">
                <a:solidFill>
                  <a:srgbClr val="FFFFFF"/>
                </a:solidFill>
                <a:latin typeface="Arial" panose="020B0604020202020204" pitchFamily="34" charset="0"/>
                <a:ea typeface="Times New Roman"/>
                <a:cs typeface="Arial" panose="020B0604020202020204" pitchFamily="34" charset="0"/>
              </a:rPr>
              <a:t>V roce 2013 byla na naší klinice zavedena nová metoda izolace plicních žil pomocí balónkové </a:t>
            </a:r>
            <a:r>
              <a:rPr lang="cs-CZ" sz="1400" b="1" dirty="0" err="1">
                <a:solidFill>
                  <a:srgbClr val="FFFFFF"/>
                </a:solidFill>
                <a:latin typeface="Arial" panose="020B0604020202020204" pitchFamily="34" charset="0"/>
                <a:ea typeface="Times New Roman"/>
                <a:cs typeface="Arial" panose="020B0604020202020204" pitchFamily="34" charset="0"/>
              </a:rPr>
              <a:t>kryoblace</a:t>
            </a:r>
            <a:r>
              <a:rPr lang="cs-CZ" sz="1400" b="1" dirty="0">
                <a:solidFill>
                  <a:srgbClr val="FFFFFF"/>
                </a:solidFill>
                <a:latin typeface="Arial" panose="020B0604020202020204" pitchFamily="34" charset="0"/>
                <a:ea typeface="Times New Roman"/>
                <a:cs typeface="Arial" panose="020B0604020202020204" pitchFamily="34" charset="0"/>
              </a:rPr>
              <a:t>. Tato metoda je indikována pouze u pacientů s paroxysmální formou fibrilace síní, kteří nemají významné strukturální postižení levé síně a musí mít optimální anatomické uložení plicních žil s možností zavedení balónku do ústí plicní žíly. Oproti radiofrekvenční ablaci (bod po bodu) je technicky méně náročná a rychlejší, ale pouze u vybraných pacientů dosahuje srovnatelných krátko i dlouhodobých výsledků, bez navýšení rizika komplikací. IKK je první centrum na Moravě, které tuto metodu izolace plicních žil nabízí. Celkem byla  </a:t>
            </a:r>
            <a:r>
              <a:rPr lang="cs-CZ" sz="1400" b="1" dirty="0" err="1">
                <a:solidFill>
                  <a:srgbClr val="FFFFFF"/>
                </a:solidFill>
                <a:latin typeface="Arial" panose="020B0604020202020204" pitchFamily="34" charset="0"/>
                <a:ea typeface="Times New Roman"/>
                <a:cs typeface="Arial" panose="020B0604020202020204" pitchFamily="34" charset="0"/>
              </a:rPr>
              <a:t>provena</a:t>
            </a:r>
            <a:r>
              <a:rPr lang="cs-CZ" sz="1400" b="1" dirty="0">
                <a:solidFill>
                  <a:srgbClr val="FFFFFF"/>
                </a:solidFill>
                <a:latin typeface="Arial" panose="020B0604020202020204" pitchFamily="34" charset="0"/>
                <a:ea typeface="Times New Roman"/>
                <a:cs typeface="Arial" panose="020B0604020202020204" pitchFamily="34" charset="0"/>
              </a:rPr>
              <a:t> </a:t>
            </a:r>
            <a:r>
              <a:rPr lang="cs-CZ" sz="1400" b="1" dirty="0" err="1">
                <a:solidFill>
                  <a:srgbClr val="FFFFFF"/>
                </a:solidFill>
                <a:latin typeface="Arial" panose="020B0604020202020204" pitchFamily="34" charset="0"/>
                <a:ea typeface="Times New Roman"/>
                <a:cs typeface="Arial" panose="020B0604020202020204" pitchFamily="34" charset="0"/>
              </a:rPr>
              <a:t>kryobalonková</a:t>
            </a:r>
            <a:r>
              <a:rPr lang="cs-CZ" sz="1400" b="1" dirty="0">
                <a:solidFill>
                  <a:srgbClr val="FFFFFF"/>
                </a:solidFill>
                <a:latin typeface="Arial" panose="020B0604020202020204" pitchFamily="34" charset="0"/>
                <a:ea typeface="Times New Roman"/>
                <a:cs typeface="Arial" panose="020B0604020202020204" pitchFamily="34" charset="0"/>
              </a:rPr>
              <a:t> ablace u 17 pacientů. </a:t>
            </a:r>
          </a:p>
          <a:p>
            <a:pPr algn="just"/>
            <a:r>
              <a:rPr lang="cs-CZ" sz="1400" b="1" dirty="0">
                <a:solidFill>
                  <a:srgbClr val="FFFFFF"/>
                </a:solidFill>
                <a:latin typeface="Arial" panose="020B0604020202020204" pitchFamily="34" charset="0"/>
                <a:ea typeface="Calibri"/>
                <a:cs typeface="Arial" panose="020B0604020202020204" pitchFamily="34" charset="0"/>
              </a:rPr>
              <a:t>V období 1996 – 2015 bylo provedeno na IKK celkem 3340 </a:t>
            </a:r>
            <a:r>
              <a:rPr lang="cs-CZ" sz="1400" b="1" dirty="0" err="1">
                <a:solidFill>
                  <a:srgbClr val="FFFFFF"/>
                </a:solidFill>
                <a:latin typeface="Arial" panose="020B0604020202020204" pitchFamily="34" charset="0"/>
                <a:ea typeface="Calibri"/>
                <a:cs typeface="Arial" panose="020B0604020202020204" pitchFamily="34" charset="0"/>
              </a:rPr>
              <a:t>katetrových</a:t>
            </a:r>
            <a:r>
              <a:rPr lang="cs-CZ" sz="1400" b="1" dirty="0">
                <a:solidFill>
                  <a:srgbClr val="FFFFFF"/>
                </a:solidFill>
                <a:latin typeface="Arial" panose="020B0604020202020204" pitchFamily="34" charset="0"/>
                <a:ea typeface="Calibri"/>
                <a:cs typeface="Arial" panose="020B0604020202020204" pitchFamily="34" charset="0"/>
              </a:rPr>
              <a:t> ablací.</a:t>
            </a:r>
            <a:endParaRPr lang="cs-CZ" sz="1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47078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27"/>
          <p:cNvSpPr txBox="1">
            <a:spLocks noChangeArrowheads="1"/>
          </p:cNvSpPr>
          <p:nvPr/>
        </p:nvSpPr>
        <p:spPr bwMode="auto">
          <a:xfrm>
            <a:off x="2195736" y="116632"/>
            <a:ext cx="56166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cs-CZ" sz="1800" dirty="0">
                <a:solidFill>
                  <a:srgbClr val="FF6600"/>
                </a:solidFill>
                <a:latin typeface="Arial" charset="0"/>
              </a:rPr>
              <a:t> </a:t>
            </a:r>
            <a:r>
              <a:rPr lang="cs-CZ" sz="1800" b="1" dirty="0">
                <a:solidFill>
                  <a:srgbClr val="FF6600"/>
                </a:solidFill>
                <a:latin typeface="Arial" charset="0"/>
              </a:rPr>
              <a:t>Počty </a:t>
            </a:r>
            <a:r>
              <a:rPr lang="cs-CZ" sz="1800" b="1" dirty="0" smtClean="0">
                <a:solidFill>
                  <a:srgbClr val="FF6600"/>
                </a:solidFill>
                <a:latin typeface="Arial" charset="0"/>
              </a:rPr>
              <a:t>a typy výkonů </a:t>
            </a:r>
            <a:r>
              <a:rPr lang="cs-CZ" sz="1800" b="1" dirty="0">
                <a:solidFill>
                  <a:srgbClr val="FF6600"/>
                </a:solidFill>
                <a:latin typeface="Arial" charset="0"/>
              </a:rPr>
              <a:t>RFA </a:t>
            </a:r>
            <a:r>
              <a:rPr lang="cs-CZ" sz="1800" b="1" dirty="0" smtClean="0">
                <a:solidFill>
                  <a:srgbClr val="FF6600"/>
                </a:solidFill>
                <a:latin typeface="Arial" charset="0"/>
              </a:rPr>
              <a:t>  v </a:t>
            </a:r>
            <a:r>
              <a:rPr lang="cs-CZ" sz="1800" b="1" dirty="0">
                <a:solidFill>
                  <a:srgbClr val="FF6600"/>
                </a:solidFill>
                <a:latin typeface="Arial" charset="0"/>
              </a:rPr>
              <a:t>letech </a:t>
            </a:r>
            <a:r>
              <a:rPr lang="cs-CZ" sz="1800" b="1" dirty="0" smtClean="0">
                <a:solidFill>
                  <a:srgbClr val="FF6600"/>
                </a:solidFill>
                <a:latin typeface="Arial" charset="0"/>
              </a:rPr>
              <a:t>1996-2015</a:t>
            </a:r>
            <a:endParaRPr lang="cs-CZ" sz="1800" b="1" dirty="0">
              <a:solidFill>
                <a:srgbClr val="FF6600"/>
              </a:solidFill>
              <a:latin typeface="Arial" charset="0"/>
            </a:endParaRPr>
          </a:p>
        </p:txBody>
      </p:sp>
      <p:sp>
        <p:nvSpPr>
          <p:cNvPr id="34821" name="Text Box 28"/>
          <p:cNvSpPr txBox="1">
            <a:spLocks noChangeArrowheads="1"/>
          </p:cNvSpPr>
          <p:nvPr/>
        </p:nvSpPr>
        <p:spPr bwMode="auto">
          <a:xfrm>
            <a:off x="2699792" y="3284984"/>
            <a:ext cx="56168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cs-CZ" sz="1800" b="1" dirty="0">
                <a:solidFill>
                  <a:srgbClr val="FF6600"/>
                </a:solidFill>
                <a:latin typeface="Arial" charset="0"/>
              </a:rPr>
              <a:t>Počty výkonů </a:t>
            </a:r>
            <a:r>
              <a:rPr lang="cs-CZ" sz="1800" b="1" dirty="0" smtClean="0">
                <a:solidFill>
                  <a:srgbClr val="FF6600"/>
                </a:solidFill>
                <a:latin typeface="Arial" charset="0"/>
              </a:rPr>
              <a:t>EFV v </a:t>
            </a:r>
            <a:r>
              <a:rPr lang="cs-CZ" sz="1800" b="1" dirty="0">
                <a:solidFill>
                  <a:srgbClr val="FF6600"/>
                </a:solidFill>
                <a:latin typeface="Arial" charset="0"/>
              </a:rPr>
              <a:t>letech </a:t>
            </a:r>
            <a:r>
              <a:rPr lang="cs-CZ" sz="1800" b="1" dirty="0" smtClean="0">
                <a:solidFill>
                  <a:srgbClr val="FF6600"/>
                </a:solidFill>
                <a:latin typeface="Arial" charset="0"/>
              </a:rPr>
              <a:t>2003-2015</a:t>
            </a:r>
            <a:endParaRPr lang="cs-CZ" sz="1800" b="1" dirty="0">
              <a:solidFill>
                <a:srgbClr val="FF6600"/>
              </a:solidFill>
              <a:latin typeface="Arial" charset="0"/>
            </a:endParaRPr>
          </a:p>
        </p:txBody>
      </p:sp>
      <p:pic>
        <p:nvPicPr>
          <p:cNvPr id="460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9831" y="565623"/>
            <a:ext cx="4320480" cy="2542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57900"/>
            <a:ext cx="4257998" cy="251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graf 2"/>
          <p:cNvGraphicFramePr>
            <a:graphicFrameLocks/>
          </p:cNvGraphicFramePr>
          <p:nvPr>
            <p:extLst>
              <p:ext uri="{D42A27DB-BD31-4B8C-83A1-F6EECF244321}">
                <p14:modId xmlns:p14="http://schemas.microsoft.com/office/powerpoint/2010/main" val="2128917115"/>
              </p:ext>
            </p:extLst>
          </p:nvPr>
        </p:nvGraphicFramePr>
        <p:xfrm>
          <a:off x="2308511" y="3861048"/>
          <a:ext cx="5536043" cy="27363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543075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5026" y="79961"/>
            <a:ext cx="9468544" cy="4124206"/>
          </a:xfrm>
          <a:prstGeom prst="rect">
            <a:avLst/>
          </a:prstGeom>
        </p:spPr>
        <p:txBody>
          <a:bodyPr wrap="square">
            <a:spAutoFit/>
          </a:bodyPr>
          <a:lstStyle/>
          <a:p>
            <a:pPr>
              <a:spcAft>
                <a:spcPts val="0"/>
              </a:spcAft>
            </a:pPr>
            <a:r>
              <a:rPr lang="cs-CZ" sz="2000" b="1" dirty="0">
                <a:solidFill>
                  <a:srgbClr val="FF6600"/>
                </a:solidFill>
                <a:latin typeface="Arial" panose="020B0604020202020204" pitchFamily="34" charset="0"/>
                <a:ea typeface="Times New Roman"/>
                <a:cs typeface="Arial" panose="020B0604020202020204" pitchFamily="34" charset="0"/>
              </a:rPr>
              <a:t>Neinvazivní </a:t>
            </a:r>
            <a:r>
              <a:rPr lang="cs-CZ" sz="2000" b="1" dirty="0" err="1">
                <a:solidFill>
                  <a:srgbClr val="FF6600"/>
                </a:solidFill>
                <a:latin typeface="Arial" panose="020B0604020202020204" pitchFamily="34" charset="0"/>
                <a:ea typeface="Times New Roman"/>
                <a:cs typeface="Arial" panose="020B0604020202020204" pitchFamily="34" charset="0"/>
              </a:rPr>
              <a:t>kardioangiologie</a:t>
            </a:r>
            <a:r>
              <a:rPr lang="cs-CZ" sz="2000" b="1" dirty="0">
                <a:solidFill>
                  <a:srgbClr val="FF6600"/>
                </a:solidFill>
                <a:latin typeface="Arial" panose="020B0604020202020204" pitchFamily="34" charset="0"/>
                <a:ea typeface="Times New Roman"/>
                <a:cs typeface="Arial" panose="020B0604020202020204" pitchFamily="34" charset="0"/>
              </a:rPr>
              <a:t> (NIKA) v DTC </a:t>
            </a:r>
          </a:p>
          <a:p>
            <a:pPr>
              <a:spcAft>
                <a:spcPts val="0"/>
              </a:spcAft>
            </a:pPr>
            <a:r>
              <a:rPr lang="cs-CZ" sz="1400" b="1" i="1" dirty="0">
                <a:latin typeface="Arial" panose="020B0604020202020204" pitchFamily="34" charset="0"/>
                <a:ea typeface="Times New Roman"/>
                <a:cs typeface="Arial" panose="020B0604020202020204" pitchFamily="34" charset="0"/>
              </a:rPr>
              <a:t> </a:t>
            </a:r>
            <a:r>
              <a:rPr lang="cs-CZ" sz="1400" b="1" dirty="0">
                <a:latin typeface="Arial" panose="020B0604020202020204" pitchFamily="34" charset="0"/>
                <a:cs typeface="Arial" panose="020B0604020202020204" pitchFamily="34" charset="0"/>
              </a:rPr>
              <a:t>Kontakt:  532233173</a:t>
            </a:r>
          </a:p>
          <a:p>
            <a:pPr>
              <a:spcAft>
                <a:spcPts val="0"/>
              </a:spcAft>
            </a:pPr>
            <a:r>
              <a:rPr lang="cs-CZ" b="1" dirty="0" smtClean="0">
                <a:solidFill>
                  <a:srgbClr val="FFFF00"/>
                </a:solidFill>
                <a:latin typeface="Arial" panose="020B0604020202020204" pitchFamily="34" charset="0"/>
                <a:ea typeface="Times New Roman"/>
                <a:cs typeface="Arial" panose="020B0604020202020204" pitchFamily="34" charset="0"/>
              </a:rPr>
              <a:t>Personální </a:t>
            </a:r>
            <a:r>
              <a:rPr lang="cs-CZ" b="1" dirty="0">
                <a:solidFill>
                  <a:srgbClr val="FFFF00"/>
                </a:solidFill>
                <a:latin typeface="Arial" panose="020B0604020202020204" pitchFamily="34" charset="0"/>
                <a:ea typeface="Times New Roman"/>
                <a:cs typeface="Arial" panose="020B0604020202020204" pitchFamily="34" charset="0"/>
              </a:rPr>
              <a:t>stav:</a:t>
            </a:r>
          </a:p>
          <a:p>
            <a:pPr>
              <a:spcAft>
                <a:spcPts val="0"/>
              </a:spcAft>
            </a:pPr>
            <a:r>
              <a:rPr lang="cs-CZ" sz="1400" b="1" dirty="0" smtClean="0">
                <a:latin typeface="Arial" panose="020B0604020202020204" pitchFamily="34" charset="0"/>
                <a:ea typeface="Times New Roman"/>
                <a:cs typeface="Arial" panose="020B0604020202020204" pitchFamily="34" charset="0"/>
              </a:rPr>
              <a:t>                              </a:t>
            </a:r>
            <a:r>
              <a:rPr lang="cs-CZ" sz="1400" b="1" dirty="0" smtClean="0">
                <a:solidFill>
                  <a:srgbClr val="FFFF00"/>
                </a:solidFill>
                <a:latin typeface="Arial" panose="020B0604020202020204" pitchFamily="34" charset="0"/>
                <a:ea typeface="Times New Roman"/>
                <a:cs typeface="Arial" panose="020B0604020202020204" pitchFamily="34" charset="0"/>
              </a:rPr>
              <a:t>Vedoucí </a:t>
            </a:r>
            <a:r>
              <a:rPr lang="cs-CZ" sz="1400" b="1" dirty="0">
                <a:solidFill>
                  <a:srgbClr val="FFFF00"/>
                </a:solidFill>
                <a:latin typeface="Arial" panose="020B0604020202020204" pitchFamily="34" charset="0"/>
                <a:ea typeface="Times New Roman"/>
                <a:cs typeface="Arial" panose="020B0604020202020204" pitchFamily="34" charset="0"/>
              </a:rPr>
              <a:t>lékař:  MUDr</a:t>
            </a:r>
            <a:r>
              <a:rPr lang="cs-CZ" sz="1400" b="1" dirty="0" smtClean="0">
                <a:solidFill>
                  <a:srgbClr val="FFFF00"/>
                </a:solidFill>
                <a:latin typeface="Arial" panose="020B0604020202020204" pitchFamily="34" charset="0"/>
                <a:ea typeface="Times New Roman"/>
                <a:cs typeface="Arial" panose="020B0604020202020204" pitchFamily="34" charset="0"/>
              </a:rPr>
              <a:t>. Svatopluk </a:t>
            </a:r>
            <a:r>
              <a:rPr lang="cs-CZ" sz="1400" b="1" dirty="0">
                <a:solidFill>
                  <a:srgbClr val="FFFF00"/>
                </a:solidFill>
                <a:latin typeface="Arial" panose="020B0604020202020204" pitchFamily="34" charset="0"/>
                <a:ea typeface="Times New Roman"/>
                <a:cs typeface="Arial" panose="020B0604020202020204" pitchFamily="34" charset="0"/>
              </a:rPr>
              <a:t>Nehyba, Ph.D.</a:t>
            </a:r>
          </a:p>
          <a:p>
            <a:pPr>
              <a:spcAft>
                <a:spcPts val="0"/>
              </a:spcAft>
            </a:pPr>
            <a:r>
              <a:rPr lang="cs-CZ" sz="1400" b="1" dirty="0">
                <a:latin typeface="Arial" panose="020B0604020202020204" pitchFamily="34" charset="0"/>
                <a:ea typeface="Times New Roman"/>
                <a:cs typeface="Arial" panose="020B0604020202020204" pitchFamily="34" charset="0"/>
              </a:rPr>
              <a:t> </a:t>
            </a:r>
          </a:p>
          <a:p>
            <a:pPr>
              <a:spcAft>
                <a:spcPts val="0"/>
              </a:spcAft>
            </a:pPr>
            <a:r>
              <a:rPr lang="cs-CZ" sz="1400" b="1" u="sng" dirty="0">
                <a:latin typeface="Arial" panose="020B0604020202020204" pitchFamily="34" charset="0"/>
                <a:ea typeface="Times New Roman"/>
                <a:cs typeface="Arial" panose="020B0604020202020204" pitchFamily="34" charset="0"/>
              </a:rPr>
              <a:t>Lékař pověřený vedením</a:t>
            </a:r>
            <a:r>
              <a:rPr lang="cs-CZ" sz="1400" b="1" dirty="0">
                <a:latin typeface="Arial" panose="020B0604020202020204" pitchFamily="34" charset="0"/>
                <a:ea typeface="Times New Roman"/>
                <a:cs typeface="Arial" panose="020B0604020202020204" pitchFamily="34" charset="0"/>
              </a:rPr>
              <a:t> angiologického programu:</a:t>
            </a:r>
          </a:p>
          <a:p>
            <a:pPr>
              <a:spcAft>
                <a:spcPts val="0"/>
              </a:spcAft>
            </a:pPr>
            <a:r>
              <a:rPr lang="cs-CZ" sz="1400" b="1" dirty="0" err="1">
                <a:latin typeface="Arial" panose="020B0604020202020204" pitchFamily="34" charset="0"/>
                <a:ea typeface="Times New Roman"/>
                <a:cs typeface="Arial" panose="020B0604020202020204" pitchFamily="34" charset="0"/>
              </a:rPr>
              <a:t>MUDr.Richard</a:t>
            </a:r>
            <a:r>
              <a:rPr lang="cs-CZ" sz="1400" b="1" dirty="0">
                <a:latin typeface="Arial" panose="020B0604020202020204" pitchFamily="34" charset="0"/>
                <a:ea typeface="Times New Roman"/>
                <a:cs typeface="Arial" panose="020B0604020202020204" pitchFamily="34" charset="0"/>
              </a:rPr>
              <a:t> Souček</a:t>
            </a:r>
          </a:p>
          <a:p>
            <a:pPr>
              <a:spcAft>
                <a:spcPts val="0"/>
              </a:spcAft>
            </a:pPr>
            <a:r>
              <a:rPr lang="cs-CZ" sz="1400" b="1" dirty="0">
                <a:latin typeface="Arial" panose="020B0604020202020204" pitchFamily="34" charset="0"/>
                <a:ea typeface="Times New Roman"/>
                <a:cs typeface="Arial" panose="020B0604020202020204" pitchFamily="34" charset="0"/>
              </a:rPr>
              <a:t> </a:t>
            </a:r>
          </a:p>
          <a:p>
            <a:pPr>
              <a:spcAft>
                <a:spcPts val="0"/>
              </a:spcAft>
            </a:pPr>
            <a:r>
              <a:rPr lang="cs-CZ" sz="1400" b="1" u="sng" dirty="0">
                <a:latin typeface="Arial" panose="020B0604020202020204" pitchFamily="34" charset="0"/>
                <a:ea typeface="Times New Roman"/>
                <a:cs typeface="Arial" panose="020B0604020202020204" pitchFamily="34" charset="0"/>
              </a:rPr>
              <a:t>Lékaři</a:t>
            </a:r>
            <a:r>
              <a:rPr lang="cs-CZ" sz="1400" b="1" dirty="0">
                <a:latin typeface="Arial" panose="020B0604020202020204" pitchFamily="34" charset="0"/>
                <a:ea typeface="Times New Roman"/>
                <a:cs typeface="Arial" panose="020B0604020202020204" pitchFamily="34" charset="0"/>
              </a:rPr>
              <a:t>:</a:t>
            </a:r>
          </a:p>
          <a:p>
            <a:pPr>
              <a:spcAft>
                <a:spcPts val="0"/>
              </a:spcAft>
            </a:pPr>
            <a:r>
              <a:rPr lang="cs-CZ" sz="1400" b="1" dirty="0" err="1">
                <a:latin typeface="Arial" panose="020B0604020202020204" pitchFamily="34" charset="0"/>
                <a:ea typeface="Times New Roman"/>
                <a:cs typeface="Arial" panose="020B0604020202020204" pitchFamily="34" charset="0"/>
              </a:rPr>
              <a:t>MUDr.Marian</a:t>
            </a:r>
            <a:r>
              <a:rPr lang="cs-CZ" sz="1400" b="1" dirty="0">
                <a:latin typeface="Arial" panose="020B0604020202020204" pitchFamily="34" charset="0"/>
                <a:ea typeface="Times New Roman"/>
                <a:cs typeface="Arial" panose="020B0604020202020204" pitchFamily="34" charset="0"/>
              </a:rPr>
              <a:t>  Felšöci, Ph.D.,  </a:t>
            </a:r>
            <a:r>
              <a:rPr lang="cs-CZ" sz="1400" b="1" dirty="0" err="1">
                <a:latin typeface="Arial" panose="020B0604020202020204" pitchFamily="34" charset="0"/>
                <a:ea typeface="Times New Roman"/>
                <a:cs typeface="Arial" panose="020B0604020202020204" pitchFamily="34" charset="0"/>
              </a:rPr>
              <a:t>MUDr.Petr</a:t>
            </a:r>
            <a:r>
              <a:rPr lang="cs-CZ" sz="1400" b="1" dirty="0">
                <a:latin typeface="Arial" panose="020B0604020202020204" pitchFamily="34" charset="0"/>
                <a:ea typeface="Times New Roman"/>
                <a:cs typeface="Arial" panose="020B0604020202020204" pitchFamily="34" charset="0"/>
              </a:rPr>
              <a:t> Lokaj, Ph.D., </a:t>
            </a:r>
            <a:r>
              <a:rPr lang="cs-CZ" sz="1400" b="1" dirty="0" smtClean="0">
                <a:latin typeface="Arial" panose="020B0604020202020204" pitchFamily="34" charset="0"/>
                <a:ea typeface="Times New Roman"/>
                <a:cs typeface="Arial" panose="020B0604020202020204" pitchFamily="34" charset="0"/>
              </a:rPr>
              <a:t> </a:t>
            </a:r>
            <a:endParaRPr lang="cs-CZ" sz="1400" b="1" dirty="0">
              <a:latin typeface="Arial" panose="020B0604020202020204" pitchFamily="34" charset="0"/>
              <a:ea typeface="Times New Roman"/>
              <a:cs typeface="Arial" panose="020B0604020202020204" pitchFamily="34" charset="0"/>
            </a:endParaRPr>
          </a:p>
          <a:p>
            <a:pPr>
              <a:spcAft>
                <a:spcPts val="0"/>
              </a:spcAft>
            </a:pPr>
            <a:r>
              <a:rPr lang="cs-CZ" sz="1400" b="1" dirty="0">
                <a:latin typeface="Arial" panose="020B0604020202020204" pitchFamily="34" charset="0"/>
                <a:ea typeface="Times New Roman"/>
                <a:cs typeface="Arial" panose="020B0604020202020204" pitchFamily="34" charset="0"/>
              </a:rPr>
              <a:t> </a:t>
            </a:r>
          </a:p>
          <a:p>
            <a:pPr>
              <a:spcAft>
                <a:spcPts val="0"/>
              </a:spcAft>
            </a:pPr>
            <a:r>
              <a:rPr lang="cs-CZ" sz="1400" b="1" u="sng" dirty="0">
                <a:latin typeface="Arial" panose="020B0604020202020204" pitchFamily="34" charset="0"/>
                <a:ea typeface="Times New Roman"/>
                <a:cs typeface="Arial" panose="020B0604020202020204" pitchFamily="34" charset="0"/>
              </a:rPr>
              <a:t>Lékaři s částečným úvazkem</a:t>
            </a:r>
            <a:r>
              <a:rPr lang="cs-CZ" sz="1400" b="1" dirty="0">
                <a:latin typeface="Arial" panose="020B0604020202020204" pitchFamily="34" charset="0"/>
                <a:ea typeface="Times New Roman"/>
                <a:cs typeface="Arial" panose="020B0604020202020204" pitchFamily="34" charset="0"/>
              </a:rPr>
              <a:t>: </a:t>
            </a:r>
            <a:r>
              <a:rPr lang="cs-CZ" sz="1400" b="1" dirty="0" smtClean="0">
                <a:latin typeface="Arial" panose="020B0604020202020204" pitchFamily="34" charset="0"/>
                <a:ea typeface="Times New Roman"/>
                <a:cs typeface="Arial" panose="020B0604020202020204" pitchFamily="34" charset="0"/>
              </a:rPr>
              <a:t>MUDr. Irena Andršová, Ph.D., </a:t>
            </a:r>
            <a:r>
              <a:rPr lang="cs-CZ" sz="1400" b="1" dirty="0" err="1" smtClean="0">
                <a:latin typeface="Arial" panose="020B0604020202020204" pitchFamily="34" charset="0"/>
                <a:ea typeface="Times New Roman"/>
                <a:cs typeface="Arial" panose="020B0604020202020204" pitchFamily="34" charset="0"/>
              </a:rPr>
              <a:t>MUDr.Alena</a:t>
            </a:r>
            <a:r>
              <a:rPr lang="cs-CZ" sz="1400" b="1" dirty="0" smtClean="0">
                <a:latin typeface="Arial" panose="020B0604020202020204" pitchFamily="34" charset="0"/>
                <a:ea typeface="Times New Roman"/>
                <a:cs typeface="Arial" panose="020B0604020202020204" pitchFamily="34" charset="0"/>
              </a:rPr>
              <a:t> </a:t>
            </a:r>
            <a:r>
              <a:rPr lang="cs-CZ" sz="1400" b="1" dirty="0">
                <a:latin typeface="Arial" panose="020B0604020202020204" pitchFamily="34" charset="0"/>
                <a:ea typeface="Times New Roman"/>
                <a:cs typeface="Arial" panose="020B0604020202020204" pitchFamily="34" charset="0"/>
              </a:rPr>
              <a:t>Floriánová, </a:t>
            </a:r>
            <a:r>
              <a:rPr lang="cs-CZ" sz="1400" b="1" dirty="0" err="1">
                <a:latin typeface="Arial" panose="020B0604020202020204" pitchFamily="34" charset="0"/>
                <a:ea typeface="Times New Roman"/>
                <a:cs typeface="Arial" panose="020B0604020202020204" pitchFamily="34" charset="0"/>
              </a:rPr>
              <a:t>MUDr.Eva</a:t>
            </a:r>
            <a:r>
              <a:rPr lang="cs-CZ" sz="1400" b="1" dirty="0">
                <a:latin typeface="Arial" panose="020B0604020202020204" pitchFamily="34" charset="0"/>
                <a:ea typeface="Times New Roman"/>
                <a:cs typeface="Arial" panose="020B0604020202020204" pitchFamily="34" charset="0"/>
              </a:rPr>
              <a:t> Maděrová, </a:t>
            </a:r>
            <a:r>
              <a:rPr lang="cs-CZ" sz="1400" b="1" dirty="0" smtClean="0">
                <a:latin typeface="Arial" panose="020B0604020202020204" pitchFamily="34" charset="0"/>
                <a:ea typeface="Times New Roman"/>
                <a:cs typeface="Arial" panose="020B0604020202020204" pitchFamily="34" charset="0"/>
              </a:rPr>
              <a:t>   </a:t>
            </a:r>
          </a:p>
          <a:p>
            <a:pPr>
              <a:spcAft>
                <a:spcPts val="0"/>
              </a:spcAft>
            </a:pPr>
            <a:r>
              <a:rPr lang="cs-CZ" sz="1400" b="1" dirty="0" smtClean="0">
                <a:latin typeface="Arial" panose="020B0604020202020204" pitchFamily="34" charset="0"/>
                <a:ea typeface="Times New Roman"/>
                <a:cs typeface="Arial" panose="020B0604020202020204" pitchFamily="34" charset="0"/>
              </a:rPr>
              <a:t>                                                    </a:t>
            </a:r>
            <a:r>
              <a:rPr lang="cs-CZ" sz="1400" b="1" dirty="0" err="1" smtClean="0">
                <a:latin typeface="Arial" panose="020B0604020202020204" pitchFamily="34" charset="0"/>
                <a:ea typeface="Times New Roman"/>
                <a:cs typeface="Arial" panose="020B0604020202020204" pitchFamily="34" charset="0"/>
              </a:rPr>
              <a:t>MUDr.Kateřina</a:t>
            </a:r>
            <a:r>
              <a:rPr lang="cs-CZ" sz="1400" b="1" dirty="0" smtClean="0">
                <a:latin typeface="Arial" panose="020B0604020202020204" pitchFamily="34" charset="0"/>
                <a:ea typeface="Times New Roman"/>
                <a:cs typeface="Arial" panose="020B0604020202020204" pitchFamily="34" charset="0"/>
              </a:rPr>
              <a:t> Hořáková, MUDr. Tomáš Zatočil</a:t>
            </a:r>
            <a:endParaRPr lang="cs-CZ" sz="1400" b="1" dirty="0">
              <a:latin typeface="Arial" panose="020B0604020202020204" pitchFamily="34" charset="0"/>
              <a:ea typeface="Times New Roman"/>
              <a:cs typeface="Arial" panose="020B0604020202020204" pitchFamily="34" charset="0"/>
            </a:endParaRPr>
          </a:p>
          <a:p>
            <a:pPr>
              <a:spcAft>
                <a:spcPts val="0"/>
              </a:spcAft>
            </a:pPr>
            <a:r>
              <a:rPr lang="cs-CZ" sz="1400" b="1" dirty="0">
                <a:latin typeface="Arial" panose="020B0604020202020204" pitchFamily="34" charset="0"/>
                <a:ea typeface="Times New Roman"/>
                <a:cs typeface="Arial" panose="020B0604020202020204" pitchFamily="34" charset="0"/>
              </a:rPr>
              <a:t> </a:t>
            </a:r>
          </a:p>
          <a:p>
            <a:pPr>
              <a:spcAft>
                <a:spcPts val="0"/>
              </a:spcAft>
            </a:pPr>
            <a:r>
              <a:rPr lang="cs-CZ" sz="1400" b="1" smtClean="0">
                <a:latin typeface="Arial" panose="020B0604020202020204" pitchFamily="34" charset="0"/>
                <a:ea typeface="Times New Roman"/>
                <a:cs typeface="Arial" panose="020B0604020202020204" pitchFamily="34" charset="0"/>
              </a:rPr>
              <a:t>NLZP:    </a:t>
            </a:r>
            <a:r>
              <a:rPr lang="cs-CZ" sz="1400" b="1" dirty="0" smtClean="0">
                <a:latin typeface="Arial" panose="020B0604020202020204" pitchFamily="34" charset="0"/>
                <a:ea typeface="Times New Roman"/>
                <a:cs typeface="Arial" panose="020B0604020202020204" pitchFamily="34" charset="0"/>
              </a:rPr>
              <a:t>Simona Janíčková ( staniční sestra), Martina </a:t>
            </a:r>
            <a:r>
              <a:rPr lang="cs-CZ" sz="1400" b="1" dirty="0" err="1" smtClean="0">
                <a:latin typeface="Arial" panose="020B0604020202020204" pitchFamily="34" charset="0"/>
                <a:ea typeface="Times New Roman"/>
                <a:cs typeface="Arial" panose="020B0604020202020204" pitchFamily="34" charset="0"/>
              </a:rPr>
              <a:t>Cveková</a:t>
            </a:r>
            <a:r>
              <a:rPr lang="cs-CZ" sz="1400" b="1" dirty="0" smtClean="0">
                <a:latin typeface="Arial" panose="020B0604020202020204" pitchFamily="34" charset="0"/>
                <a:ea typeface="Times New Roman"/>
                <a:cs typeface="Arial" panose="020B0604020202020204" pitchFamily="34" charset="0"/>
              </a:rPr>
              <a:t>, </a:t>
            </a:r>
            <a:r>
              <a:rPr lang="cs-CZ" sz="1400" b="1" dirty="0" err="1" smtClean="0">
                <a:latin typeface="Arial" panose="020B0604020202020204" pitchFamily="34" charset="0"/>
                <a:ea typeface="Times New Roman"/>
                <a:cs typeface="Arial" panose="020B0604020202020204" pitchFamily="34" charset="0"/>
              </a:rPr>
              <a:t>DiS</a:t>
            </a:r>
            <a:r>
              <a:rPr lang="cs-CZ" sz="1400" b="1" dirty="0" smtClean="0">
                <a:latin typeface="Arial" panose="020B0604020202020204" pitchFamily="34" charset="0"/>
                <a:ea typeface="Times New Roman"/>
                <a:cs typeface="Arial" panose="020B0604020202020204" pitchFamily="34" charset="0"/>
              </a:rPr>
              <a:t> ,</a:t>
            </a:r>
            <a:r>
              <a:rPr lang="cs-CZ" sz="1400" b="1" dirty="0">
                <a:latin typeface="Arial" panose="020B0604020202020204" pitchFamily="34" charset="0"/>
                <a:ea typeface="Times New Roman"/>
                <a:cs typeface="Arial" panose="020B0604020202020204" pitchFamily="34" charset="0"/>
              </a:rPr>
              <a:t> </a:t>
            </a:r>
            <a:r>
              <a:rPr lang="cs-CZ" sz="1400" b="1" dirty="0" smtClean="0">
                <a:latin typeface="Arial" panose="020B0604020202020204" pitchFamily="34" charset="0"/>
                <a:ea typeface="Times New Roman"/>
                <a:cs typeface="Arial" panose="020B0604020202020204" pitchFamily="34" charset="0"/>
              </a:rPr>
              <a:t>Tereza </a:t>
            </a:r>
            <a:r>
              <a:rPr lang="cs-CZ" sz="1400" b="1" dirty="0">
                <a:latin typeface="Arial" panose="020B0604020202020204" pitchFamily="34" charset="0"/>
                <a:ea typeface="Times New Roman"/>
                <a:cs typeface="Arial" panose="020B0604020202020204" pitchFamily="34" charset="0"/>
              </a:rPr>
              <a:t>Chlupová, </a:t>
            </a:r>
            <a:r>
              <a:rPr lang="cs-CZ" sz="1400" b="1" dirty="0" smtClean="0">
                <a:latin typeface="Arial" panose="020B0604020202020204" pitchFamily="34" charset="0"/>
                <a:ea typeface="Times New Roman"/>
                <a:cs typeface="Arial" panose="020B0604020202020204" pitchFamily="34" charset="0"/>
              </a:rPr>
              <a:t>Bc. </a:t>
            </a:r>
          </a:p>
          <a:p>
            <a:pPr>
              <a:spcAft>
                <a:spcPts val="0"/>
              </a:spcAft>
            </a:pPr>
            <a:r>
              <a:rPr lang="cs-CZ" sz="1400" b="1" dirty="0" smtClean="0">
                <a:latin typeface="Arial" panose="020B0604020202020204" pitchFamily="34" charset="0"/>
                <a:ea typeface="Times New Roman"/>
                <a:cs typeface="Arial" panose="020B0604020202020204" pitchFamily="34" charset="0"/>
              </a:rPr>
              <a:t>               Bohumila </a:t>
            </a:r>
            <a:r>
              <a:rPr lang="cs-CZ" sz="1400" b="1" dirty="0" err="1" smtClean="0">
                <a:latin typeface="Arial" panose="020B0604020202020204" pitchFamily="34" charset="0"/>
                <a:ea typeface="Times New Roman"/>
                <a:cs typeface="Arial" panose="020B0604020202020204" pitchFamily="34" charset="0"/>
              </a:rPr>
              <a:t>Majerčíková</a:t>
            </a:r>
            <a:r>
              <a:rPr lang="cs-CZ" sz="1400" b="1" dirty="0" smtClean="0">
                <a:latin typeface="Arial" panose="020B0604020202020204" pitchFamily="34" charset="0"/>
                <a:ea typeface="Times New Roman"/>
                <a:cs typeface="Arial" panose="020B0604020202020204" pitchFamily="34" charset="0"/>
              </a:rPr>
              <a:t>, </a:t>
            </a:r>
            <a:r>
              <a:rPr lang="cs-CZ" sz="1400" b="1" dirty="0">
                <a:latin typeface="Arial" panose="020B0604020202020204" pitchFamily="34" charset="0"/>
                <a:ea typeface="Times New Roman"/>
                <a:cs typeface="Arial" panose="020B0604020202020204" pitchFamily="34" charset="0"/>
              </a:rPr>
              <a:t>Bc</a:t>
            </a:r>
            <a:r>
              <a:rPr lang="cs-CZ" sz="1400" b="1" dirty="0" smtClean="0">
                <a:latin typeface="Arial" panose="020B0604020202020204" pitchFamily="34" charset="0"/>
                <a:ea typeface="Times New Roman"/>
                <a:cs typeface="Arial" panose="020B0604020202020204" pitchFamily="34" charset="0"/>
              </a:rPr>
              <a:t>. Petra </a:t>
            </a:r>
            <a:r>
              <a:rPr lang="cs-CZ" sz="1400" b="1" dirty="0" err="1" smtClean="0">
                <a:latin typeface="Arial" panose="020B0604020202020204" pitchFamily="34" charset="0"/>
                <a:ea typeface="Times New Roman"/>
                <a:cs typeface="Arial" panose="020B0604020202020204" pitchFamily="34" charset="0"/>
              </a:rPr>
              <a:t>Špaková</a:t>
            </a:r>
            <a:r>
              <a:rPr lang="cs-CZ" sz="1400" b="1" dirty="0" smtClean="0">
                <a:latin typeface="Arial" panose="020B0604020202020204" pitchFamily="34" charset="0"/>
                <a:ea typeface="Times New Roman"/>
                <a:cs typeface="Arial" panose="020B0604020202020204" pitchFamily="34" charset="0"/>
              </a:rPr>
              <a:t>, Miriam Tolarová</a:t>
            </a:r>
            <a:r>
              <a:rPr lang="cs-CZ" sz="1400" b="1" dirty="0">
                <a:latin typeface="Arial" panose="020B0604020202020204" pitchFamily="34" charset="0"/>
                <a:ea typeface="Times New Roman"/>
                <a:cs typeface="Arial" panose="020B0604020202020204" pitchFamily="34" charset="0"/>
              </a:rPr>
              <a:t>,</a:t>
            </a:r>
            <a:r>
              <a:rPr lang="cs-CZ" sz="1400" b="1" dirty="0" smtClean="0">
                <a:latin typeface="Arial" panose="020B0604020202020204" pitchFamily="34" charset="0"/>
                <a:ea typeface="Times New Roman"/>
                <a:cs typeface="Arial" panose="020B0604020202020204" pitchFamily="34" charset="0"/>
              </a:rPr>
              <a:t>   </a:t>
            </a:r>
          </a:p>
          <a:p>
            <a:pPr>
              <a:spcAft>
                <a:spcPts val="0"/>
              </a:spcAft>
            </a:pPr>
            <a:r>
              <a:rPr lang="cs-CZ" sz="1400" b="1" dirty="0" smtClean="0">
                <a:latin typeface="Arial" panose="020B0604020202020204" pitchFamily="34" charset="0"/>
                <a:ea typeface="Times New Roman"/>
                <a:cs typeface="Arial" panose="020B0604020202020204" pitchFamily="34" charset="0"/>
              </a:rPr>
              <a:t>               Alexandra Skálová (t.č. na MD), Eva </a:t>
            </a:r>
            <a:r>
              <a:rPr lang="cs-CZ" sz="1400" b="1" dirty="0">
                <a:latin typeface="Arial" panose="020B0604020202020204" pitchFamily="34" charset="0"/>
                <a:ea typeface="Times New Roman"/>
                <a:cs typeface="Arial" panose="020B0604020202020204" pitchFamily="34" charset="0"/>
              </a:rPr>
              <a:t>Žáková</a:t>
            </a:r>
          </a:p>
          <a:p>
            <a:pPr>
              <a:spcAft>
                <a:spcPts val="0"/>
              </a:spcAft>
            </a:pPr>
            <a:r>
              <a:rPr lang="cs-CZ" b="1" dirty="0">
                <a:latin typeface="Arial" panose="020B0604020202020204" pitchFamily="34" charset="0"/>
                <a:ea typeface="Times New Roman"/>
                <a:cs typeface="Arial" panose="020B0604020202020204" pitchFamily="34" charset="0"/>
              </a:rPr>
              <a:t> </a:t>
            </a:r>
            <a:endParaRPr lang="cs-CZ" sz="1400" b="1" dirty="0">
              <a:effectLst/>
              <a:latin typeface="Arial" panose="020B0604020202020204" pitchFamily="34" charset="0"/>
              <a:ea typeface="Times New Roman"/>
              <a:cs typeface="Arial" panose="020B0604020202020204" pitchFamily="34" charset="0"/>
            </a:endParaRPr>
          </a:p>
        </p:txBody>
      </p:sp>
      <p:sp>
        <p:nvSpPr>
          <p:cNvPr id="3" name="Obdélník 2"/>
          <p:cNvSpPr/>
          <p:nvPr/>
        </p:nvSpPr>
        <p:spPr>
          <a:xfrm>
            <a:off x="140279" y="4204167"/>
            <a:ext cx="8856984" cy="2308324"/>
          </a:xfrm>
          <a:prstGeom prst="rect">
            <a:avLst/>
          </a:prstGeom>
        </p:spPr>
        <p:txBody>
          <a:bodyPr wrap="square">
            <a:spAutoFit/>
          </a:bodyPr>
          <a:lstStyle/>
          <a:p>
            <a:pPr algn="just"/>
            <a:r>
              <a:rPr lang="cs-CZ" sz="1200" dirty="0">
                <a:latin typeface="Arial" panose="020B0604020202020204" pitchFamily="34" charset="0"/>
                <a:cs typeface="Arial" panose="020B0604020202020204" pitchFamily="34" charset="0"/>
              </a:rPr>
              <a:t>Pracoviště NIKA (neinvazivní </a:t>
            </a:r>
            <a:r>
              <a:rPr lang="cs-CZ" sz="1200" dirty="0" err="1">
                <a:latin typeface="Arial" panose="020B0604020202020204" pitchFamily="34" charset="0"/>
                <a:cs typeface="Arial" panose="020B0604020202020204" pitchFamily="34" charset="0"/>
              </a:rPr>
              <a:t>kardioangiologie</a:t>
            </a:r>
            <a:r>
              <a:rPr lang="cs-CZ" sz="1200" dirty="0">
                <a:latin typeface="Arial" panose="020B0604020202020204" pitchFamily="34" charset="0"/>
                <a:cs typeface="Arial" panose="020B0604020202020204" pitchFamily="34" charset="0"/>
              </a:rPr>
              <a:t>) v DTC provádí ultrazvuková vyšetření srdce a cév pro celou </a:t>
            </a:r>
            <a:r>
              <a:rPr lang="cs-CZ" sz="1200" dirty="0" err="1">
                <a:latin typeface="Arial" panose="020B0604020202020204" pitchFamily="34" charset="0"/>
                <a:cs typeface="Arial" panose="020B0604020202020204" pitchFamily="34" charset="0"/>
              </a:rPr>
              <a:t>FNBrno</a:t>
            </a:r>
            <a:r>
              <a:rPr lang="cs-CZ" sz="1200" dirty="0">
                <a:latin typeface="Arial" panose="020B0604020202020204" pitchFamily="34" charset="0"/>
                <a:cs typeface="Arial" panose="020B0604020202020204" pitchFamily="34" charset="0"/>
              </a:rPr>
              <a:t>,  jak pro interní tak i chirurgické obory. Stejná vyšetření provádí pro specializovaná pracoviště kardiologické kliniky včetně všech typů zátěžových testů. Na teritoriu NIKA v DTC působí vysoce specializované ambulance, které přímo využívají ultrazvukovou techniku. Jde o ambulanci při nově vzniklém Centru pro vrozené srdeční vady (vedoucí </a:t>
            </a:r>
            <a:r>
              <a:rPr lang="cs-CZ" sz="1200" dirty="0" err="1">
                <a:latin typeface="Arial" panose="020B0604020202020204" pitchFamily="34" charset="0"/>
                <a:cs typeface="Arial" panose="020B0604020202020204" pitchFamily="34" charset="0"/>
              </a:rPr>
              <a:t>MUDr.Tomáš</a:t>
            </a:r>
            <a:r>
              <a:rPr lang="cs-CZ" sz="1200" dirty="0">
                <a:latin typeface="Arial" panose="020B0604020202020204" pitchFamily="34" charset="0"/>
                <a:cs typeface="Arial" panose="020B0604020202020204" pitchFamily="34" charset="0"/>
              </a:rPr>
              <a:t> Zatočil), ambulanci pro pacienty s plicní hypertenzí (MUDr</a:t>
            </a:r>
            <a:r>
              <a:rPr lang="cs-CZ" sz="1200" dirty="0" smtClean="0">
                <a:latin typeface="Arial" panose="020B0604020202020204" pitchFamily="34" charset="0"/>
                <a:cs typeface="Arial" panose="020B0604020202020204" pitchFamily="34" charset="0"/>
              </a:rPr>
              <a:t>. Marian Felšöci</a:t>
            </a:r>
            <a:r>
              <a:rPr lang="cs-CZ" sz="1200" dirty="0">
                <a:latin typeface="Arial" panose="020B0604020202020204" pitchFamily="34" charset="0"/>
                <a:cs typeface="Arial" panose="020B0604020202020204" pitchFamily="34" charset="0"/>
              </a:rPr>
              <a:t>, Ph.D.), ambulanci pro chlopenní vady (MUDr</a:t>
            </a:r>
            <a:r>
              <a:rPr lang="cs-CZ" sz="1200" dirty="0" smtClean="0">
                <a:latin typeface="Arial" panose="020B0604020202020204" pitchFamily="34" charset="0"/>
                <a:cs typeface="Arial" panose="020B0604020202020204" pitchFamily="34" charset="0"/>
              </a:rPr>
              <a:t>. Petr </a:t>
            </a:r>
            <a:r>
              <a:rPr lang="cs-CZ" sz="1200" dirty="0">
                <a:latin typeface="Arial" panose="020B0604020202020204" pitchFamily="34" charset="0"/>
                <a:cs typeface="Arial" panose="020B0604020202020204" pitchFamily="34" charset="0"/>
              </a:rPr>
              <a:t>Lokaj, Ph.D.) a specializovanou cévní ambulanci (MUDr</a:t>
            </a:r>
            <a:r>
              <a:rPr lang="cs-CZ" sz="1200" dirty="0" smtClean="0">
                <a:latin typeface="Arial" panose="020B0604020202020204" pitchFamily="34" charset="0"/>
                <a:cs typeface="Arial" panose="020B0604020202020204" pitchFamily="34" charset="0"/>
              </a:rPr>
              <a:t>. Richard </a:t>
            </a:r>
            <a:r>
              <a:rPr lang="cs-CZ" sz="1200" dirty="0">
                <a:latin typeface="Arial" panose="020B0604020202020204" pitchFamily="34" charset="0"/>
                <a:cs typeface="Arial" panose="020B0604020202020204" pitchFamily="34" charset="0"/>
              </a:rPr>
              <a:t>Souček).  Pracoviště zajišťuje také dynamické monitorování EKG a TK (</a:t>
            </a:r>
            <a:r>
              <a:rPr lang="cs-CZ" sz="1200" dirty="0" err="1">
                <a:latin typeface="Arial" panose="020B0604020202020204" pitchFamily="34" charset="0"/>
                <a:cs typeface="Arial" panose="020B0604020202020204" pitchFamily="34" charset="0"/>
              </a:rPr>
              <a:t>Holterovo</a:t>
            </a:r>
            <a:r>
              <a:rPr lang="cs-CZ" sz="1200" dirty="0">
                <a:latin typeface="Arial" panose="020B0604020202020204" pitchFamily="34" charset="0"/>
                <a:cs typeface="Arial" panose="020B0604020202020204" pitchFamily="34" charset="0"/>
              </a:rPr>
              <a:t> monitorování) pro IKK a všechna další interní pracoviště FNB. NIKA poskytuje možnosti školení v echokardiografii a v UZ vyšetřovacích metodách periferních cév pro lékaře z různých pracovišť FN Brno i z jiných zdravotnických zařízení a umožňuje pravidelné odborné konzultace. Oddělení se stále rozvíjí podle současných vývojových trendů v oblasti ultrazvukové diagnostiky zaváděním nových modalit jako je např. hodnocení srdeční funkce pomocí deformačních indexů a 3D technologií. Přenos získaných informací na jednotlivá pracoviště FNB je zajištěn zapojením do sítě IMPAX stejně jako přenos důležitých dat mezi různými zdravotnickými zařízeními především v návaznosti na kardiovaskulární chirurgii. </a:t>
            </a:r>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41518"/>
            <a:ext cx="1512168"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93893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984" y="-11987"/>
            <a:ext cx="8304426" cy="3570208"/>
          </a:xfrm>
          <a:prstGeom prst="rect">
            <a:avLst/>
          </a:prstGeom>
        </p:spPr>
        <p:txBody>
          <a:bodyPr wrap="square">
            <a:spAutoFit/>
          </a:bodyPr>
          <a:lstStyle/>
          <a:p>
            <a:pPr>
              <a:spcAft>
                <a:spcPts val="0"/>
              </a:spcAft>
            </a:pPr>
            <a:r>
              <a:rPr lang="cs-CZ" sz="1400" b="1" dirty="0">
                <a:solidFill>
                  <a:srgbClr val="FFFFFF"/>
                </a:solidFill>
                <a:latin typeface="Arial" panose="020B0604020202020204" pitchFamily="34" charset="0"/>
                <a:ea typeface="Times New Roman"/>
                <a:cs typeface="Arial" panose="020B0604020202020204" pitchFamily="34" charset="0"/>
              </a:rPr>
              <a:t> </a:t>
            </a:r>
            <a:endParaRPr lang="cs-CZ" sz="1400" dirty="0">
              <a:solidFill>
                <a:srgbClr val="FFFFFF"/>
              </a:solidFill>
              <a:latin typeface="Arial" panose="020B0604020202020204" pitchFamily="34" charset="0"/>
              <a:ea typeface="Times New Roman"/>
              <a:cs typeface="Arial" panose="020B0604020202020204" pitchFamily="34" charset="0"/>
            </a:endParaRPr>
          </a:p>
          <a:p>
            <a:pPr algn="just">
              <a:spcAft>
                <a:spcPts val="0"/>
              </a:spcAft>
            </a:pPr>
            <a:r>
              <a:rPr lang="cs-CZ" b="1" dirty="0">
                <a:solidFill>
                  <a:srgbClr val="FFFF00"/>
                </a:solidFill>
                <a:latin typeface="Arial" panose="020B0604020202020204" pitchFamily="34" charset="0"/>
                <a:ea typeface="Times New Roman"/>
                <a:cs typeface="Arial" panose="020B0604020202020204" pitchFamily="34" charset="0"/>
              </a:rPr>
              <a:t>Činnost:</a:t>
            </a:r>
          </a:p>
          <a:p>
            <a:pPr algn="just">
              <a:spcAft>
                <a:spcPts val="0"/>
              </a:spcAft>
            </a:pPr>
            <a:r>
              <a:rPr lang="cs-CZ" sz="1400" b="1" dirty="0">
                <a:solidFill>
                  <a:srgbClr val="FFFFFF"/>
                </a:solidFill>
                <a:latin typeface="Arial" panose="020B0604020202020204" pitchFamily="34" charset="0"/>
                <a:ea typeface="Times New Roman"/>
                <a:cs typeface="Arial" panose="020B0604020202020204" pitchFamily="34" charset="0"/>
              </a:rPr>
              <a:t> </a:t>
            </a:r>
            <a:endParaRPr lang="cs-CZ" sz="1400" dirty="0">
              <a:solidFill>
                <a:srgbClr val="FFFFFF"/>
              </a:solidFill>
              <a:latin typeface="Arial" panose="020B0604020202020204" pitchFamily="34" charset="0"/>
              <a:ea typeface="Times New Roman"/>
              <a:cs typeface="Arial" panose="020B0604020202020204" pitchFamily="34" charset="0"/>
            </a:endParaRPr>
          </a:p>
          <a:p>
            <a:pPr marL="342900" indent="-342900" algn="just">
              <a:spcAft>
                <a:spcPts val="0"/>
              </a:spcAft>
              <a:buFont typeface="+mj-lt"/>
              <a:buAutoNum type="arabicParenR"/>
              <a:tabLst>
                <a:tab pos="318770" algn="l"/>
              </a:tabLst>
            </a:pPr>
            <a:r>
              <a:rPr lang="cs-CZ" sz="1400" b="1" dirty="0">
                <a:solidFill>
                  <a:srgbClr val="FFFFFF"/>
                </a:solidFill>
                <a:latin typeface="Arial" panose="020B0604020202020204" pitchFamily="34" charset="0"/>
                <a:ea typeface="Times New Roman"/>
                <a:cs typeface="Arial" panose="020B0604020202020204" pitchFamily="34" charset="0"/>
              </a:rPr>
              <a:t>UZ metody vyšetřování srdce a cévního systému včetně jícnové echokardiografie</a:t>
            </a:r>
          </a:p>
          <a:p>
            <a:pPr marL="342900" indent="-342900" algn="just">
              <a:spcAft>
                <a:spcPts val="0"/>
              </a:spcAft>
              <a:buFont typeface="+mj-lt"/>
              <a:buAutoNum type="arabicParenR"/>
              <a:tabLst>
                <a:tab pos="318770" algn="l"/>
              </a:tabLst>
            </a:pPr>
            <a:r>
              <a:rPr lang="cs-CZ" sz="1400" b="1" dirty="0">
                <a:solidFill>
                  <a:srgbClr val="FFFFFF"/>
                </a:solidFill>
                <a:latin typeface="Arial" panose="020B0604020202020204" pitchFamily="34" charset="0"/>
                <a:ea typeface="Times New Roman"/>
                <a:cs typeface="Arial" panose="020B0604020202020204" pitchFamily="34" charset="0"/>
              </a:rPr>
              <a:t>Zátěžové testy (</a:t>
            </a:r>
            <a:r>
              <a:rPr lang="cs-CZ" sz="1400" b="1" dirty="0" err="1">
                <a:solidFill>
                  <a:srgbClr val="FFFFFF"/>
                </a:solidFill>
                <a:latin typeface="Arial" panose="020B0604020202020204" pitchFamily="34" charset="0"/>
                <a:ea typeface="Times New Roman"/>
                <a:cs typeface="Arial" panose="020B0604020202020204" pitchFamily="34" charset="0"/>
              </a:rPr>
              <a:t>ergometrie</a:t>
            </a:r>
            <a:r>
              <a:rPr lang="cs-CZ" sz="1400" b="1" dirty="0">
                <a:solidFill>
                  <a:srgbClr val="FFFFFF"/>
                </a:solidFill>
                <a:latin typeface="Arial" panose="020B0604020202020204" pitchFamily="34" charset="0"/>
                <a:ea typeface="Times New Roman"/>
                <a:cs typeface="Arial" panose="020B0604020202020204" pitchFamily="34" charset="0"/>
              </a:rPr>
              <a:t>, </a:t>
            </a:r>
            <a:r>
              <a:rPr lang="cs-CZ" sz="1400" b="1" dirty="0" err="1">
                <a:solidFill>
                  <a:srgbClr val="FFFFFF"/>
                </a:solidFill>
                <a:latin typeface="Arial" panose="020B0604020202020204" pitchFamily="34" charset="0"/>
                <a:ea typeface="Times New Roman"/>
                <a:cs typeface="Arial" panose="020B0604020202020204" pitchFamily="34" charset="0"/>
              </a:rPr>
              <a:t>spiroergometrie</a:t>
            </a:r>
            <a:r>
              <a:rPr lang="cs-CZ" sz="1400" b="1" dirty="0">
                <a:solidFill>
                  <a:srgbClr val="FFFFFF"/>
                </a:solidFill>
                <a:latin typeface="Arial" panose="020B0604020202020204" pitchFamily="34" charset="0"/>
                <a:ea typeface="Times New Roman"/>
                <a:cs typeface="Arial" panose="020B0604020202020204" pitchFamily="34" charset="0"/>
              </a:rPr>
              <a:t>, dynamická a farmakologická zátěžová echokardiografie)</a:t>
            </a:r>
          </a:p>
          <a:p>
            <a:pPr marL="342900" indent="-342900" algn="just">
              <a:spcAft>
                <a:spcPts val="0"/>
              </a:spcAft>
              <a:buFont typeface="+mj-lt"/>
              <a:buAutoNum type="arabicParenR"/>
              <a:tabLst>
                <a:tab pos="318770" algn="l"/>
              </a:tabLst>
            </a:pPr>
            <a:r>
              <a:rPr lang="cs-CZ" sz="1400" b="1" dirty="0">
                <a:solidFill>
                  <a:srgbClr val="FFFFFF"/>
                </a:solidFill>
                <a:latin typeface="Arial" panose="020B0604020202020204" pitchFamily="34" charset="0"/>
                <a:ea typeface="Times New Roman"/>
                <a:cs typeface="Arial" panose="020B0604020202020204" pitchFamily="34" charset="0"/>
              </a:rPr>
              <a:t>Funkční cévní testy (pletysmografie, chladové testy, klaudikační interval, ABPI-MESSI)</a:t>
            </a:r>
          </a:p>
          <a:p>
            <a:pPr marL="342900" indent="-342900" algn="just">
              <a:spcAft>
                <a:spcPts val="0"/>
              </a:spcAft>
              <a:buFont typeface="+mj-lt"/>
              <a:buAutoNum type="arabicParenR"/>
              <a:tabLst>
                <a:tab pos="318770" algn="l"/>
              </a:tabLst>
            </a:pPr>
            <a:r>
              <a:rPr lang="cs-CZ" sz="1400" b="1" dirty="0">
                <a:solidFill>
                  <a:srgbClr val="FFFFFF"/>
                </a:solidFill>
                <a:latin typeface="Arial" panose="020B0604020202020204" pitchFamily="34" charset="0"/>
                <a:ea typeface="Times New Roman"/>
                <a:cs typeface="Arial" panose="020B0604020202020204" pitchFamily="34" charset="0"/>
              </a:rPr>
              <a:t>Program řízené ambulantní rehabilitace u nemocných po koronárních příhodách, katetrizačních intervencích (PCI)  a kardiochirurgických operacích</a:t>
            </a:r>
          </a:p>
          <a:p>
            <a:pPr marL="342900" indent="-342900" algn="just">
              <a:spcAft>
                <a:spcPts val="0"/>
              </a:spcAft>
              <a:buFont typeface="+mj-lt"/>
              <a:buAutoNum type="arabicParenR"/>
              <a:tabLst>
                <a:tab pos="318770" algn="l"/>
              </a:tabLst>
            </a:pPr>
            <a:r>
              <a:rPr lang="cs-CZ" sz="1400" b="1" dirty="0">
                <a:solidFill>
                  <a:srgbClr val="FFFFFF"/>
                </a:solidFill>
                <a:latin typeface="Arial" panose="020B0604020202020204" pitchFamily="34" charset="0"/>
                <a:ea typeface="Times New Roman"/>
                <a:cs typeface="Arial" panose="020B0604020202020204" pitchFamily="34" charset="0"/>
              </a:rPr>
              <a:t>Přednášková a seminární činnost v rámci nemocnice a na akcích lokálního i celostátního významu, výuka a školení v UZ diagnostice organizovaná </a:t>
            </a:r>
            <a:r>
              <a:rPr lang="cs-CZ" sz="1400" b="1" dirty="0" err="1">
                <a:solidFill>
                  <a:srgbClr val="FFFFFF"/>
                </a:solidFill>
                <a:latin typeface="Arial" panose="020B0604020202020204" pitchFamily="34" charset="0"/>
                <a:ea typeface="Times New Roman"/>
                <a:cs typeface="Arial" panose="020B0604020202020204" pitchFamily="34" charset="0"/>
              </a:rPr>
              <a:t>FNBrno</a:t>
            </a:r>
            <a:r>
              <a:rPr lang="cs-CZ" sz="1400" b="1" dirty="0">
                <a:solidFill>
                  <a:srgbClr val="FFFFFF"/>
                </a:solidFill>
                <a:latin typeface="Arial" panose="020B0604020202020204" pitchFamily="34" charset="0"/>
                <a:ea typeface="Times New Roman"/>
                <a:cs typeface="Arial" panose="020B0604020202020204" pitchFamily="34" charset="0"/>
              </a:rPr>
              <a:t>. </a:t>
            </a:r>
          </a:p>
          <a:p>
            <a:pPr marL="342900" indent="-342900" algn="just">
              <a:spcAft>
                <a:spcPts val="0"/>
              </a:spcAft>
              <a:buFont typeface="+mj-lt"/>
              <a:buAutoNum type="arabicParenR"/>
              <a:tabLst>
                <a:tab pos="318770" algn="l"/>
              </a:tabLst>
            </a:pPr>
            <a:r>
              <a:rPr lang="cs-CZ" sz="1400" b="1" dirty="0">
                <a:solidFill>
                  <a:srgbClr val="FFFFFF"/>
                </a:solidFill>
                <a:latin typeface="Arial" panose="020B0604020202020204" pitchFamily="34" charset="0"/>
                <a:ea typeface="Times New Roman"/>
                <a:cs typeface="Arial" panose="020B0604020202020204" pitchFamily="34" charset="0"/>
              </a:rPr>
              <a:t>Výuka na LF MU a </a:t>
            </a:r>
            <a:r>
              <a:rPr lang="cs-CZ" sz="1400" b="1" dirty="0" err="1">
                <a:solidFill>
                  <a:srgbClr val="FFFFFF"/>
                </a:solidFill>
                <a:latin typeface="Arial" panose="020B0604020202020204" pitchFamily="34" charset="0"/>
                <a:ea typeface="Times New Roman"/>
                <a:cs typeface="Arial" panose="020B0604020202020204" pitchFamily="34" charset="0"/>
              </a:rPr>
              <a:t>FSpS</a:t>
            </a:r>
            <a:r>
              <a:rPr lang="cs-CZ" sz="1400" b="1" dirty="0">
                <a:solidFill>
                  <a:srgbClr val="FFFFFF"/>
                </a:solidFill>
                <a:latin typeface="Arial" panose="020B0604020202020204" pitchFamily="34" charset="0"/>
                <a:ea typeface="Times New Roman"/>
                <a:cs typeface="Arial" panose="020B0604020202020204" pitchFamily="34" charset="0"/>
              </a:rPr>
              <a:t> MU, NCO-NZO</a:t>
            </a:r>
            <a:r>
              <a:rPr lang="cs-CZ" sz="1400" b="1" dirty="0" smtClean="0">
                <a:solidFill>
                  <a:srgbClr val="FFFFFF"/>
                </a:solidFill>
                <a:latin typeface="Arial" panose="020B0604020202020204" pitchFamily="34" charset="0"/>
                <a:ea typeface="Times New Roman"/>
                <a:cs typeface="Arial" panose="020B0604020202020204" pitchFamily="34" charset="0"/>
              </a:rPr>
              <a:t>.</a:t>
            </a:r>
          </a:p>
          <a:p>
            <a:pPr marL="342900" indent="-342900" algn="just">
              <a:spcAft>
                <a:spcPts val="0"/>
              </a:spcAft>
              <a:buFont typeface="+mj-lt"/>
              <a:buAutoNum type="arabicParenR"/>
              <a:tabLst>
                <a:tab pos="318770" algn="l"/>
              </a:tabLst>
            </a:pPr>
            <a:r>
              <a:rPr lang="cs-CZ" sz="1400" b="1" dirty="0" err="1" smtClean="0">
                <a:solidFill>
                  <a:srgbClr val="FFFFFF"/>
                </a:solidFill>
                <a:latin typeface="Arial" panose="020B0604020202020204" pitchFamily="34" charset="0"/>
                <a:ea typeface="Times New Roman"/>
                <a:cs typeface="Arial" panose="020B0604020202020204" pitchFamily="34" charset="0"/>
              </a:rPr>
              <a:t>Holterovo</a:t>
            </a:r>
            <a:r>
              <a:rPr lang="cs-CZ" sz="1400" b="1" dirty="0" smtClean="0">
                <a:solidFill>
                  <a:srgbClr val="FFFFFF"/>
                </a:solidFill>
                <a:latin typeface="Arial" panose="020B0604020202020204" pitchFamily="34" charset="0"/>
                <a:ea typeface="Times New Roman"/>
                <a:cs typeface="Arial" panose="020B0604020202020204" pitchFamily="34" charset="0"/>
              </a:rPr>
              <a:t> </a:t>
            </a:r>
            <a:r>
              <a:rPr lang="cs-CZ" sz="1400" b="1" dirty="0">
                <a:solidFill>
                  <a:srgbClr val="FFFFFF"/>
                </a:solidFill>
                <a:latin typeface="Arial" panose="020B0604020202020204" pitchFamily="34" charset="0"/>
                <a:ea typeface="Times New Roman"/>
                <a:cs typeface="Arial" panose="020B0604020202020204" pitchFamily="34" charset="0"/>
              </a:rPr>
              <a:t>monitorování EKG a TK pro IKK, lůžkovou část </a:t>
            </a:r>
            <a:r>
              <a:rPr lang="cs-CZ" sz="1400" b="1" dirty="0" err="1">
                <a:solidFill>
                  <a:srgbClr val="FFFFFF"/>
                </a:solidFill>
                <a:latin typeface="Arial" panose="020B0604020202020204" pitchFamily="34" charset="0"/>
                <a:ea typeface="Times New Roman"/>
                <a:cs typeface="Arial" panose="020B0604020202020204" pitchFamily="34" charset="0"/>
              </a:rPr>
              <a:t>FNBrno</a:t>
            </a:r>
            <a:r>
              <a:rPr lang="cs-CZ" sz="1400" b="1" dirty="0">
                <a:solidFill>
                  <a:srgbClr val="FFFFFF"/>
                </a:solidFill>
                <a:latin typeface="Arial" panose="020B0604020202020204" pitchFamily="34" charset="0"/>
                <a:ea typeface="Times New Roman"/>
                <a:cs typeface="Arial" panose="020B0604020202020204" pitchFamily="34" charset="0"/>
              </a:rPr>
              <a:t> a příslušné ambulance.</a:t>
            </a:r>
          </a:p>
          <a:p>
            <a:pPr marL="457200" algn="just">
              <a:spcAft>
                <a:spcPts val="0"/>
              </a:spcAft>
            </a:pPr>
            <a:r>
              <a:rPr lang="cs-CZ" sz="1400" b="1" dirty="0">
                <a:solidFill>
                  <a:srgbClr val="FFFFFF"/>
                </a:solidFill>
                <a:latin typeface="Arial" panose="020B0604020202020204" pitchFamily="34" charset="0"/>
                <a:ea typeface="Times New Roman"/>
                <a:cs typeface="Arial" panose="020B0604020202020204" pitchFamily="34" charset="0"/>
              </a:rPr>
              <a:t> </a:t>
            </a:r>
            <a:endParaRPr lang="cs-CZ" sz="1400" dirty="0">
              <a:solidFill>
                <a:srgbClr val="FFFFFF"/>
              </a:solidFill>
              <a:latin typeface="Arial" panose="020B0604020202020204" pitchFamily="34" charset="0"/>
              <a:ea typeface="Times New Roman"/>
              <a:cs typeface="Arial" panose="020B0604020202020204" pitchFamily="34" charset="0"/>
            </a:endParaRPr>
          </a:p>
          <a:p>
            <a:pPr marL="457200" algn="just">
              <a:spcAft>
                <a:spcPts val="0"/>
              </a:spcAft>
            </a:pPr>
            <a:r>
              <a:rPr lang="cs-CZ" sz="1400" b="1" dirty="0">
                <a:solidFill>
                  <a:srgbClr val="FFFFFF"/>
                </a:solidFill>
                <a:latin typeface="Arial" panose="020B0604020202020204" pitchFamily="34" charset="0"/>
                <a:ea typeface="Times New Roman"/>
                <a:cs typeface="Arial" panose="020B0604020202020204" pitchFamily="34" charset="0"/>
              </a:rPr>
              <a:t> </a:t>
            </a:r>
            <a:endParaRPr lang="cs-CZ" sz="1400" dirty="0">
              <a:solidFill>
                <a:srgbClr val="FFFFFF"/>
              </a:solidFill>
              <a:latin typeface="Arial" panose="020B0604020202020204" pitchFamily="34" charset="0"/>
              <a:ea typeface="Times New Roman"/>
              <a:cs typeface="Arial" panose="020B0604020202020204" pitchFamily="34" charset="0"/>
            </a:endParaRPr>
          </a:p>
          <a:p>
            <a:pPr algn="just">
              <a:spcAft>
                <a:spcPts val="0"/>
              </a:spcAft>
            </a:pPr>
            <a:endParaRPr lang="cs-CZ" sz="1400" dirty="0">
              <a:solidFill>
                <a:srgbClr val="FFFFFF"/>
              </a:solidFill>
              <a:latin typeface="Arial" panose="020B0604020202020204" pitchFamily="34" charset="0"/>
              <a:ea typeface="Times New Roman"/>
              <a:cs typeface="Arial" panose="020B0604020202020204" pitchFamily="34" charset="0"/>
            </a:endParaRPr>
          </a:p>
        </p:txBody>
      </p:sp>
      <p:sp>
        <p:nvSpPr>
          <p:cNvPr id="2" name="Obdélník 1"/>
          <p:cNvSpPr/>
          <p:nvPr/>
        </p:nvSpPr>
        <p:spPr>
          <a:xfrm>
            <a:off x="15984" y="3140968"/>
            <a:ext cx="8664466" cy="3016210"/>
          </a:xfrm>
          <a:prstGeom prst="rect">
            <a:avLst/>
          </a:prstGeom>
        </p:spPr>
        <p:txBody>
          <a:bodyPr wrap="square">
            <a:spAutoFit/>
          </a:bodyPr>
          <a:lstStyle/>
          <a:p>
            <a:pPr marL="1257300" lvl="2" indent="-342900" eaLnBrk="0" hangingPunct="0">
              <a:tabLst>
                <a:tab pos="457200" algn="l"/>
              </a:tabLst>
            </a:pPr>
            <a:endParaRPr lang="cs-CZ" sz="1400" b="1" dirty="0">
              <a:solidFill>
                <a:srgbClr val="FFFFFF"/>
              </a:solidFill>
              <a:latin typeface="Arial" charset="0"/>
              <a:cs typeface="Times New Roman" pitchFamily="18" charset="0"/>
            </a:endParaRPr>
          </a:p>
          <a:p>
            <a:pPr marL="342900" indent="-342900" algn="just" eaLnBrk="0" hangingPunct="0">
              <a:tabLst>
                <a:tab pos="457200" algn="l"/>
              </a:tabLst>
            </a:pPr>
            <a:r>
              <a:rPr lang="cs-CZ" b="1" dirty="0">
                <a:solidFill>
                  <a:srgbClr val="FFFF00"/>
                </a:solidFill>
                <a:latin typeface="Arial" charset="0"/>
                <a:cs typeface="Times New Roman" pitchFamily="18" charset="0"/>
              </a:rPr>
              <a:t>Vyšetřování nemocných</a:t>
            </a:r>
            <a:r>
              <a:rPr lang="cs-CZ" b="1" dirty="0" smtClean="0">
                <a:solidFill>
                  <a:srgbClr val="FFFF00"/>
                </a:solidFill>
                <a:latin typeface="Arial" charset="0"/>
                <a:cs typeface="Times New Roman" pitchFamily="18" charset="0"/>
              </a:rPr>
              <a:t>:</a:t>
            </a:r>
          </a:p>
          <a:p>
            <a:pPr marL="800100" lvl="1" indent="-342900" algn="just" eaLnBrk="0" hangingPunct="0">
              <a:tabLst>
                <a:tab pos="457200" algn="l"/>
              </a:tabLst>
            </a:pPr>
            <a:endParaRPr lang="cs-CZ" b="1" dirty="0">
              <a:solidFill>
                <a:srgbClr val="FFFF00"/>
              </a:solidFill>
              <a:latin typeface="Arial" charset="0"/>
              <a:cs typeface="Times New Roman" pitchFamily="18" charset="0"/>
            </a:endParaRPr>
          </a:p>
          <a:p>
            <a:pPr marL="342900" indent="-342900" algn="just" eaLnBrk="0" hangingPunct="0">
              <a:tabLst>
                <a:tab pos="457200" algn="l"/>
              </a:tabLst>
            </a:pPr>
            <a:r>
              <a:rPr lang="cs-CZ" b="1" dirty="0">
                <a:solidFill>
                  <a:srgbClr val="FFFFFF"/>
                </a:solidFill>
                <a:latin typeface="Arial" charset="0"/>
                <a:cs typeface="Times New Roman" pitchFamily="18" charset="0"/>
              </a:rPr>
              <a:t>Nemocní jsou na vyšetření objednáváni na určenou hodinu, v akutních případech  jsou po telefonické domluvě vyšetření ihned. </a:t>
            </a:r>
            <a:endParaRPr lang="cs-CZ" b="1" dirty="0">
              <a:solidFill>
                <a:srgbClr val="FFFFFF"/>
              </a:solidFill>
              <a:latin typeface="Arial" charset="0"/>
            </a:endParaRPr>
          </a:p>
          <a:p>
            <a:pPr marL="342900" indent="-342900" algn="just" eaLnBrk="0" hangingPunct="0">
              <a:tabLst>
                <a:tab pos="457200" algn="l"/>
              </a:tabLst>
            </a:pPr>
            <a:r>
              <a:rPr lang="cs-CZ" b="1" dirty="0">
                <a:solidFill>
                  <a:srgbClr val="FFFFFF"/>
                </a:solidFill>
                <a:latin typeface="Arial" charset="0"/>
                <a:cs typeface="Times New Roman" pitchFamily="18" charset="0"/>
              </a:rPr>
              <a:t>Týká se to jak nemocných FN - Bohunice, tak nemocných z jiných zdravotnických zařízení.</a:t>
            </a:r>
            <a:endParaRPr lang="cs-CZ" b="1" dirty="0">
              <a:solidFill>
                <a:srgbClr val="FFFFFF"/>
              </a:solidFill>
              <a:latin typeface="Arial" charset="0"/>
            </a:endParaRPr>
          </a:p>
          <a:p>
            <a:pPr marL="342900" indent="-342900" algn="just" eaLnBrk="0" hangingPunct="0">
              <a:tabLst>
                <a:tab pos="457200" algn="l"/>
              </a:tabLst>
            </a:pPr>
            <a:r>
              <a:rPr lang="cs-CZ" b="1" dirty="0">
                <a:solidFill>
                  <a:srgbClr val="FFFFFF"/>
                </a:solidFill>
                <a:latin typeface="Arial" charset="0"/>
                <a:cs typeface="Times New Roman" pitchFamily="18" charset="0"/>
              </a:rPr>
              <a:t>Nemocné k vyšetření je možno objednat na telefonní číslo 53223  klapka </a:t>
            </a:r>
            <a:r>
              <a:rPr lang="cs-CZ" b="1" dirty="0" smtClean="0">
                <a:solidFill>
                  <a:srgbClr val="FFFFFF"/>
                </a:solidFill>
                <a:latin typeface="Arial" charset="0"/>
                <a:cs typeface="Times New Roman" pitchFamily="18" charset="0"/>
              </a:rPr>
              <a:t>3173</a:t>
            </a:r>
          </a:p>
          <a:p>
            <a:pPr marL="342900" indent="-342900" algn="just" eaLnBrk="0" hangingPunct="0">
              <a:tabLst>
                <a:tab pos="457200" algn="l"/>
              </a:tabLst>
            </a:pPr>
            <a:endParaRPr lang="cs-CZ" b="1" dirty="0">
              <a:solidFill>
                <a:srgbClr val="FFFFFF"/>
              </a:solidFill>
              <a:latin typeface="Arial" charset="0"/>
              <a:cs typeface="Times New Roman" pitchFamily="18" charset="0"/>
            </a:endParaRPr>
          </a:p>
          <a:p>
            <a:pPr marL="800100" lvl="1" indent="-342900" algn="just" eaLnBrk="0" hangingPunct="0">
              <a:tabLst>
                <a:tab pos="457200" algn="l"/>
              </a:tabLst>
            </a:pPr>
            <a:r>
              <a:rPr lang="cs-CZ" b="1" dirty="0">
                <a:solidFill>
                  <a:srgbClr val="FF6600"/>
                </a:solidFill>
                <a:latin typeface="Arial" charset="0"/>
                <a:cs typeface="Times New Roman" pitchFamily="18" charset="0"/>
              </a:rPr>
              <a:t>Organizace práce na jednotlivých částech oddělení:</a:t>
            </a:r>
            <a:endParaRPr lang="cs-CZ" b="1" dirty="0">
              <a:solidFill>
                <a:srgbClr val="FFFFFF"/>
              </a:solidFill>
              <a:latin typeface="Arial" charset="0"/>
              <a:cs typeface="Times New Roman" pitchFamily="18" charset="0"/>
            </a:endParaRPr>
          </a:p>
          <a:p>
            <a:pPr marL="342900" indent="-342900" algn="just" eaLnBrk="0" hangingPunct="0">
              <a:tabLst>
                <a:tab pos="457200" algn="l"/>
              </a:tabLst>
            </a:pPr>
            <a:r>
              <a:rPr lang="cs-CZ" b="1" dirty="0">
                <a:solidFill>
                  <a:srgbClr val="FFFFFF"/>
                </a:solidFill>
                <a:latin typeface="Arial" charset="0"/>
                <a:cs typeface="Times New Roman" pitchFamily="18" charset="0"/>
              </a:rPr>
              <a:t>Provoz je v pracovní dny (pondělí až čtvrtek) zajištěn od 7,00 - 19,00 hod. pátek 7-15,30 s </a:t>
            </a:r>
            <a:r>
              <a:rPr lang="cs-CZ" b="1" dirty="0" smtClean="0">
                <a:solidFill>
                  <a:srgbClr val="FFFFFF"/>
                </a:solidFill>
                <a:latin typeface="Arial" charset="0"/>
                <a:cs typeface="Times New Roman" pitchFamily="18" charset="0"/>
              </a:rPr>
              <a:t>výjimkou </a:t>
            </a:r>
            <a:r>
              <a:rPr lang="cs-CZ" b="1" dirty="0">
                <a:solidFill>
                  <a:srgbClr val="FFFFFF"/>
                </a:solidFill>
                <a:latin typeface="Arial" charset="0"/>
                <a:cs typeface="Times New Roman" pitchFamily="18" charset="0"/>
              </a:rPr>
              <a:t>prázdninových měsíců, kdy je provoz od  7,00 – 15, 30 hod. </a:t>
            </a:r>
            <a:endParaRPr lang="cs-CZ" b="1" dirty="0">
              <a:solidFill>
                <a:srgbClr val="FFFFFF"/>
              </a:solidFill>
              <a:latin typeface="Arial" charset="0"/>
            </a:endParaRPr>
          </a:p>
        </p:txBody>
      </p:sp>
    </p:spTree>
    <p:extLst>
      <p:ext uri="{BB962C8B-B14F-4D97-AF65-F5344CB8AC3E}">
        <p14:creationId xmlns:p14="http://schemas.microsoft.com/office/powerpoint/2010/main" val="40402016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179392" y="260353"/>
            <a:ext cx="9145136" cy="5904951"/>
          </a:xfrm>
        </p:spPr>
        <p:txBody>
          <a:bodyPr/>
          <a:lstStyle/>
          <a:p>
            <a:pPr eaLnBrk="1" hangingPunct="1">
              <a:lnSpc>
                <a:spcPct val="80000"/>
              </a:lnSpc>
              <a:buFont typeface="Wingdings" pitchFamily="2" charset="2"/>
              <a:buNone/>
            </a:pPr>
            <a:r>
              <a:rPr lang="cs-CZ" sz="2400" b="1" dirty="0" smtClean="0">
                <a:solidFill>
                  <a:srgbClr val="FF6600"/>
                </a:solidFill>
                <a:effectLst/>
                <a:latin typeface="Arial" charset="0"/>
              </a:rPr>
              <a:t>Počty provedených diagnostických výkonů v r. 2015 </a:t>
            </a:r>
          </a:p>
          <a:p>
            <a:pPr eaLnBrk="1" hangingPunct="1">
              <a:lnSpc>
                <a:spcPct val="80000"/>
              </a:lnSpc>
              <a:buFont typeface="Wingdings" pitchFamily="2" charset="2"/>
              <a:buNone/>
            </a:pPr>
            <a:r>
              <a:rPr lang="cs-CZ" sz="2400" b="1" dirty="0">
                <a:solidFill>
                  <a:srgbClr val="FF6600"/>
                </a:solidFill>
                <a:effectLst/>
                <a:latin typeface="Arial" charset="0"/>
              </a:rPr>
              <a:t> </a:t>
            </a:r>
            <a:r>
              <a:rPr lang="cs-CZ" sz="2400" b="1" dirty="0" smtClean="0">
                <a:solidFill>
                  <a:srgbClr val="FF6600"/>
                </a:solidFill>
                <a:effectLst/>
                <a:latin typeface="Arial" charset="0"/>
              </a:rPr>
              <a:t>– pracoviště DTC:</a:t>
            </a:r>
          </a:p>
          <a:p>
            <a:pPr eaLnBrk="1" hangingPunct="1">
              <a:lnSpc>
                <a:spcPct val="80000"/>
              </a:lnSpc>
              <a:buFont typeface="Wingdings" pitchFamily="2" charset="2"/>
              <a:buNone/>
            </a:pPr>
            <a:endParaRPr lang="cs-CZ" sz="1800" dirty="0" smtClean="0">
              <a:effectLst/>
              <a:latin typeface="Times New Roman" pitchFamily="18" charset="0"/>
            </a:endParaRPr>
          </a:p>
          <a:p>
            <a:pPr marL="0" lvl="0" indent="0" eaLnBrk="1" hangingPunct="1">
              <a:spcBef>
                <a:spcPct val="0"/>
              </a:spcBef>
              <a:spcAft>
                <a:spcPts val="0"/>
              </a:spcAft>
              <a:buClrTx/>
              <a:buSzTx/>
              <a:buNone/>
            </a:pPr>
            <a:r>
              <a:rPr lang="cs-CZ" sz="1800" b="1" kern="1200" dirty="0">
                <a:solidFill>
                  <a:srgbClr val="FFC000"/>
                </a:solidFill>
                <a:effectLst/>
                <a:latin typeface="Arial" panose="020B0604020202020204" pitchFamily="34" charset="0"/>
                <a:ea typeface="Times New Roman"/>
                <a:cs typeface="Arial" panose="020B0604020202020204" pitchFamily="34" charset="0"/>
              </a:rPr>
              <a:t>Počty provedených diagnostických výkonů v r. </a:t>
            </a:r>
            <a:r>
              <a:rPr lang="cs-CZ" sz="1800" b="1" kern="1200" dirty="0" smtClean="0">
                <a:solidFill>
                  <a:srgbClr val="FFC000"/>
                </a:solidFill>
                <a:effectLst/>
                <a:latin typeface="Arial" panose="020B0604020202020204" pitchFamily="34" charset="0"/>
                <a:ea typeface="Times New Roman"/>
                <a:cs typeface="Arial" panose="020B0604020202020204" pitchFamily="34" charset="0"/>
              </a:rPr>
              <a:t>2015:</a:t>
            </a:r>
            <a:endParaRPr lang="cs-CZ" sz="1800" kern="1200" dirty="0">
              <a:solidFill>
                <a:srgbClr val="FFC000"/>
              </a:solidFill>
              <a:effectLst/>
              <a:latin typeface="Arial" panose="020B0604020202020204" pitchFamily="34" charset="0"/>
              <a:ea typeface="Times New Roman"/>
              <a:cs typeface="Arial" panose="020B0604020202020204" pitchFamily="34" charset="0"/>
            </a:endParaRPr>
          </a:p>
          <a:p>
            <a:pPr marL="0" lvl="0" indent="0" eaLnBrk="1" hangingPunct="1">
              <a:spcBef>
                <a:spcPct val="0"/>
              </a:spcBef>
              <a:spcAft>
                <a:spcPts val="0"/>
              </a:spcAft>
              <a:buClrTx/>
              <a:buSzTx/>
              <a:buNone/>
            </a:pPr>
            <a:r>
              <a:rPr lang="cs-CZ" sz="1600" kern="1200" dirty="0" err="1">
                <a:solidFill>
                  <a:srgbClr val="FFFFFF"/>
                </a:solidFill>
                <a:effectLst/>
                <a:latin typeface="Arial" panose="020B0604020202020204" pitchFamily="34" charset="0"/>
                <a:ea typeface="Times New Roman"/>
                <a:cs typeface="Arial" panose="020B0604020202020204" pitchFamily="34" charset="0"/>
              </a:rPr>
              <a:t>Transtorakální</a:t>
            </a:r>
            <a:r>
              <a:rPr lang="cs-CZ" sz="1600" kern="1200" dirty="0">
                <a:solidFill>
                  <a:srgbClr val="FFFFFF"/>
                </a:solidFill>
                <a:effectLst/>
                <a:latin typeface="Arial" panose="020B0604020202020204" pitchFamily="34" charset="0"/>
                <a:ea typeface="Times New Roman"/>
                <a:cs typeface="Arial" panose="020B0604020202020204" pitchFamily="34" charset="0"/>
              </a:rPr>
              <a:t> echokardiografie:	</a:t>
            </a:r>
            <a:r>
              <a:rPr lang="cs-CZ" sz="1600" kern="1200" dirty="0" smtClean="0">
                <a:solidFill>
                  <a:srgbClr val="FFFFFF"/>
                </a:solidFill>
                <a:effectLst/>
                <a:latin typeface="Arial" panose="020B0604020202020204" pitchFamily="34" charset="0"/>
                <a:ea typeface="Times New Roman"/>
                <a:cs typeface="Arial" panose="020B0604020202020204" pitchFamily="34" charset="0"/>
              </a:rPr>
              <a:t> 4 480</a:t>
            </a:r>
            <a:endParaRPr lang="cs-CZ" sz="1600" kern="1200" dirty="0">
              <a:solidFill>
                <a:srgbClr val="FFFFFF"/>
              </a:solidFill>
              <a:effectLst/>
              <a:latin typeface="Arial" panose="020B0604020202020204" pitchFamily="34" charset="0"/>
              <a:ea typeface="Times New Roman"/>
              <a:cs typeface="Arial" panose="020B0604020202020204" pitchFamily="34" charset="0"/>
            </a:endParaRPr>
          </a:p>
          <a:p>
            <a:pPr marL="0" lvl="0" indent="0" eaLnBrk="1" hangingPunct="1">
              <a:spcBef>
                <a:spcPct val="0"/>
              </a:spcBef>
              <a:spcAft>
                <a:spcPts val="0"/>
              </a:spcAft>
              <a:buClrTx/>
              <a:buSzTx/>
              <a:buNone/>
            </a:pPr>
            <a:r>
              <a:rPr lang="cs-CZ" sz="1600" kern="1200" dirty="0">
                <a:solidFill>
                  <a:srgbClr val="FFFFFF"/>
                </a:solidFill>
                <a:effectLst/>
                <a:latin typeface="Arial" panose="020B0604020202020204" pitchFamily="34" charset="0"/>
                <a:ea typeface="Times New Roman"/>
                <a:cs typeface="Arial" panose="020B0604020202020204" pitchFamily="34" charset="0"/>
              </a:rPr>
              <a:t>Jícnová echokardiografie:		</a:t>
            </a:r>
            <a:r>
              <a:rPr lang="cs-CZ" sz="1600" b="1" kern="1200" dirty="0" smtClean="0">
                <a:solidFill>
                  <a:srgbClr val="FFFFFF"/>
                </a:solidFill>
                <a:effectLst/>
                <a:latin typeface="Arial" panose="020B0604020202020204" pitchFamily="34" charset="0"/>
                <a:ea typeface="Times New Roman"/>
                <a:cs typeface="Arial" panose="020B0604020202020204" pitchFamily="34" charset="0"/>
              </a:rPr>
              <a:t>    187</a:t>
            </a:r>
            <a:endParaRPr lang="cs-CZ" sz="1600" kern="1200" dirty="0">
              <a:solidFill>
                <a:srgbClr val="FFFFFF"/>
              </a:solidFill>
              <a:effectLst/>
              <a:latin typeface="Arial" panose="020B0604020202020204" pitchFamily="34" charset="0"/>
              <a:ea typeface="Times New Roman"/>
              <a:cs typeface="Arial" panose="020B0604020202020204" pitchFamily="34" charset="0"/>
            </a:endParaRPr>
          </a:p>
          <a:p>
            <a:pPr marL="0" lvl="0" indent="0" eaLnBrk="1" hangingPunct="1">
              <a:spcBef>
                <a:spcPct val="0"/>
              </a:spcBef>
              <a:spcAft>
                <a:spcPts val="0"/>
              </a:spcAft>
              <a:buClrTx/>
              <a:buSzTx/>
              <a:buNone/>
            </a:pPr>
            <a:r>
              <a:rPr lang="cs-CZ" sz="1600" kern="1200" dirty="0">
                <a:solidFill>
                  <a:srgbClr val="FFFFFF"/>
                </a:solidFill>
                <a:effectLst/>
                <a:latin typeface="Arial" panose="020B0604020202020204" pitchFamily="34" charset="0"/>
                <a:ea typeface="Times New Roman"/>
                <a:cs typeface="Arial" panose="020B0604020202020204" pitchFamily="34" charset="0"/>
              </a:rPr>
              <a:t>Dynamická zátěžová </a:t>
            </a:r>
            <a:r>
              <a:rPr lang="cs-CZ" sz="1600" kern="1200" dirty="0" err="1">
                <a:solidFill>
                  <a:srgbClr val="FFFFFF"/>
                </a:solidFill>
                <a:effectLst/>
                <a:latin typeface="Arial" panose="020B0604020202020204" pitchFamily="34" charset="0"/>
                <a:ea typeface="Times New Roman"/>
                <a:cs typeface="Arial" panose="020B0604020202020204" pitchFamily="34" charset="0"/>
              </a:rPr>
              <a:t>echokg</a:t>
            </a:r>
            <a:r>
              <a:rPr lang="cs-CZ" sz="1600" kern="1200" dirty="0">
                <a:solidFill>
                  <a:srgbClr val="FFFFFF"/>
                </a:solidFill>
                <a:effectLst/>
                <a:latin typeface="Arial" panose="020B0604020202020204" pitchFamily="34" charset="0"/>
                <a:ea typeface="Times New Roman"/>
                <a:cs typeface="Arial" panose="020B0604020202020204" pitchFamily="34" charset="0"/>
              </a:rPr>
              <a:t>		</a:t>
            </a:r>
            <a:r>
              <a:rPr lang="cs-CZ" sz="1600" kern="1200" dirty="0" smtClean="0">
                <a:solidFill>
                  <a:srgbClr val="FFFFFF"/>
                </a:solidFill>
                <a:effectLst/>
                <a:latin typeface="Arial" panose="020B0604020202020204" pitchFamily="34" charset="0"/>
                <a:ea typeface="Times New Roman"/>
                <a:cs typeface="Arial" panose="020B0604020202020204" pitchFamily="34" charset="0"/>
              </a:rPr>
              <a:t>      45</a:t>
            </a:r>
            <a:endParaRPr lang="cs-CZ" sz="1600" kern="1200" dirty="0">
              <a:solidFill>
                <a:srgbClr val="FFFFFF"/>
              </a:solidFill>
              <a:effectLst/>
              <a:latin typeface="Arial" panose="020B0604020202020204" pitchFamily="34" charset="0"/>
              <a:ea typeface="Times New Roman"/>
              <a:cs typeface="Arial" panose="020B0604020202020204" pitchFamily="34" charset="0"/>
            </a:endParaRPr>
          </a:p>
          <a:p>
            <a:pPr marL="0" lvl="0" indent="0" eaLnBrk="1" hangingPunct="1">
              <a:spcBef>
                <a:spcPct val="0"/>
              </a:spcBef>
              <a:spcAft>
                <a:spcPts val="0"/>
              </a:spcAft>
              <a:buClrTx/>
              <a:buSzTx/>
              <a:buNone/>
            </a:pPr>
            <a:r>
              <a:rPr lang="cs-CZ" sz="1600" kern="1200" dirty="0" err="1">
                <a:solidFill>
                  <a:srgbClr val="FFFFFF"/>
                </a:solidFill>
                <a:effectLst/>
                <a:latin typeface="Arial" panose="020B0604020202020204" pitchFamily="34" charset="0"/>
                <a:ea typeface="Times New Roman"/>
                <a:cs typeface="Arial" panose="020B0604020202020204" pitchFamily="34" charset="0"/>
              </a:rPr>
              <a:t>Dobutaminová</a:t>
            </a:r>
            <a:r>
              <a:rPr lang="cs-CZ" sz="1600" kern="1200" dirty="0">
                <a:solidFill>
                  <a:srgbClr val="FFFFFF"/>
                </a:solidFill>
                <a:effectLst/>
                <a:latin typeface="Arial" panose="020B0604020202020204" pitchFamily="34" charset="0"/>
                <a:ea typeface="Times New Roman"/>
                <a:cs typeface="Arial" panose="020B0604020202020204" pitchFamily="34" charset="0"/>
              </a:rPr>
              <a:t> zátěžová </a:t>
            </a:r>
            <a:r>
              <a:rPr lang="cs-CZ" sz="1600" kern="1200" dirty="0" err="1">
                <a:solidFill>
                  <a:srgbClr val="FFFFFF"/>
                </a:solidFill>
                <a:effectLst/>
                <a:latin typeface="Arial" panose="020B0604020202020204" pitchFamily="34" charset="0"/>
                <a:ea typeface="Times New Roman"/>
                <a:cs typeface="Arial" panose="020B0604020202020204" pitchFamily="34" charset="0"/>
              </a:rPr>
              <a:t>echokg</a:t>
            </a:r>
            <a:r>
              <a:rPr lang="cs-CZ" sz="1600" kern="1200" dirty="0">
                <a:solidFill>
                  <a:srgbClr val="FFFFFF"/>
                </a:solidFill>
                <a:effectLst/>
                <a:latin typeface="Arial" panose="020B0604020202020204" pitchFamily="34" charset="0"/>
                <a:ea typeface="Times New Roman"/>
                <a:cs typeface="Arial" panose="020B0604020202020204" pitchFamily="34" charset="0"/>
              </a:rPr>
              <a:t>	</a:t>
            </a:r>
            <a:r>
              <a:rPr lang="cs-CZ" sz="1600" kern="1200" dirty="0" smtClean="0">
                <a:solidFill>
                  <a:srgbClr val="FFFFFF"/>
                </a:solidFill>
                <a:effectLst/>
                <a:latin typeface="Arial" panose="020B0604020202020204" pitchFamily="34" charset="0"/>
                <a:ea typeface="Times New Roman"/>
                <a:cs typeface="Arial" panose="020B0604020202020204" pitchFamily="34" charset="0"/>
              </a:rPr>
              <a:t>      30  (</a:t>
            </a:r>
            <a:r>
              <a:rPr lang="cs-CZ" sz="1600" kern="1200" dirty="0" err="1" smtClean="0">
                <a:solidFill>
                  <a:srgbClr val="FFFFFF"/>
                </a:solidFill>
                <a:effectLst/>
                <a:latin typeface="Arial" panose="020B0604020202020204" pitchFamily="34" charset="0"/>
                <a:ea typeface="Times New Roman"/>
                <a:cs typeface="Arial" panose="020B0604020202020204" pitchFamily="34" charset="0"/>
              </a:rPr>
              <a:t>dr.Maňoušek</a:t>
            </a:r>
            <a:r>
              <a:rPr lang="cs-CZ" sz="1600" kern="1200" dirty="0">
                <a:solidFill>
                  <a:srgbClr val="FFFFFF"/>
                </a:solidFill>
                <a:effectLst/>
                <a:latin typeface="Arial" panose="020B0604020202020204" pitchFamily="34" charset="0"/>
                <a:ea typeface="Times New Roman"/>
                <a:cs typeface="Arial" panose="020B0604020202020204" pitchFamily="34" charset="0"/>
              </a:rPr>
              <a:t>)</a:t>
            </a:r>
          </a:p>
          <a:p>
            <a:pPr marL="0" lvl="0" indent="0" eaLnBrk="1" hangingPunct="1">
              <a:spcBef>
                <a:spcPct val="0"/>
              </a:spcBef>
              <a:spcAft>
                <a:spcPts val="0"/>
              </a:spcAft>
              <a:buClrTx/>
              <a:buSzTx/>
              <a:buNone/>
            </a:pPr>
            <a:r>
              <a:rPr lang="cs-CZ" sz="1600" kern="1200" dirty="0">
                <a:solidFill>
                  <a:srgbClr val="FFFFFF"/>
                </a:solidFill>
                <a:effectLst/>
                <a:latin typeface="Arial" panose="020B0604020202020204" pitchFamily="34" charset="0"/>
                <a:ea typeface="Times New Roman"/>
                <a:cs typeface="Arial" panose="020B0604020202020204" pitchFamily="34" charset="0"/>
              </a:rPr>
              <a:t>Cévní duplex		</a:t>
            </a:r>
            <a:r>
              <a:rPr lang="cs-CZ" sz="1600" kern="1200" dirty="0" smtClean="0">
                <a:solidFill>
                  <a:srgbClr val="FFFFFF"/>
                </a:solidFill>
                <a:effectLst/>
                <a:latin typeface="Arial" panose="020B0604020202020204" pitchFamily="34" charset="0"/>
                <a:ea typeface="Times New Roman"/>
                <a:cs typeface="Arial" panose="020B0604020202020204" pitchFamily="34" charset="0"/>
              </a:rPr>
              <a:t>                 3 036</a:t>
            </a:r>
            <a:r>
              <a:rPr lang="cs-CZ" sz="1600" kern="1200" dirty="0">
                <a:solidFill>
                  <a:srgbClr val="FFFFFF"/>
                </a:solidFill>
                <a:effectLst/>
                <a:latin typeface="Arial" panose="020B0604020202020204" pitchFamily="34" charset="0"/>
                <a:ea typeface="Times New Roman"/>
                <a:cs typeface="Arial" panose="020B0604020202020204" pitchFamily="34" charset="0"/>
              </a:rPr>
              <a:t>	</a:t>
            </a:r>
            <a:r>
              <a:rPr lang="cs-CZ" sz="1600" b="1" kern="1200" dirty="0" smtClean="0">
                <a:solidFill>
                  <a:srgbClr val="FFFFFF"/>
                </a:solidFill>
                <a:effectLst/>
                <a:latin typeface="Arial" panose="020B0604020202020204" pitchFamily="34" charset="0"/>
                <a:ea typeface="Times New Roman"/>
                <a:cs typeface="Arial" panose="020B0604020202020204" pitchFamily="34" charset="0"/>
              </a:rPr>
              <a:t> </a:t>
            </a:r>
            <a:endParaRPr lang="cs-CZ" sz="1600" kern="1200" dirty="0">
              <a:solidFill>
                <a:srgbClr val="FFFFFF"/>
              </a:solidFill>
              <a:effectLst/>
              <a:latin typeface="Arial" panose="020B0604020202020204" pitchFamily="34" charset="0"/>
              <a:ea typeface="Times New Roman"/>
              <a:cs typeface="Arial" panose="020B0604020202020204" pitchFamily="34" charset="0"/>
            </a:endParaRPr>
          </a:p>
          <a:p>
            <a:pPr marL="0" lvl="0" indent="0" eaLnBrk="1" hangingPunct="1">
              <a:spcBef>
                <a:spcPct val="0"/>
              </a:spcBef>
              <a:spcAft>
                <a:spcPts val="0"/>
              </a:spcAft>
              <a:buClrTx/>
              <a:buSzTx/>
              <a:buNone/>
            </a:pPr>
            <a:r>
              <a:rPr lang="cs-CZ" sz="1600" kern="1200" dirty="0">
                <a:solidFill>
                  <a:srgbClr val="FFFFFF"/>
                </a:solidFill>
                <a:effectLst/>
                <a:latin typeface="Arial" panose="020B0604020202020204" pitchFamily="34" charset="0"/>
                <a:ea typeface="Times New Roman"/>
                <a:cs typeface="Arial" panose="020B0604020202020204" pitchFamily="34" charset="0"/>
              </a:rPr>
              <a:t>Cévní </a:t>
            </a:r>
            <a:r>
              <a:rPr lang="cs-CZ" sz="1600" kern="1200" dirty="0" err="1">
                <a:solidFill>
                  <a:srgbClr val="FFFFFF"/>
                </a:solidFill>
                <a:effectLst/>
                <a:latin typeface="Arial" panose="020B0604020202020204" pitchFamily="34" charset="0"/>
                <a:ea typeface="Times New Roman"/>
                <a:cs typeface="Arial" panose="020B0604020202020204" pitchFamily="34" charset="0"/>
              </a:rPr>
              <a:t>doppler</a:t>
            </a:r>
            <a:r>
              <a:rPr lang="cs-CZ" sz="1600" kern="1200" dirty="0">
                <a:solidFill>
                  <a:srgbClr val="FFFFFF"/>
                </a:solidFill>
                <a:effectLst/>
                <a:latin typeface="Arial" panose="020B0604020202020204" pitchFamily="34" charset="0"/>
                <a:ea typeface="Times New Roman"/>
                <a:cs typeface="Arial" panose="020B0604020202020204" pitchFamily="34" charset="0"/>
              </a:rPr>
              <a:t>			</a:t>
            </a:r>
            <a:r>
              <a:rPr lang="cs-CZ" sz="1600" kern="1200" dirty="0" smtClean="0">
                <a:solidFill>
                  <a:srgbClr val="FFFFFF"/>
                </a:solidFill>
                <a:effectLst/>
                <a:latin typeface="Arial" panose="020B0604020202020204" pitchFamily="34" charset="0"/>
                <a:ea typeface="Times New Roman"/>
                <a:cs typeface="Arial" panose="020B0604020202020204" pitchFamily="34" charset="0"/>
              </a:rPr>
              <a:t>    188</a:t>
            </a:r>
          </a:p>
          <a:p>
            <a:pPr marL="0" lvl="0" indent="0" eaLnBrk="1" hangingPunct="1">
              <a:spcBef>
                <a:spcPct val="0"/>
              </a:spcBef>
              <a:spcAft>
                <a:spcPts val="0"/>
              </a:spcAft>
              <a:buClrTx/>
              <a:buSzTx/>
              <a:buNone/>
            </a:pPr>
            <a:r>
              <a:rPr lang="cs-CZ" sz="1600" kern="1200" dirty="0" err="1" smtClean="0">
                <a:solidFill>
                  <a:srgbClr val="FFFFFF"/>
                </a:solidFill>
                <a:effectLst/>
                <a:latin typeface="Arial" panose="020B0604020202020204" pitchFamily="34" charset="0"/>
                <a:ea typeface="Times New Roman"/>
                <a:cs typeface="Arial" panose="020B0604020202020204" pitchFamily="34" charset="0"/>
              </a:rPr>
              <a:t>Holterovo</a:t>
            </a:r>
            <a:r>
              <a:rPr lang="cs-CZ" sz="1600" kern="1200" dirty="0" smtClean="0">
                <a:solidFill>
                  <a:srgbClr val="FFFFFF"/>
                </a:solidFill>
                <a:effectLst/>
                <a:latin typeface="Arial" panose="020B0604020202020204" pitchFamily="34" charset="0"/>
                <a:ea typeface="Times New Roman"/>
                <a:cs typeface="Arial" panose="020B0604020202020204" pitchFamily="34" charset="0"/>
              </a:rPr>
              <a:t> monitorování EKG                     1 822</a:t>
            </a:r>
          </a:p>
          <a:p>
            <a:pPr marL="0" lvl="0" indent="0" eaLnBrk="1" hangingPunct="1">
              <a:spcBef>
                <a:spcPct val="0"/>
              </a:spcBef>
              <a:spcAft>
                <a:spcPts val="0"/>
              </a:spcAft>
              <a:buClrTx/>
              <a:buSzTx/>
              <a:buNone/>
            </a:pPr>
            <a:r>
              <a:rPr lang="cs-CZ" sz="1600" kern="1200" dirty="0" err="1" smtClean="0">
                <a:solidFill>
                  <a:srgbClr val="FFFFFF"/>
                </a:solidFill>
                <a:effectLst/>
                <a:latin typeface="Arial" panose="020B0604020202020204" pitchFamily="34" charset="0"/>
                <a:ea typeface="Times New Roman"/>
                <a:cs typeface="Arial" panose="020B0604020202020204" pitchFamily="34" charset="0"/>
              </a:rPr>
              <a:t>Holterovo</a:t>
            </a:r>
            <a:r>
              <a:rPr lang="cs-CZ" sz="1600" kern="1200" dirty="0" smtClean="0">
                <a:solidFill>
                  <a:srgbClr val="FFFFFF"/>
                </a:solidFill>
                <a:effectLst/>
                <a:latin typeface="Arial" panose="020B0604020202020204" pitchFamily="34" charset="0"/>
                <a:ea typeface="Times New Roman"/>
                <a:cs typeface="Arial" panose="020B0604020202020204" pitchFamily="34" charset="0"/>
              </a:rPr>
              <a:t> monitorování TK                           500 </a:t>
            </a:r>
            <a:endParaRPr lang="cs-CZ" sz="1600" kern="1200" dirty="0">
              <a:solidFill>
                <a:srgbClr val="FFFFFF"/>
              </a:solidFill>
              <a:effectLst/>
              <a:latin typeface="Arial" panose="020B0604020202020204" pitchFamily="34" charset="0"/>
              <a:ea typeface="Times New Roman"/>
              <a:cs typeface="Arial" panose="020B0604020202020204" pitchFamily="34" charset="0"/>
            </a:endParaRPr>
          </a:p>
          <a:p>
            <a:pPr marL="0" lvl="0" indent="0" eaLnBrk="1" hangingPunct="1">
              <a:spcBef>
                <a:spcPct val="0"/>
              </a:spcBef>
              <a:spcAft>
                <a:spcPts val="0"/>
              </a:spcAft>
              <a:buClrTx/>
              <a:buSzTx/>
              <a:buNone/>
            </a:pPr>
            <a:r>
              <a:rPr lang="cs-CZ" sz="1600" kern="1200" dirty="0">
                <a:solidFill>
                  <a:srgbClr val="FFFFFF"/>
                </a:solidFill>
                <a:effectLst/>
                <a:latin typeface="Arial" panose="020B0604020202020204" pitchFamily="34" charset="0"/>
                <a:ea typeface="Times New Roman"/>
                <a:cs typeface="Arial" panose="020B0604020202020204" pitchFamily="34" charset="0"/>
              </a:rPr>
              <a:t>Pletysmografie			</a:t>
            </a:r>
            <a:r>
              <a:rPr lang="cs-CZ" sz="1600" kern="1200" dirty="0" smtClean="0">
                <a:solidFill>
                  <a:srgbClr val="FFFFFF"/>
                </a:solidFill>
                <a:effectLst/>
                <a:latin typeface="Arial" panose="020B0604020202020204" pitchFamily="34" charset="0"/>
                <a:ea typeface="Times New Roman"/>
                <a:cs typeface="Arial" panose="020B0604020202020204" pitchFamily="34" charset="0"/>
              </a:rPr>
              <a:t>     137</a:t>
            </a:r>
            <a:endParaRPr lang="cs-CZ" sz="1600" kern="1200" dirty="0">
              <a:solidFill>
                <a:srgbClr val="FFFFFF"/>
              </a:solidFill>
              <a:effectLst/>
              <a:latin typeface="Arial" panose="020B0604020202020204" pitchFamily="34" charset="0"/>
              <a:ea typeface="Times New Roman"/>
              <a:cs typeface="Arial" panose="020B0604020202020204" pitchFamily="34" charset="0"/>
            </a:endParaRPr>
          </a:p>
          <a:p>
            <a:pPr marL="0" lvl="0" indent="0" eaLnBrk="1" hangingPunct="1">
              <a:spcBef>
                <a:spcPct val="0"/>
              </a:spcBef>
              <a:spcAft>
                <a:spcPts val="0"/>
              </a:spcAft>
              <a:buClrTx/>
              <a:buSzTx/>
              <a:buNone/>
            </a:pPr>
            <a:r>
              <a:rPr lang="cs-CZ" sz="1600" kern="1200" dirty="0" err="1">
                <a:solidFill>
                  <a:srgbClr val="FFFFFF"/>
                </a:solidFill>
                <a:effectLst/>
                <a:latin typeface="Arial" panose="020B0604020202020204" pitchFamily="34" charset="0"/>
                <a:ea typeface="Times New Roman"/>
                <a:cs typeface="Arial" panose="020B0604020202020204" pitchFamily="34" charset="0"/>
              </a:rPr>
              <a:t>Ergometrie</a:t>
            </a:r>
            <a:r>
              <a:rPr lang="cs-CZ" sz="1600" kern="1200" dirty="0">
                <a:solidFill>
                  <a:srgbClr val="FFFFFF"/>
                </a:solidFill>
                <a:effectLst/>
                <a:latin typeface="Arial" panose="020B0604020202020204" pitchFamily="34" charset="0"/>
                <a:ea typeface="Times New Roman"/>
                <a:cs typeface="Arial" panose="020B0604020202020204" pitchFamily="34" charset="0"/>
              </a:rPr>
              <a:t> </a:t>
            </a:r>
            <a:r>
              <a:rPr lang="cs-CZ" sz="1600" kern="1200" dirty="0" smtClean="0">
                <a:solidFill>
                  <a:srgbClr val="FFFFFF"/>
                </a:solidFill>
                <a:effectLst/>
                <a:latin typeface="Arial" panose="020B0604020202020204" pitchFamily="34" charset="0"/>
                <a:ea typeface="Times New Roman"/>
                <a:cs typeface="Arial" panose="020B0604020202020204" pitchFamily="34" charset="0"/>
              </a:rPr>
              <a:t>                                                   350</a:t>
            </a:r>
          </a:p>
          <a:p>
            <a:pPr marL="0" lvl="0" indent="0" eaLnBrk="1" hangingPunct="1">
              <a:spcBef>
                <a:spcPct val="0"/>
              </a:spcBef>
              <a:spcAft>
                <a:spcPts val="0"/>
              </a:spcAft>
              <a:buClrTx/>
              <a:buSzTx/>
              <a:buNone/>
            </a:pPr>
            <a:r>
              <a:rPr lang="cs-CZ" sz="1600" kern="1200" dirty="0" err="1" smtClean="0">
                <a:solidFill>
                  <a:srgbClr val="FFFFFF"/>
                </a:solidFill>
                <a:effectLst/>
                <a:latin typeface="Arial" panose="020B0604020202020204" pitchFamily="34" charset="0"/>
                <a:ea typeface="Times New Roman"/>
                <a:cs typeface="Arial" panose="020B0604020202020204" pitchFamily="34" charset="0"/>
              </a:rPr>
              <a:t>Spiroergometrie</a:t>
            </a:r>
            <a:r>
              <a:rPr lang="cs-CZ" sz="1600" kern="1200" dirty="0" smtClean="0">
                <a:solidFill>
                  <a:srgbClr val="FFFFFF"/>
                </a:solidFill>
                <a:effectLst/>
                <a:latin typeface="Arial" panose="020B0604020202020204" pitchFamily="34" charset="0"/>
                <a:ea typeface="Times New Roman"/>
                <a:cs typeface="Arial" panose="020B0604020202020204" pitchFamily="34" charset="0"/>
              </a:rPr>
              <a:t>                                            100</a:t>
            </a:r>
          </a:p>
          <a:p>
            <a:pPr marL="0" lvl="0" indent="0" eaLnBrk="1" hangingPunct="1">
              <a:spcBef>
                <a:spcPct val="0"/>
              </a:spcBef>
              <a:spcAft>
                <a:spcPts val="0"/>
              </a:spcAft>
              <a:buClrTx/>
              <a:buSzTx/>
              <a:buNone/>
            </a:pPr>
            <a:r>
              <a:rPr lang="cs-CZ" sz="1600" kern="1200" dirty="0" smtClean="0">
                <a:solidFill>
                  <a:srgbClr val="FFFFFF"/>
                </a:solidFill>
                <a:effectLst/>
                <a:latin typeface="Arial" panose="020B0604020202020204" pitchFamily="34" charset="0"/>
                <a:ea typeface="Times New Roman"/>
                <a:cs typeface="Arial" panose="020B0604020202020204" pitchFamily="34" charset="0"/>
              </a:rPr>
              <a:t>Statická spirometrie                                        38 </a:t>
            </a:r>
          </a:p>
          <a:p>
            <a:pPr marL="0" lvl="0" indent="0" eaLnBrk="1" hangingPunct="1">
              <a:spcBef>
                <a:spcPct val="0"/>
              </a:spcBef>
              <a:spcAft>
                <a:spcPts val="0"/>
              </a:spcAft>
              <a:buClrTx/>
              <a:buSzTx/>
              <a:buNone/>
            </a:pPr>
            <a:r>
              <a:rPr lang="cs-CZ" sz="1600" kern="1200" dirty="0">
                <a:solidFill>
                  <a:srgbClr val="FFFFFF"/>
                </a:solidFill>
                <a:effectLst/>
                <a:latin typeface="Arial" panose="020B0604020202020204" pitchFamily="34" charset="0"/>
                <a:ea typeface="Times New Roman"/>
                <a:cs typeface="Arial" panose="020B0604020202020204" pitchFamily="34" charset="0"/>
              </a:rPr>
              <a:t> </a:t>
            </a:r>
            <a:r>
              <a:rPr lang="cs-CZ" sz="1600" kern="1200" dirty="0" smtClean="0">
                <a:solidFill>
                  <a:srgbClr val="FFFFFF"/>
                </a:solidFill>
                <a:effectLst/>
                <a:latin typeface="Arial" panose="020B0604020202020204" pitchFamily="34" charset="0"/>
                <a:ea typeface="Times New Roman"/>
                <a:cs typeface="Arial" panose="020B0604020202020204" pitchFamily="34" charset="0"/>
              </a:rPr>
              <a:t>        </a:t>
            </a:r>
            <a:endParaRPr lang="cs-CZ" sz="1600" kern="1200" dirty="0">
              <a:solidFill>
                <a:srgbClr val="FFFFFF"/>
              </a:solidFill>
              <a:effectLst/>
              <a:latin typeface="Arial" panose="020B0604020202020204" pitchFamily="34" charset="0"/>
              <a:ea typeface="Times New Roman"/>
              <a:cs typeface="Arial" panose="020B0604020202020204" pitchFamily="34" charset="0"/>
            </a:endParaRPr>
          </a:p>
          <a:p>
            <a:pPr marL="0" lvl="0" indent="0" eaLnBrk="1" hangingPunct="1">
              <a:spcBef>
                <a:spcPct val="0"/>
              </a:spcBef>
              <a:spcAft>
                <a:spcPts val="0"/>
              </a:spcAft>
              <a:buClrTx/>
              <a:buSzTx/>
              <a:buNone/>
            </a:pPr>
            <a:r>
              <a:rPr lang="cs-CZ" sz="1600" b="1" kern="1200" dirty="0">
                <a:solidFill>
                  <a:srgbClr val="FFFFFF"/>
                </a:solidFill>
                <a:effectLst/>
                <a:latin typeface="Arial" panose="020B0604020202020204" pitchFamily="34" charset="0"/>
                <a:ea typeface="Times New Roman"/>
                <a:cs typeface="Arial" panose="020B0604020202020204" pitchFamily="34" charset="0"/>
              </a:rPr>
              <a:t>Ambulantní a konziliární vyšetření:</a:t>
            </a:r>
            <a:endParaRPr lang="cs-CZ" sz="1600" kern="1200" dirty="0">
              <a:solidFill>
                <a:srgbClr val="FFFFFF"/>
              </a:solidFill>
              <a:effectLst/>
              <a:latin typeface="Arial" panose="020B0604020202020204" pitchFamily="34" charset="0"/>
              <a:ea typeface="Times New Roman"/>
              <a:cs typeface="Arial" panose="020B0604020202020204" pitchFamily="34" charset="0"/>
            </a:endParaRPr>
          </a:p>
          <a:p>
            <a:pPr marL="0" lvl="0" indent="0" eaLnBrk="1" hangingPunct="1">
              <a:spcBef>
                <a:spcPct val="0"/>
              </a:spcBef>
              <a:spcAft>
                <a:spcPts val="0"/>
              </a:spcAft>
              <a:buClrTx/>
              <a:buSzTx/>
              <a:buNone/>
            </a:pPr>
            <a:r>
              <a:rPr lang="cs-CZ" sz="1600" kern="1200" dirty="0">
                <a:solidFill>
                  <a:srgbClr val="FFFFFF"/>
                </a:solidFill>
                <a:effectLst/>
                <a:latin typeface="Arial" panose="020B0604020202020204" pitchFamily="34" charset="0"/>
                <a:ea typeface="Times New Roman"/>
                <a:cs typeface="Arial" panose="020B0604020202020204" pitchFamily="34" charset="0"/>
              </a:rPr>
              <a:t>Kardiologická	</a:t>
            </a:r>
            <a:r>
              <a:rPr lang="cs-CZ" sz="1600" kern="1200" dirty="0" smtClean="0">
                <a:solidFill>
                  <a:srgbClr val="FFFFFF"/>
                </a:solidFill>
                <a:effectLst/>
                <a:latin typeface="Arial" panose="020B0604020202020204" pitchFamily="34" charset="0"/>
                <a:ea typeface="Times New Roman"/>
                <a:cs typeface="Arial" panose="020B0604020202020204" pitchFamily="34" charset="0"/>
              </a:rPr>
              <a:t>                                        89</a:t>
            </a:r>
            <a:r>
              <a:rPr lang="cs-CZ" sz="1600" kern="1200" dirty="0">
                <a:solidFill>
                  <a:srgbClr val="FFFFFF"/>
                </a:solidFill>
                <a:effectLst/>
                <a:latin typeface="Arial" panose="020B0604020202020204" pitchFamily="34" charset="0"/>
                <a:ea typeface="Times New Roman"/>
                <a:cs typeface="Arial" panose="020B0604020202020204" pitchFamily="34" charset="0"/>
              </a:rPr>
              <a:t>		</a:t>
            </a:r>
            <a:r>
              <a:rPr lang="cs-CZ" sz="1600" b="1" kern="1200" dirty="0" smtClean="0">
                <a:solidFill>
                  <a:srgbClr val="FFFFFF"/>
                </a:solidFill>
                <a:effectLst/>
                <a:latin typeface="Arial" panose="020B0604020202020204" pitchFamily="34" charset="0"/>
                <a:ea typeface="Times New Roman"/>
                <a:cs typeface="Arial" panose="020B0604020202020204" pitchFamily="34" charset="0"/>
              </a:rPr>
              <a:t> </a:t>
            </a:r>
            <a:endParaRPr lang="cs-CZ" sz="1600" kern="1200" dirty="0">
              <a:solidFill>
                <a:srgbClr val="FFFFFF"/>
              </a:solidFill>
              <a:effectLst/>
              <a:latin typeface="Arial" panose="020B0604020202020204" pitchFamily="34" charset="0"/>
              <a:ea typeface="Times New Roman"/>
              <a:cs typeface="Arial" panose="020B0604020202020204" pitchFamily="34" charset="0"/>
            </a:endParaRPr>
          </a:p>
          <a:p>
            <a:pPr marL="0" lvl="0" indent="0" eaLnBrk="1" hangingPunct="1">
              <a:spcBef>
                <a:spcPct val="0"/>
              </a:spcBef>
              <a:spcAft>
                <a:spcPts val="0"/>
              </a:spcAft>
              <a:buClrTx/>
              <a:buSzTx/>
              <a:buNone/>
            </a:pPr>
            <a:r>
              <a:rPr lang="cs-CZ" sz="1600" kern="1200" dirty="0">
                <a:solidFill>
                  <a:srgbClr val="FFFFFF"/>
                </a:solidFill>
                <a:effectLst/>
                <a:latin typeface="Arial" panose="020B0604020202020204" pitchFamily="34" charset="0"/>
                <a:ea typeface="Times New Roman"/>
                <a:cs typeface="Arial" panose="020B0604020202020204" pitchFamily="34" charset="0"/>
              </a:rPr>
              <a:t>Angiologická	</a:t>
            </a:r>
            <a:r>
              <a:rPr lang="cs-CZ" sz="1600" kern="1200" dirty="0" smtClean="0">
                <a:solidFill>
                  <a:srgbClr val="FFFFFF"/>
                </a:solidFill>
                <a:effectLst/>
                <a:latin typeface="Arial" panose="020B0604020202020204" pitchFamily="34" charset="0"/>
                <a:ea typeface="Times New Roman"/>
                <a:cs typeface="Arial" panose="020B0604020202020204" pitchFamily="34" charset="0"/>
              </a:rPr>
              <a:t>                                    1580</a:t>
            </a:r>
            <a:r>
              <a:rPr lang="cs-CZ" sz="1600" kern="1200" dirty="0">
                <a:solidFill>
                  <a:srgbClr val="FFFFFF"/>
                </a:solidFill>
                <a:effectLst/>
                <a:latin typeface="Arial" panose="020B0604020202020204" pitchFamily="34" charset="0"/>
                <a:ea typeface="Times New Roman"/>
                <a:cs typeface="Arial" panose="020B0604020202020204" pitchFamily="34" charset="0"/>
              </a:rPr>
              <a:t>		</a:t>
            </a:r>
            <a:r>
              <a:rPr lang="cs-CZ" sz="1600" b="1" kern="1200" dirty="0" smtClean="0">
                <a:solidFill>
                  <a:srgbClr val="FFFFFF"/>
                </a:solidFill>
                <a:effectLst/>
                <a:latin typeface="Arial" panose="020B0604020202020204" pitchFamily="34" charset="0"/>
                <a:ea typeface="Times New Roman"/>
                <a:cs typeface="Arial" panose="020B0604020202020204" pitchFamily="34" charset="0"/>
              </a:rPr>
              <a:t> </a:t>
            </a:r>
            <a:endParaRPr lang="cs-CZ" sz="1600" kern="1200" dirty="0">
              <a:solidFill>
                <a:srgbClr val="FFFFFF"/>
              </a:solidFill>
              <a:effectLst/>
              <a:latin typeface="Arial" panose="020B0604020202020204" pitchFamily="34" charset="0"/>
              <a:ea typeface="Times New Roman"/>
              <a:cs typeface="Arial" panose="020B0604020202020204" pitchFamily="34" charset="0"/>
            </a:endParaRPr>
          </a:p>
          <a:p>
            <a:pPr marL="0" lvl="0" indent="0" eaLnBrk="1" hangingPunct="1">
              <a:spcBef>
                <a:spcPct val="0"/>
              </a:spcBef>
              <a:spcAft>
                <a:spcPts val="0"/>
              </a:spcAft>
              <a:buClrTx/>
              <a:buSzTx/>
              <a:buNone/>
            </a:pPr>
            <a:r>
              <a:rPr lang="cs-CZ" sz="1600" kern="1200" dirty="0">
                <a:solidFill>
                  <a:srgbClr val="FFFFFF"/>
                </a:solidFill>
                <a:effectLst/>
                <a:latin typeface="Arial" panose="020B0604020202020204" pitchFamily="34" charset="0"/>
                <a:ea typeface="Times New Roman"/>
                <a:cs typeface="Arial" panose="020B0604020202020204" pitchFamily="34" charset="0"/>
              </a:rPr>
              <a:t> </a:t>
            </a:r>
            <a:endParaRPr lang="cs-CZ" sz="1600" dirty="0" smtClean="0">
              <a:effectLst/>
              <a:latin typeface="Arial" pitchFamily="34" charset="0"/>
              <a:cs typeface="Arial" pitchFamily="34" charset="0"/>
            </a:endParaRPr>
          </a:p>
        </p:txBody>
      </p:sp>
      <p:sp>
        <p:nvSpPr>
          <p:cNvPr id="2" name="Obdélník 1"/>
          <p:cNvSpPr/>
          <p:nvPr/>
        </p:nvSpPr>
        <p:spPr>
          <a:xfrm>
            <a:off x="179512" y="5589240"/>
            <a:ext cx="7200800" cy="1140825"/>
          </a:xfrm>
          <a:prstGeom prst="rect">
            <a:avLst/>
          </a:prstGeom>
        </p:spPr>
        <p:txBody>
          <a:bodyPr wrap="square">
            <a:spAutoFit/>
          </a:bodyPr>
          <a:lstStyle/>
          <a:p>
            <a:pPr>
              <a:lnSpc>
                <a:spcPct val="115000"/>
              </a:lnSpc>
              <a:spcAft>
                <a:spcPts val="1000"/>
              </a:spcAft>
            </a:pPr>
            <a:r>
              <a:rPr lang="cs-CZ" sz="2000" b="1" dirty="0">
                <a:solidFill>
                  <a:srgbClr val="FFC000"/>
                </a:solidFill>
                <a:latin typeface="Arial" panose="020B0604020202020204" pitchFamily="34" charset="0"/>
                <a:ea typeface="Calibri"/>
                <a:cs typeface="Arial" panose="020B0604020202020204" pitchFamily="34" charset="0"/>
              </a:rPr>
              <a:t>Kardiovaskulární rehabilitace:</a:t>
            </a:r>
            <a:endParaRPr lang="cs-CZ" dirty="0">
              <a:solidFill>
                <a:srgbClr val="FFC000"/>
              </a:solidFill>
              <a:latin typeface="Arial" panose="020B0604020202020204" pitchFamily="34" charset="0"/>
              <a:ea typeface="Calibri"/>
              <a:cs typeface="Arial" panose="020B0604020202020204" pitchFamily="34" charset="0"/>
            </a:endParaRPr>
          </a:p>
          <a:p>
            <a:pPr>
              <a:lnSpc>
                <a:spcPct val="115000"/>
              </a:lnSpc>
              <a:spcAft>
                <a:spcPts val="1000"/>
              </a:spcAft>
            </a:pPr>
            <a:r>
              <a:rPr lang="cs-CZ" b="1" dirty="0">
                <a:solidFill>
                  <a:srgbClr val="FFFFFF"/>
                </a:solidFill>
                <a:latin typeface="Arial" panose="020B0604020202020204" pitchFamily="34" charset="0"/>
                <a:ea typeface="Calibri"/>
                <a:cs typeface="Arial" panose="020B0604020202020204" pitchFamily="34" charset="0"/>
              </a:rPr>
              <a:t>Program řízené ambulantní rehabilitace po akutním koronárním syndromu a srdeční operaci absolvovalo 55 pacientů.</a:t>
            </a:r>
          </a:p>
        </p:txBody>
      </p:sp>
    </p:spTree>
    <p:extLst>
      <p:ext uri="{BB962C8B-B14F-4D97-AF65-F5344CB8AC3E}">
        <p14:creationId xmlns:p14="http://schemas.microsoft.com/office/powerpoint/2010/main" val="28002732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0832" y="5796"/>
            <a:ext cx="8229600" cy="686900"/>
          </a:xfrm>
        </p:spPr>
        <p:txBody>
          <a:bodyPr/>
          <a:lstStyle/>
          <a:p>
            <a:pPr eaLnBrk="1" hangingPunct="1">
              <a:defRPr/>
            </a:pPr>
            <a:r>
              <a:rPr lang="cs-CZ" sz="1800" b="1" dirty="0" smtClean="0">
                <a:solidFill>
                  <a:srgbClr val="FF6600"/>
                </a:solidFill>
                <a:effectLst/>
                <a:latin typeface="Arial" pitchFamily="34" charset="0"/>
                <a:cs typeface="Arial" pitchFamily="34" charset="0"/>
              </a:rPr>
              <a:t>Laboratoř neinvazivních metod – 13. patro LT</a:t>
            </a:r>
          </a:p>
        </p:txBody>
      </p:sp>
      <p:sp>
        <p:nvSpPr>
          <p:cNvPr id="5" name="Obdélník 4"/>
          <p:cNvSpPr/>
          <p:nvPr/>
        </p:nvSpPr>
        <p:spPr>
          <a:xfrm>
            <a:off x="447272" y="1496026"/>
            <a:ext cx="7819675" cy="584775"/>
          </a:xfrm>
          <a:prstGeom prst="rect">
            <a:avLst/>
          </a:prstGeom>
        </p:spPr>
        <p:txBody>
          <a:bodyPr wrap="square">
            <a:spAutoFit/>
          </a:bodyPr>
          <a:lstStyle/>
          <a:p>
            <a:r>
              <a:rPr lang="cs-CZ" b="1" dirty="0" smtClean="0">
                <a:solidFill>
                  <a:srgbClr val="FFFFFF"/>
                </a:solidFill>
                <a:latin typeface="Arial" pitchFamily="34" charset="0"/>
                <a:cs typeface="Arial" pitchFamily="34" charset="0"/>
              </a:rPr>
              <a:t>Echokardiografické pracoviště ve 13. NP hlavní výškové budovy  </a:t>
            </a:r>
          </a:p>
          <a:p>
            <a:r>
              <a:rPr lang="cs-CZ" b="1" dirty="0" smtClean="0">
                <a:solidFill>
                  <a:srgbClr val="FFFFFF"/>
                </a:solidFill>
                <a:latin typeface="Arial" pitchFamily="34" charset="0"/>
                <a:cs typeface="Arial" pitchFamily="34" charset="0"/>
              </a:rPr>
              <a:t> Pracovní doba    7.00-15.30 hod.                     Kontakt:  tel. 532232455</a:t>
            </a:r>
            <a:endParaRPr lang="cs-CZ" b="1" dirty="0">
              <a:solidFill>
                <a:srgbClr val="FFFFFF"/>
              </a:solidFill>
              <a:latin typeface="Arial" pitchFamily="34" charset="0"/>
              <a:cs typeface="Arial" pitchFamily="34" charset="0"/>
            </a:endParaRPr>
          </a:p>
        </p:txBody>
      </p:sp>
      <p:sp>
        <p:nvSpPr>
          <p:cNvPr id="6" name="TextovéPole 5"/>
          <p:cNvSpPr txBox="1"/>
          <p:nvPr/>
        </p:nvSpPr>
        <p:spPr>
          <a:xfrm>
            <a:off x="470357" y="347982"/>
            <a:ext cx="7294304" cy="861774"/>
          </a:xfrm>
          <a:prstGeom prst="rect">
            <a:avLst/>
          </a:prstGeom>
          <a:noFill/>
        </p:spPr>
        <p:txBody>
          <a:bodyPr wrap="square" rtlCol="0">
            <a:spAutoFit/>
          </a:bodyPr>
          <a:lstStyle/>
          <a:p>
            <a:r>
              <a:rPr lang="cs-CZ" sz="1800" b="1" dirty="0" smtClean="0">
                <a:solidFill>
                  <a:srgbClr val="FFFFFF"/>
                </a:solidFill>
                <a:latin typeface="Arial" pitchFamily="34" charset="0"/>
                <a:cs typeface="Arial" pitchFamily="34" charset="0"/>
              </a:rPr>
              <a:t>                                            </a:t>
            </a:r>
          </a:p>
          <a:p>
            <a:r>
              <a:rPr lang="cs-CZ" sz="1800" b="1" dirty="0">
                <a:solidFill>
                  <a:srgbClr val="FFFFFF"/>
                </a:solidFill>
                <a:latin typeface="Arial" pitchFamily="34" charset="0"/>
                <a:cs typeface="Arial" pitchFamily="34" charset="0"/>
              </a:rPr>
              <a:t> </a:t>
            </a:r>
            <a:r>
              <a:rPr lang="cs-CZ" sz="1800" b="1" dirty="0" smtClean="0">
                <a:solidFill>
                  <a:srgbClr val="FFFFFF"/>
                </a:solidFill>
                <a:latin typeface="Arial" pitchFamily="34" charset="0"/>
                <a:cs typeface="Arial" pitchFamily="34" charset="0"/>
              </a:rPr>
              <a:t>                                          </a:t>
            </a:r>
            <a:r>
              <a:rPr lang="cs-CZ" b="1" dirty="0" smtClean="0">
                <a:solidFill>
                  <a:srgbClr val="FFFF00"/>
                </a:solidFill>
                <a:latin typeface="Arial" pitchFamily="34" charset="0"/>
                <a:cs typeface="Arial" pitchFamily="34" charset="0"/>
              </a:rPr>
              <a:t>Vedoucí lékař : MUDr. Jan Maňoušek</a:t>
            </a:r>
          </a:p>
          <a:p>
            <a:r>
              <a:rPr lang="cs-CZ" sz="1400" b="1" dirty="0" smtClean="0">
                <a:solidFill>
                  <a:srgbClr val="FFFFFF"/>
                </a:solidFill>
                <a:latin typeface="Arial" pitchFamily="34" charset="0"/>
                <a:cs typeface="Arial" pitchFamily="34" charset="0"/>
              </a:rPr>
              <a:t>NLZP: Daniela Kozák-Bajgarová,  Andrea Zadáková </a:t>
            </a:r>
            <a:endParaRPr lang="cs-CZ" sz="1400" b="1" dirty="0">
              <a:solidFill>
                <a:srgbClr val="FFFFFF"/>
              </a:solidFill>
              <a:latin typeface="Arial" pitchFamily="34" charset="0"/>
              <a:cs typeface="Arial" pitchFamily="34" charset="0"/>
            </a:endParaRPr>
          </a:p>
        </p:txBody>
      </p:sp>
      <p:sp>
        <p:nvSpPr>
          <p:cNvPr id="8" name="Obdélník 7"/>
          <p:cNvSpPr/>
          <p:nvPr/>
        </p:nvSpPr>
        <p:spPr>
          <a:xfrm>
            <a:off x="107504" y="2128499"/>
            <a:ext cx="8784976" cy="4832092"/>
          </a:xfrm>
          <a:prstGeom prst="rect">
            <a:avLst/>
          </a:prstGeom>
        </p:spPr>
        <p:txBody>
          <a:bodyPr wrap="square">
            <a:spAutoFit/>
          </a:bodyPr>
          <a:lstStyle/>
          <a:p>
            <a:pPr algn="just">
              <a:spcAft>
                <a:spcPts val="0"/>
              </a:spcAft>
            </a:pPr>
            <a:r>
              <a:rPr lang="cs-CZ" sz="1400" dirty="0">
                <a:solidFill>
                  <a:srgbClr val="FFFFFF"/>
                </a:solidFill>
                <a:latin typeface="Arial" panose="020B0604020202020204" pitchFamily="34" charset="0"/>
                <a:ea typeface="Times New Roman"/>
                <a:cs typeface="Arial" panose="020B0604020202020204" pitchFamily="34" charset="0"/>
              </a:rPr>
              <a:t>Echokardiografická laboratoř Interní kardiologické kliniky (IKK) FN Brno je situována ve 13. poschodí lůžkového traktu. V současné době je vybavena stacionárním echokardiografickým přístrojem GE </a:t>
            </a:r>
            <a:r>
              <a:rPr lang="cs-CZ" sz="1400" dirty="0" err="1">
                <a:solidFill>
                  <a:srgbClr val="FFFFFF"/>
                </a:solidFill>
                <a:latin typeface="Arial" panose="020B0604020202020204" pitchFamily="34" charset="0"/>
                <a:ea typeface="Times New Roman"/>
                <a:cs typeface="Arial" panose="020B0604020202020204" pitchFamily="34" charset="0"/>
              </a:rPr>
              <a:t>Vivid</a:t>
            </a:r>
            <a:r>
              <a:rPr lang="cs-CZ" sz="1400" dirty="0">
                <a:solidFill>
                  <a:srgbClr val="FFFFFF"/>
                </a:solidFill>
                <a:latin typeface="Arial" panose="020B0604020202020204" pitchFamily="34" charset="0"/>
                <a:ea typeface="Times New Roman"/>
                <a:cs typeface="Arial" panose="020B0604020202020204" pitchFamily="34" charset="0"/>
              </a:rPr>
              <a:t> 7 s kardiologickou, lineární (cévní) a jícnovou sondou a mobilním </a:t>
            </a:r>
            <a:r>
              <a:rPr lang="cs-CZ" sz="1400" dirty="0" err="1">
                <a:solidFill>
                  <a:srgbClr val="FFFFFF"/>
                </a:solidFill>
                <a:latin typeface="Arial" panose="020B0604020202020204" pitchFamily="34" charset="0"/>
                <a:ea typeface="Times New Roman"/>
                <a:cs typeface="Arial" panose="020B0604020202020204" pitchFamily="34" charset="0"/>
              </a:rPr>
              <a:t>echokardiografem</a:t>
            </a:r>
            <a:r>
              <a:rPr lang="cs-CZ" sz="1400" dirty="0">
                <a:solidFill>
                  <a:srgbClr val="FFFFFF"/>
                </a:solidFill>
                <a:latin typeface="Arial" panose="020B0604020202020204" pitchFamily="34" charset="0"/>
                <a:ea typeface="Times New Roman"/>
                <a:cs typeface="Arial" panose="020B0604020202020204" pitchFamily="34" charset="0"/>
              </a:rPr>
              <a:t> GE </a:t>
            </a:r>
            <a:r>
              <a:rPr lang="cs-CZ" sz="1400" dirty="0" err="1">
                <a:solidFill>
                  <a:srgbClr val="FFFFFF"/>
                </a:solidFill>
                <a:latin typeface="Arial" panose="020B0604020202020204" pitchFamily="34" charset="0"/>
                <a:ea typeface="Times New Roman"/>
                <a:cs typeface="Arial" panose="020B0604020202020204" pitchFamily="34" charset="0"/>
              </a:rPr>
              <a:t>Vivid</a:t>
            </a:r>
            <a:r>
              <a:rPr lang="cs-CZ" sz="1400" dirty="0">
                <a:solidFill>
                  <a:srgbClr val="FFFFFF"/>
                </a:solidFill>
                <a:latin typeface="Arial" panose="020B0604020202020204" pitchFamily="34" charset="0"/>
                <a:ea typeface="Times New Roman"/>
                <a:cs typeface="Arial" panose="020B0604020202020204" pitchFamily="34" charset="0"/>
              </a:rPr>
              <a:t> I s kardiologickou sondou. Laboratoř zajišťuje echokardiografická </a:t>
            </a:r>
            <a:r>
              <a:rPr lang="cs-CZ" sz="1400" dirty="0" err="1">
                <a:solidFill>
                  <a:srgbClr val="FFFFFF"/>
                </a:solidFill>
                <a:latin typeface="Arial" panose="020B0604020202020204" pitchFamily="34" charset="0"/>
                <a:ea typeface="Times New Roman"/>
                <a:cs typeface="Arial" panose="020B0604020202020204" pitchFamily="34" charset="0"/>
              </a:rPr>
              <a:t>transthorakální</a:t>
            </a:r>
            <a:r>
              <a:rPr lang="cs-CZ" sz="1400" dirty="0">
                <a:solidFill>
                  <a:srgbClr val="FFFFFF"/>
                </a:solidFill>
                <a:latin typeface="Arial" panose="020B0604020202020204" pitchFamily="34" charset="0"/>
                <a:ea typeface="Times New Roman"/>
                <a:cs typeface="Arial" panose="020B0604020202020204" pitchFamily="34" charset="0"/>
              </a:rPr>
              <a:t> a jícnová vyšetření (včetně kontrastní echokardiografie, tkáňových dopplerovských vyšetření či </a:t>
            </a:r>
            <a:r>
              <a:rPr lang="cs-CZ" sz="1400" dirty="0" err="1">
                <a:solidFill>
                  <a:srgbClr val="FFFFFF"/>
                </a:solidFill>
                <a:latin typeface="Arial" panose="020B0604020202020204" pitchFamily="34" charset="0"/>
                <a:ea typeface="Times New Roman"/>
                <a:cs typeface="Arial" panose="020B0604020202020204" pitchFamily="34" charset="0"/>
              </a:rPr>
              <a:t>dobutaminové</a:t>
            </a:r>
            <a:r>
              <a:rPr lang="cs-CZ" sz="1400" dirty="0">
                <a:solidFill>
                  <a:srgbClr val="FFFFFF"/>
                </a:solidFill>
                <a:latin typeface="Arial" panose="020B0604020202020204" pitchFamily="34" charset="0"/>
                <a:ea typeface="Times New Roman"/>
                <a:cs typeface="Arial" panose="020B0604020202020204" pitchFamily="34" charset="0"/>
              </a:rPr>
              <a:t> zátěžové echokardiografie) a ultrazvuková vyšetření cévního systému především pro potřeby oddělení IKK ve 13. poschodí výškové budovy, formou konziliární pak i pro další kliniky a oddělení FN Brno, jen malým dílem pro ambulantní klientelu.</a:t>
            </a:r>
          </a:p>
          <a:p>
            <a:pPr>
              <a:spcAft>
                <a:spcPts val="0"/>
              </a:spcAft>
            </a:pPr>
            <a:r>
              <a:rPr lang="cs-CZ" sz="1400" dirty="0">
                <a:solidFill>
                  <a:srgbClr val="FFFFFF"/>
                </a:solidFill>
                <a:latin typeface="Arial" panose="020B0604020202020204" pitchFamily="34" charset="0"/>
                <a:ea typeface="Times New Roman"/>
                <a:cs typeface="Arial" panose="020B0604020202020204" pitchFamily="34" charset="0"/>
              </a:rPr>
              <a:t> </a:t>
            </a:r>
            <a:r>
              <a:rPr lang="cs-CZ" sz="1400" dirty="0" smtClean="0">
                <a:solidFill>
                  <a:srgbClr val="FFFFFF"/>
                </a:solidFill>
                <a:latin typeface="Arial" panose="020B0604020202020204" pitchFamily="34" charset="0"/>
                <a:ea typeface="Times New Roman"/>
                <a:cs typeface="Arial" panose="020B0604020202020204" pitchFamily="34" charset="0"/>
              </a:rPr>
              <a:t>S</a:t>
            </a:r>
            <a:r>
              <a:rPr lang="cs-CZ" sz="1400" dirty="0">
                <a:solidFill>
                  <a:srgbClr val="FFFFFF"/>
                </a:solidFill>
                <a:latin typeface="Arial" panose="020B0604020202020204" pitchFamily="34" charset="0"/>
                <a:ea typeface="Times New Roman"/>
                <a:cs typeface="Arial" panose="020B0604020202020204" pitchFamily="34" charset="0"/>
              </a:rPr>
              <a:t> tímto vybavením pokrývá laboratoř asi jednu třetinu požadavků na echokardiografická a cévní vyšetření provedená v rámci </a:t>
            </a:r>
            <a:r>
              <a:rPr lang="cs-CZ" sz="1400" dirty="0" smtClean="0">
                <a:solidFill>
                  <a:srgbClr val="FFFFFF"/>
                </a:solidFill>
                <a:latin typeface="Arial" panose="020B0604020202020204" pitchFamily="34" charset="0"/>
                <a:ea typeface="Times New Roman"/>
                <a:cs typeface="Arial" panose="020B0604020202020204" pitchFamily="34" charset="0"/>
              </a:rPr>
              <a:t>IKK.</a:t>
            </a:r>
          </a:p>
          <a:p>
            <a:pPr>
              <a:spcAft>
                <a:spcPts val="0"/>
              </a:spcAft>
            </a:pPr>
            <a:endParaRPr lang="cs-CZ" sz="1400" dirty="0" smtClean="0">
              <a:solidFill>
                <a:srgbClr val="FFFFFF"/>
              </a:solidFill>
              <a:latin typeface="Arial" panose="020B0604020202020204" pitchFamily="34" charset="0"/>
              <a:ea typeface="Times New Roman"/>
              <a:cs typeface="Arial" panose="020B0604020202020204" pitchFamily="34" charset="0"/>
            </a:endParaRPr>
          </a:p>
          <a:p>
            <a:r>
              <a:rPr lang="cs-CZ" altLang="cs-CZ" sz="1400" b="1" dirty="0">
                <a:solidFill>
                  <a:srgbClr val="FFFF00"/>
                </a:solidFill>
                <a:latin typeface="Arial" charset="0"/>
              </a:rPr>
              <a:t>K tomuto pracovišti spadá i </a:t>
            </a:r>
            <a:r>
              <a:rPr lang="cs-CZ" altLang="cs-CZ" sz="1400" b="1" dirty="0" err="1">
                <a:solidFill>
                  <a:srgbClr val="FFFF00"/>
                </a:solidFill>
                <a:latin typeface="Arial" charset="0"/>
              </a:rPr>
              <a:t>Holterova</a:t>
            </a:r>
            <a:r>
              <a:rPr lang="cs-CZ" altLang="cs-CZ" sz="1400" b="1" dirty="0">
                <a:solidFill>
                  <a:srgbClr val="FFFF00"/>
                </a:solidFill>
                <a:latin typeface="Arial" charset="0"/>
              </a:rPr>
              <a:t> laboratoř – tel. </a:t>
            </a:r>
            <a:r>
              <a:rPr lang="cs-CZ" altLang="cs-CZ" sz="1400" b="1" dirty="0" smtClean="0">
                <a:solidFill>
                  <a:srgbClr val="FFFF00"/>
                </a:solidFill>
                <a:latin typeface="Arial" charset="0"/>
              </a:rPr>
              <a:t>532232607 </a:t>
            </a:r>
          </a:p>
          <a:p>
            <a:r>
              <a:rPr lang="cs-CZ" altLang="cs-CZ" sz="1400" b="1" dirty="0" smtClean="0">
                <a:solidFill>
                  <a:srgbClr val="FFFF00"/>
                </a:solidFill>
                <a:latin typeface="Arial" charset="0"/>
              </a:rPr>
              <a:t>NLZP: Simona Janíčková, Ivana  Kyselová, Iva </a:t>
            </a:r>
            <a:r>
              <a:rPr lang="cs-CZ" altLang="cs-CZ" sz="1400" b="1" dirty="0" err="1" smtClean="0">
                <a:solidFill>
                  <a:srgbClr val="FFFF00"/>
                </a:solidFill>
                <a:latin typeface="Arial" charset="0"/>
              </a:rPr>
              <a:t>Freimuthová</a:t>
            </a:r>
            <a:r>
              <a:rPr lang="cs-CZ" altLang="cs-CZ" sz="1400" b="1" dirty="0" smtClean="0">
                <a:solidFill>
                  <a:srgbClr val="FFFF00"/>
                </a:solidFill>
                <a:latin typeface="Arial" charset="0"/>
              </a:rPr>
              <a:t>, Bc. Hana Javorková</a:t>
            </a:r>
            <a:endParaRPr lang="cs-CZ" altLang="cs-CZ" sz="1400" b="1" dirty="0">
              <a:solidFill>
                <a:srgbClr val="FFFF00"/>
              </a:solidFill>
              <a:latin typeface="Arial" charset="0"/>
            </a:endParaRPr>
          </a:p>
          <a:p>
            <a:r>
              <a:rPr lang="cs-CZ" altLang="cs-CZ" sz="1400" b="1" dirty="0" smtClean="0">
                <a:solidFill>
                  <a:srgbClr val="FFFF00"/>
                </a:solidFill>
                <a:latin typeface="Arial" charset="0"/>
              </a:rPr>
              <a:t>Střídají </a:t>
            </a:r>
            <a:r>
              <a:rPr lang="cs-CZ" altLang="cs-CZ" sz="1400" b="1" dirty="0">
                <a:solidFill>
                  <a:srgbClr val="FFFF00"/>
                </a:solidFill>
                <a:latin typeface="Arial" charset="0"/>
              </a:rPr>
              <a:t>se zde lékaři Interní kardiologické kliniky</a:t>
            </a:r>
          </a:p>
          <a:p>
            <a:r>
              <a:rPr lang="cs-CZ" altLang="cs-CZ" sz="1400" dirty="0">
                <a:latin typeface="Arial" charset="0"/>
              </a:rPr>
              <a:t> </a:t>
            </a:r>
            <a:endParaRPr lang="cs-CZ" sz="1400" dirty="0">
              <a:solidFill>
                <a:srgbClr val="FFFFFF"/>
              </a:solidFill>
              <a:latin typeface="Arial" panose="020B0604020202020204" pitchFamily="34" charset="0"/>
              <a:ea typeface="Times New Roman"/>
              <a:cs typeface="Arial" panose="020B0604020202020204" pitchFamily="34" charset="0"/>
            </a:endParaRPr>
          </a:p>
          <a:p>
            <a:pPr algn="just">
              <a:spcAft>
                <a:spcPts val="0"/>
              </a:spcAft>
            </a:pPr>
            <a:r>
              <a:rPr lang="cs-CZ" sz="1400" b="1" dirty="0">
                <a:solidFill>
                  <a:srgbClr val="FFC000"/>
                </a:solidFill>
                <a:latin typeface="Arial" panose="020B0604020202020204" pitchFamily="34" charset="0"/>
                <a:ea typeface="Times New Roman"/>
                <a:cs typeface="Arial" panose="020B0604020202020204" pitchFamily="34" charset="0"/>
              </a:rPr>
              <a:t>V roce 2015 byly v ECHO laboratoři IKK ve 13. poschodí provedeny tyto počty vyšetření</a:t>
            </a:r>
            <a:r>
              <a:rPr lang="cs-CZ" sz="1400" b="1" dirty="0" smtClean="0">
                <a:solidFill>
                  <a:srgbClr val="FFC000"/>
                </a:solidFill>
                <a:latin typeface="Arial" panose="020B0604020202020204" pitchFamily="34" charset="0"/>
                <a:ea typeface="Times New Roman"/>
                <a:cs typeface="Arial" panose="020B0604020202020204" pitchFamily="34" charset="0"/>
              </a:rPr>
              <a:t>:</a:t>
            </a:r>
            <a:endParaRPr lang="cs-CZ" sz="1400" dirty="0">
              <a:solidFill>
                <a:srgbClr val="FFFFFF"/>
              </a:solidFill>
              <a:latin typeface="Arial" panose="020B0604020202020204" pitchFamily="34" charset="0"/>
              <a:ea typeface="Times New Roman"/>
              <a:cs typeface="Arial" panose="020B0604020202020204" pitchFamily="34" charset="0"/>
            </a:endParaRPr>
          </a:p>
          <a:p>
            <a:pPr algn="just">
              <a:spcAft>
                <a:spcPts val="0"/>
              </a:spcAft>
            </a:pPr>
            <a:r>
              <a:rPr lang="cs-CZ" sz="1400" dirty="0">
                <a:solidFill>
                  <a:srgbClr val="FFFFFF"/>
                </a:solidFill>
                <a:latin typeface="Arial" panose="020B0604020202020204" pitchFamily="34" charset="0"/>
                <a:ea typeface="Times New Roman"/>
                <a:cs typeface="Arial" panose="020B0604020202020204" pitchFamily="34" charset="0"/>
              </a:rPr>
              <a:t>- </a:t>
            </a:r>
            <a:r>
              <a:rPr lang="cs-CZ" sz="1400" dirty="0" err="1">
                <a:solidFill>
                  <a:srgbClr val="FFFFFF"/>
                </a:solidFill>
                <a:latin typeface="Arial" panose="020B0604020202020204" pitchFamily="34" charset="0"/>
                <a:ea typeface="Times New Roman"/>
                <a:cs typeface="Arial" panose="020B0604020202020204" pitchFamily="34" charset="0"/>
              </a:rPr>
              <a:t>transthorakální</a:t>
            </a:r>
            <a:r>
              <a:rPr lang="cs-CZ" sz="1400" dirty="0">
                <a:solidFill>
                  <a:srgbClr val="FFFFFF"/>
                </a:solidFill>
                <a:latin typeface="Arial" panose="020B0604020202020204" pitchFamily="34" charset="0"/>
                <a:ea typeface="Times New Roman"/>
                <a:cs typeface="Arial" panose="020B0604020202020204" pitchFamily="34" charset="0"/>
              </a:rPr>
              <a:t> vyšetření: 1 687 u hospitalizovaných, 239 u ambulantních pacientů,</a:t>
            </a:r>
          </a:p>
          <a:p>
            <a:pPr algn="just">
              <a:spcAft>
                <a:spcPts val="0"/>
              </a:spcAft>
            </a:pPr>
            <a:r>
              <a:rPr lang="cs-CZ" sz="1400" dirty="0">
                <a:solidFill>
                  <a:srgbClr val="FFFFFF"/>
                </a:solidFill>
                <a:latin typeface="Arial" panose="020B0604020202020204" pitchFamily="34" charset="0"/>
                <a:ea typeface="Times New Roman"/>
                <a:cs typeface="Arial" panose="020B0604020202020204" pitchFamily="34" charset="0"/>
              </a:rPr>
              <a:t>- jícnová </a:t>
            </a:r>
            <a:r>
              <a:rPr lang="cs-CZ" sz="1400" dirty="0" err="1">
                <a:solidFill>
                  <a:srgbClr val="FFFFFF"/>
                </a:solidFill>
                <a:latin typeface="Arial" panose="020B0604020202020204" pitchFamily="34" charset="0"/>
                <a:ea typeface="Times New Roman"/>
                <a:cs typeface="Arial" panose="020B0604020202020204" pitchFamily="34" charset="0"/>
              </a:rPr>
              <a:t>edchokardiografie</a:t>
            </a:r>
            <a:r>
              <a:rPr lang="cs-CZ" sz="1400" dirty="0">
                <a:solidFill>
                  <a:srgbClr val="FFFFFF"/>
                </a:solidFill>
                <a:latin typeface="Arial" panose="020B0604020202020204" pitchFamily="34" charset="0"/>
                <a:ea typeface="Times New Roman"/>
                <a:cs typeface="Arial" panose="020B0604020202020204" pitchFamily="34" charset="0"/>
              </a:rPr>
              <a:t>: 161 u hospitalizovaných, 39 u ambulantních pacientů,</a:t>
            </a:r>
          </a:p>
          <a:p>
            <a:pPr algn="just">
              <a:spcAft>
                <a:spcPts val="0"/>
              </a:spcAft>
            </a:pPr>
            <a:r>
              <a:rPr lang="cs-CZ" sz="1400" dirty="0">
                <a:solidFill>
                  <a:srgbClr val="FFFFFF"/>
                </a:solidFill>
                <a:latin typeface="Arial" panose="020B0604020202020204" pitchFamily="34" charset="0"/>
                <a:ea typeface="Times New Roman"/>
                <a:cs typeface="Arial" panose="020B0604020202020204" pitchFamily="34" charset="0"/>
              </a:rPr>
              <a:t>- </a:t>
            </a:r>
            <a:r>
              <a:rPr lang="cs-CZ" sz="1400" dirty="0" err="1">
                <a:solidFill>
                  <a:srgbClr val="FFFFFF"/>
                </a:solidFill>
                <a:latin typeface="Arial" panose="020B0604020202020204" pitchFamily="34" charset="0"/>
                <a:ea typeface="Times New Roman"/>
                <a:cs typeface="Arial" panose="020B0604020202020204" pitchFamily="34" charset="0"/>
              </a:rPr>
              <a:t>dobutaminová</a:t>
            </a:r>
            <a:r>
              <a:rPr lang="cs-CZ" sz="1400" dirty="0">
                <a:solidFill>
                  <a:srgbClr val="FFFFFF"/>
                </a:solidFill>
                <a:latin typeface="Arial" panose="020B0604020202020204" pitchFamily="34" charset="0"/>
                <a:ea typeface="Times New Roman"/>
                <a:cs typeface="Arial" panose="020B0604020202020204" pitchFamily="34" charset="0"/>
              </a:rPr>
              <a:t> zátěžová echokardiografie: 6 u hospitalizovaných,</a:t>
            </a:r>
          </a:p>
          <a:p>
            <a:pPr algn="just">
              <a:spcAft>
                <a:spcPts val="0"/>
              </a:spcAft>
            </a:pPr>
            <a:r>
              <a:rPr lang="cs-CZ" sz="1400" dirty="0">
                <a:solidFill>
                  <a:srgbClr val="FFFFFF"/>
                </a:solidFill>
                <a:latin typeface="Arial" panose="020B0604020202020204" pitchFamily="34" charset="0"/>
                <a:ea typeface="Times New Roman"/>
                <a:cs typeface="Arial" panose="020B0604020202020204" pitchFamily="34" charset="0"/>
              </a:rPr>
              <a:t>- cévní vyš.: 163 u hospitalizovaných, 3 u ambulantních pacientů,</a:t>
            </a:r>
          </a:p>
          <a:p>
            <a:pPr marL="285750" indent="-285750" algn="just">
              <a:spcAft>
                <a:spcPts val="0"/>
              </a:spcAft>
              <a:buFontTx/>
              <a:buChar char="-"/>
            </a:pPr>
            <a:r>
              <a:rPr lang="cs-CZ" sz="1400" dirty="0" smtClean="0">
                <a:solidFill>
                  <a:srgbClr val="FFFFFF"/>
                </a:solidFill>
                <a:latin typeface="Arial" panose="020B0604020202020204" pitchFamily="34" charset="0"/>
                <a:ea typeface="Times New Roman"/>
                <a:cs typeface="Arial" panose="020B0604020202020204" pitchFamily="34" charset="0"/>
              </a:rPr>
              <a:t>punkce </a:t>
            </a:r>
            <a:r>
              <a:rPr lang="cs-CZ" sz="1400" dirty="0">
                <a:solidFill>
                  <a:srgbClr val="FFFFFF"/>
                </a:solidFill>
                <a:latin typeface="Arial" panose="020B0604020202020204" pitchFamily="34" charset="0"/>
                <a:ea typeface="Times New Roman"/>
                <a:cs typeface="Arial" panose="020B0604020202020204" pitchFamily="34" charset="0"/>
              </a:rPr>
              <a:t>žíly pod UZ kontrolou: 5 hospitalizovaných (v rámci trombolytické léčby hluboké </a:t>
            </a:r>
            <a:r>
              <a:rPr lang="cs-CZ" sz="1400" dirty="0" smtClean="0">
                <a:solidFill>
                  <a:srgbClr val="FFFFFF"/>
                </a:solidFill>
                <a:latin typeface="Arial" panose="020B0604020202020204" pitchFamily="34" charset="0"/>
                <a:ea typeface="Times New Roman"/>
                <a:cs typeface="Arial" panose="020B0604020202020204" pitchFamily="34" charset="0"/>
              </a:rPr>
              <a:t>žilní </a:t>
            </a:r>
            <a:r>
              <a:rPr lang="cs-CZ" sz="1400" dirty="0">
                <a:solidFill>
                  <a:srgbClr val="FFFFFF"/>
                </a:solidFill>
                <a:latin typeface="Arial" panose="020B0604020202020204" pitchFamily="34" charset="0"/>
                <a:ea typeface="Times New Roman"/>
                <a:cs typeface="Arial" panose="020B0604020202020204" pitchFamily="34" charset="0"/>
              </a:rPr>
              <a:t>trombózy</a:t>
            </a:r>
            <a:r>
              <a:rPr lang="cs-CZ" sz="1400" dirty="0" smtClean="0">
                <a:solidFill>
                  <a:srgbClr val="FFFFFF"/>
                </a:solidFill>
                <a:latin typeface="Arial" panose="020B0604020202020204" pitchFamily="34" charset="0"/>
                <a:ea typeface="Times New Roman"/>
                <a:cs typeface="Arial" panose="020B0604020202020204" pitchFamily="34" charset="0"/>
              </a:rPr>
              <a:t>);</a:t>
            </a:r>
          </a:p>
          <a:p>
            <a:pPr algn="just">
              <a:spcAft>
                <a:spcPts val="0"/>
              </a:spcAft>
            </a:pPr>
            <a:r>
              <a:rPr lang="cs-CZ" sz="1400" b="1" dirty="0" smtClean="0">
                <a:solidFill>
                  <a:srgbClr val="FFC000"/>
                </a:solidFill>
                <a:latin typeface="Arial" panose="020B0604020202020204" pitchFamily="34" charset="0"/>
                <a:ea typeface="Times New Roman"/>
                <a:cs typeface="Arial" panose="020B0604020202020204" pitchFamily="34" charset="0"/>
              </a:rPr>
              <a:t>Celkem </a:t>
            </a:r>
            <a:r>
              <a:rPr lang="cs-CZ" sz="1400" b="1" dirty="0">
                <a:solidFill>
                  <a:srgbClr val="FFC000"/>
                </a:solidFill>
                <a:latin typeface="Arial" panose="020B0604020202020204" pitchFamily="34" charset="0"/>
                <a:ea typeface="Times New Roman"/>
                <a:cs typeface="Arial" panose="020B0604020202020204" pitchFamily="34" charset="0"/>
              </a:rPr>
              <a:t>2 303 vyšetření.</a:t>
            </a:r>
          </a:p>
        </p:txBody>
      </p:sp>
      <p:pic>
        <p:nvPicPr>
          <p:cNvPr id="522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3375" y="260648"/>
            <a:ext cx="1104167" cy="1402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1802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68313" y="188913"/>
            <a:ext cx="8229600" cy="476251"/>
          </a:xfrm>
        </p:spPr>
        <p:txBody>
          <a:bodyPr/>
          <a:lstStyle/>
          <a:p>
            <a:pPr eaLnBrk="1" hangingPunct="1">
              <a:defRPr/>
            </a:pPr>
            <a:r>
              <a:rPr lang="cs-CZ" sz="4000" dirty="0" smtClean="0">
                <a:solidFill>
                  <a:srgbClr val="FF6600"/>
                </a:solidFill>
                <a:latin typeface="Arial" charset="0"/>
              </a:rPr>
              <a:t>Obsah :</a:t>
            </a:r>
          </a:p>
        </p:txBody>
      </p:sp>
      <p:sp>
        <p:nvSpPr>
          <p:cNvPr id="5123" name="Rectangle 3"/>
          <p:cNvSpPr>
            <a:spLocks noGrp="1" noChangeArrowheads="1"/>
          </p:cNvSpPr>
          <p:nvPr>
            <p:ph type="body" idx="1"/>
          </p:nvPr>
        </p:nvSpPr>
        <p:spPr>
          <a:xfrm>
            <a:off x="22438" y="800708"/>
            <a:ext cx="5485666" cy="5652628"/>
          </a:xfrm>
        </p:spPr>
        <p:txBody>
          <a:bodyPr/>
          <a:lstStyle/>
          <a:p>
            <a:pPr marL="0" indent="0" eaLnBrk="1" hangingPunct="1">
              <a:lnSpc>
                <a:spcPct val="150000"/>
              </a:lnSpc>
              <a:spcBef>
                <a:spcPts val="0"/>
              </a:spcBef>
              <a:buFont typeface="Wingdings" pitchFamily="2" charset="2"/>
              <a:buNone/>
            </a:pPr>
            <a:r>
              <a:rPr lang="cs-CZ" sz="1800" dirty="0" smtClean="0">
                <a:effectLst/>
                <a:latin typeface="Arial" charset="0"/>
              </a:rPr>
              <a:t>1. Úvod</a:t>
            </a:r>
          </a:p>
          <a:p>
            <a:pPr marL="0" indent="0" eaLnBrk="1" hangingPunct="1">
              <a:lnSpc>
                <a:spcPct val="150000"/>
              </a:lnSpc>
              <a:spcBef>
                <a:spcPts val="0"/>
              </a:spcBef>
              <a:buFont typeface="Wingdings" pitchFamily="2" charset="2"/>
              <a:buNone/>
            </a:pPr>
            <a:r>
              <a:rPr lang="cs-CZ" sz="1800" dirty="0" smtClean="0">
                <a:effectLst/>
                <a:latin typeface="Arial" charset="0"/>
              </a:rPr>
              <a:t>2. Pracovníci kliniky</a:t>
            </a:r>
          </a:p>
          <a:p>
            <a:pPr marL="0" indent="0" eaLnBrk="1" hangingPunct="1">
              <a:lnSpc>
                <a:spcPct val="150000"/>
              </a:lnSpc>
              <a:spcBef>
                <a:spcPts val="0"/>
              </a:spcBef>
              <a:buFont typeface="Wingdings" pitchFamily="2" charset="2"/>
              <a:buNone/>
            </a:pPr>
            <a:r>
              <a:rPr lang="cs-CZ" sz="1800" dirty="0" smtClean="0">
                <a:effectLst/>
                <a:latin typeface="Arial" charset="0"/>
              </a:rPr>
              <a:t>3. Ambulance</a:t>
            </a:r>
          </a:p>
          <a:p>
            <a:pPr marL="0" indent="0" eaLnBrk="1" hangingPunct="1">
              <a:lnSpc>
                <a:spcPct val="150000"/>
              </a:lnSpc>
              <a:spcBef>
                <a:spcPts val="0"/>
              </a:spcBef>
              <a:buFont typeface="Wingdings" pitchFamily="2" charset="2"/>
              <a:buNone/>
            </a:pPr>
            <a:r>
              <a:rPr lang="cs-CZ" sz="1800" dirty="0" smtClean="0">
                <a:effectLst/>
                <a:latin typeface="Arial" charset="0"/>
              </a:rPr>
              <a:t>4. Stacionář</a:t>
            </a:r>
          </a:p>
          <a:p>
            <a:pPr marL="0" indent="0" eaLnBrk="1" hangingPunct="1">
              <a:lnSpc>
                <a:spcPct val="150000"/>
              </a:lnSpc>
              <a:spcBef>
                <a:spcPts val="0"/>
              </a:spcBef>
              <a:buFont typeface="Wingdings" pitchFamily="2" charset="2"/>
              <a:buNone/>
            </a:pPr>
            <a:r>
              <a:rPr lang="cs-CZ" sz="1800" dirty="0" smtClean="0">
                <a:effectLst/>
                <a:latin typeface="Arial" charset="0"/>
              </a:rPr>
              <a:t>5. Informace pro pacienty</a:t>
            </a:r>
          </a:p>
          <a:p>
            <a:pPr marL="0" indent="0" eaLnBrk="1" hangingPunct="1">
              <a:lnSpc>
                <a:spcPct val="150000"/>
              </a:lnSpc>
              <a:spcBef>
                <a:spcPts val="0"/>
              </a:spcBef>
              <a:buFont typeface="Wingdings" pitchFamily="2" charset="2"/>
              <a:buNone/>
            </a:pPr>
            <a:r>
              <a:rPr lang="cs-CZ" sz="1800" dirty="0" smtClean="0">
                <a:effectLst/>
                <a:latin typeface="Arial" charset="0"/>
              </a:rPr>
              <a:t>6. Lůžková část</a:t>
            </a:r>
          </a:p>
          <a:p>
            <a:pPr marL="0" indent="0" eaLnBrk="1" hangingPunct="1">
              <a:spcBef>
                <a:spcPts val="0"/>
              </a:spcBef>
              <a:buFont typeface="Wingdings" pitchFamily="2" charset="2"/>
              <a:buNone/>
            </a:pPr>
            <a:r>
              <a:rPr lang="cs-CZ" sz="1800" dirty="0" smtClean="0">
                <a:effectLst/>
                <a:latin typeface="Arial" charset="0"/>
              </a:rPr>
              <a:t>7. Laboratoře specializovaných    </a:t>
            </a:r>
          </a:p>
          <a:p>
            <a:pPr marL="0" indent="0" eaLnBrk="1" hangingPunct="1">
              <a:spcBef>
                <a:spcPts val="0"/>
              </a:spcBef>
              <a:buFont typeface="Wingdings" pitchFamily="2" charset="2"/>
              <a:buNone/>
            </a:pPr>
            <a:r>
              <a:rPr lang="cs-CZ" sz="1800" dirty="0" smtClean="0">
                <a:effectLst/>
                <a:latin typeface="Arial" charset="0"/>
              </a:rPr>
              <a:t>    programů</a:t>
            </a:r>
          </a:p>
          <a:p>
            <a:pPr marL="0" indent="0" eaLnBrk="1" hangingPunct="1">
              <a:lnSpc>
                <a:spcPct val="150000"/>
              </a:lnSpc>
              <a:spcBef>
                <a:spcPts val="0"/>
              </a:spcBef>
              <a:buFont typeface="Wingdings" pitchFamily="2" charset="2"/>
              <a:buNone/>
            </a:pPr>
            <a:r>
              <a:rPr lang="cs-CZ" sz="1800" dirty="0" smtClean="0">
                <a:effectLst/>
                <a:latin typeface="Arial" charset="0"/>
              </a:rPr>
              <a:t>8. Kardiovaskulární rehabilitace</a:t>
            </a:r>
          </a:p>
          <a:p>
            <a:pPr marL="0" indent="0" eaLnBrk="1" hangingPunct="1">
              <a:spcBef>
                <a:spcPts val="0"/>
              </a:spcBef>
              <a:buFont typeface="Wingdings" pitchFamily="2" charset="2"/>
              <a:buNone/>
            </a:pPr>
            <a:r>
              <a:rPr lang="cs-CZ" sz="1800" dirty="0" smtClean="0">
                <a:effectLst/>
                <a:latin typeface="Arial" charset="0"/>
              </a:rPr>
              <a:t>9. Nové diagnostické a léčebné metody   </a:t>
            </a:r>
          </a:p>
          <a:p>
            <a:pPr marL="0" indent="0" eaLnBrk="1" hangingPunct="1">
              <a:spcBef>
                <a:spcPts val="0"/>
              </a:spcBef>
              <a:buFont typeface="Wingdings" pitchFamily="2" charset="2"/>
              <a:buNone/>
            </a:pPr>
            <a:r>
              <a:rPr lang="cs-CZ" sz="1800" dirty="0" smtClean="0">
                <a:effectLst/>
                <a:latin typeface="Arial" charset="0"/>
              </a:rPr>
              <a:t>    zavedené na IKK, nové diagnostické      </a:t>
            </a:r>
          </a:p>
          <a:p>
            <a:pPr marL="0" indent="0" eaLnBrk="1" hangingPunct="1">
              <a:spcBef>
                <a:spcPts val="0"/>
              </a:spcBef>
              <a:buFont typeface="Wingdings" pitchFamily="2" charset="2"/>
              <a:buNone/>
            </a:pPr>
            <a:r>
              <a:rPr lang="cs-CZ" sz="1800" dirty="0" smtClean="0">
                <a:effectLst/>
                <a:latin typeface="Arial" charset="0"/>
              </a:rPr>
              <a:t>    a terapeutické technologie rozšiřující</a:t>
            </a:r>
          </a:p>
          <a:p>
            <a:pPr marL="0" indent="0" eaLnBrk="1" hangingPunct="1">
              <a:spcBef>
                <a:spcPts val="0"/>
              </a:spcBef>
              <a:buFont typeface="Wingdings" pitchFamily="2" charset="2"/>
              <a:buNone/>
            </a:pPr>
            <a:r>
              <a:rPr lang="cs-CZ" sz="1800" dirty="0">
                <a:effectLst/>
                <a:latin typeface="Arial" charset="0"/>
              </a:rPr>
              <a:t> </a:t>
            </a:r>
            <a:r>
              <a:rPr lang="cs-CZ" sz="1800" dirty="0" smtClean="0">
                <a:effectLst/>
                <a:latin typeface="Arial" charset="0"/>
              </a:rPr>
              <a:t>   spektrum poskytovaných služeb na IKK</a:t>
            </a:r>
          </a:p>
          <a:p>
            <a:pPr marL="0" indent="0" eaLnBrk="1" hangingPunct="1">
              <a:lnSpc>
                <a:spcPct val="150000"/>
              </a:lnSpc>
              <a:spcBef>
                <a:spcPts val="0"/>
              </a:spcBef>
              <a:buFont typeface="Wingdings" pitchFamily="2" charset="2"/>
              <a:buNone/>
            </a:pPr>
            <a:r>
              <a:rPr lang="cs-CZ" sz="1800" dirty="0" smtClean="0">
                <a:effectLst/>
                <a:latin typeface="Arial" charset="0"/>
              </a:rPr>
              <a:t>10.Centrum komplexní péče o vrozené</a:t>
            </a:r>
          </a:p>
          <a:p>
            <a:pPr marL="0" indent="0" eaLnBrk="1" hangingPunct="1">
              <a:spcBef>
                <a:spcPts val="0"/>
              </a:spcBef>
              <a:buFont typeface="Wingdings" pitchFamily="2" charset="2"/>
              <a:buNone/>
            </a:pPr>
            <a:r>
              <a:rPr lang="cs-CZ" sz="1800" dirty="0">
                <a:effectLst/>
                <a:latin typeface="Arial" charset="0"/>
              </a:rPr>
              <a:t> </a:t>
            </a:r>
            <a:r>
              <a:rPr lang="cs-CZ" sz="1800" dirty="0" smtClean="0">
                <a:effectLst/>
                <a:latin typeface="Arial" charset="0"/>
              </a:rPr>
              <a:t>    srdeční vady v dospělosti Brno</a:t>
            </a:r>
          </a:p>
          <a:p>
            <a:pPr marL="609600" indent="-720000" eaLnBrk="1" hangingPunct="1">
              <a:buFont typeface="Wingdings" pitchFamily="2" charset="2"/>
              <a:buNone/>
            </a:pPr>
            <a:endParaRPr lang="cs-CZ" sz="1800" dirty="0" smtClean="0">
              <a:effectLst/>
              <a:latin typeface="Arial" charset="0"/>
            </a:endParaRPr>
          </a:p>
        </p:txBody>
      </p:sp>
      <p:sp>
        <p:nvSpPr>
          <p:cNvPr id="2" name="Obdélník 1"/>
          <p:cNvSpPr/>
          <p:nvPr/>
        </p:nvSpPr>
        <p:spPr>
          <a:xfrm>
            <a:off x="4499992" y="908720"/>
            <a:ext cx="4716016" cy="4662815"/>
          </a:xfrm>
          <a:prstGeom prst="rect">
            <a:avLst/>
          </a:prstGeom>
        </p:spPr>
        <p:txBody>
          <a:bodyPr wrap="square">
            <a:spAutoFit/>
          </a:bodyPr>
          <a:lstStyle/>
          <a:p>
            <a:pPr marL="609600" indent="-609600" eaLnBrk="1" hangingPunct="1">
              <a:lnSpc>
                <a:spcPct val="150000"/>
              </a:lnSpc>
              <a:buFont typeface="Wingdings" pitchFamily="2" charset="2"/>
              <a:buNone/>
            </a:pPr>
            <a:r>
              <a:rPr lang="cs-CZ" sz="1800" dirty="0">
                <a:latin typeface="Arial" charset="0"/>
              </a:rPr>
              <a:t>11. Ošetřovatelská péče</a:t>
            </a:r>
          </a:p>
          <a:p>
            <a:pPr marL="609600" indent="-609600" eaLnBrk="1" hangingPunct="1">
              <a:lnSpc>
                <a:spcPct val="150000"/>
              </a:lnSpc>
              <a:buFont typeface="Wingdings" pitchFamily="2" charset="2"/>
              <a:buNone/>
            </a:pPr>
            <a:r>
              <a:rPr lang="cs-CZ" sz="1800" dirty="0">
                <a:latin typeface="Arial" charset="0"/>
              </a:rPr>
              <a:t>12. Významné události</a:t>
            </a:r>
          </a:p>
          <a:p>
            <a:pPr marL="609600" indent="-609600" eaLnBrk="1" hangingPunct="1">
              <a:lnSpc>
                <a:spcPct val="150000"/>
              </a:lnSpc>
              <a:buFont typeface="Wingdings" pitchFamily="2" charset="2"/>
              <a:buNone/>
            </a:pPr>
            <a:r>
              <a:rPr lang="cs-CZ" sz="1800" dirty="0">
                <a:latin typeface="Arial" charset="0"/>
              </a:rPr>
              <a:t>13. Postgraduální a pregraduální výuka</a:t>
            </a:r>
          </a:p>
          <a:p>
            <a:pPr marL="609600" indent="-609600" eaLnBrk="1" hangingPunct="1">
              <a:lnSpc>
                <a:spcPct val="150000"/>
              </a:lnSpc>
              <a:buFont typeface="Wingdings" pitchFamily="2" charset="2"/>
              <a:buNone/>
            </a:pPr>
            <a:r>
              <a:rPr lang="cs-CZ" sz="1800" dirty="0">
                <a:latin typeface="Arial" charset="0"/>
              </a:rPr>
              <a:t>14. Výuka zahraničních studentů</a:t>
            </a:r>
          </a:p>
          <a:p>
            <a:pPr marL="609600" indent="-609600" eaLnBrk="1" hangingPunct="1">
              <a:lnSpc>
                <a:spcPct val="150000"/>
              </a:lnSpc>
              <a:buFont typeface="Wingdings" pitchFamily="2" charset="2"/>
              <a:buNone/>
            </a:pPr>
            <a:r>
              <a:rPr lang="cs-CZ" sz="1800" dirty="0">
                <a:latin typeface="Arial" charset="0"/>
              </a:rPr>
              <a:t>15. Přehled školících akcí</a:t>
            </a:r>
          </a:p>
          <a:p>
            <a:pPr marL="609600" indent="-609600" eaLnBrk="1" hangingPunct="1">
              <a:buFont typeface="Wingdings" pitchFamily="2" charset="2"/>
              <a:buNone/>
            </a:pPr>
            <a:r>
              <a:rPr lang="cs-CZ" sz="1800" dirty="0">
                <a:latin typeface="Arial" charset="0"/>
              </a:rPr>
              <a:t>16. Klinické semináře a  odborné akce </a:t>
            </a:r>
            <a:r>
              <a:rPr lang="cs-CZ" sz="1800" dirty="0" smtClean="0">
                <a:latin typeface="Arial" charset="0"/>
              </a:rPr>
              <a:t>IKK,</a:t>
            </a:r>
          </a:p>
          <a:p>
            <a:pPr marL="609600" indent="-609600" eaLnBrk="1" hangingPunct="1">
              <a:buFont typeface="Wingdings" pitchFamily="2" charset="2"/>
              <a:buNone/>
            </a:pPr>
            <a:r>
              <a:rPr lang="cs-CZ" sz="1800" dirty="0" smtClean="0">
                <a:latin typeface="Arial" charset="0"/>
              </a:rPr>
              <a:t>       sympózium, sjezdy, kongresy a</a:t>
            </a:r>
          </a:p>
          <a:p>
            <a:pPr marL="609600" indent="-609600" eaLnBrk="1" hangingPunct="1">
              <a:buFont typeface="Wingdings" pitchFamily="2" charset="2"/>
              <a:buNone/>
            </a:pPr>
            <a:r>
              <a:rPr lang="cs-CZ" sz="1800" dirty="0">
                <a:latin typeface="Arial" charset="0"/>
              </a:rPr>
              <a:t> </a:t>
            </a:r>
            <a:r>
              <a:rPr lang="cs-CZ" sz="1800" dirty="0" smtClean="0">
                <a:latin typeface="Arial" charset="0"/>
              </a:rPr>
              <a:t>      propagační akce</a:t>
            </a:r>
            <a:endParaRPr lang="cs-CZ" sz="1800" dirty="0">
              <a:latin typeface="Arial" charset="0"/>
            </a:endParaRPr>
          </a:p>
          <a:p>
            <a:pPr marL="609600" indent="-609600" eaLnBrk="1" hangingPunct="1">
              <a:lnSpc>
                <a:spcPct val="150000"/>
              </a:lnSpc>
              <a:buFont typeface="Wingdings" pitchFamily="2" charset="2"/>
              <a:buNone/>
            </a:pPr>
            <a:r>
              <a:rPr lang="cs-CZ" sz="1800" dirty="0" smtClean="0">
                <a:latin typeface="Arial" charset="0"/>
              </a:rPr>
              <a:t>17. </a:t>
            </a:r>
            <a:r>
              <a:rPr lang="cs-CZ" sz="1800" dirty="0">
                <a:latin typeface="Arial" charset="0"/>
              </a:rPr>
              <a:t>Vědeckovýzkumná činnost  </a:t>
            </a:r>
            <a:r>
              <a:rPr lang="cs-CZ" sz="1800" dirty="0" smtClean="0">
                <a:latin typeface="Arial" charset="0"/>
              </a:rPr>
              <a:t>IKK</a:t>
            </a:r>
          </a:p>
          <a:p>
            <a:pPr marL="609600" indent="-609600" eaLnBrk="1" hangingPunct="1">
              <a:lnSpc>
                <a:spcPct val="150000"/>
              </a:lnSpc>
              <a:buFont typeface="Wingdings" pitchFamily="2" charset="2"/>
              <a:buNone/>
            </a:pPr>
            <a:r>
              <a:rPr lang="cs-CZ" sz="1800" dirty="0" smtClean="0">
                <a:latin typeface="Arial" charset="0"/>
              </a:rPr>
              <a:t>18. Registry a studie IKK v roce 2015</a:t>
            </a:r>
            <a:endParaRPr lang="cs-CZ" sz="1800" dirty="0">
              <a:latin typeface="Arial" charset="0"/>
            </a:endParaRPr>
          </a:p>
          <a:p>
            <a:pPr marL="609600" indent="-609600" eaLnBrk="1" hangingPunct="1">
              <a:lnSpc>
                <a:spcPct val="150000"/>
              </a:lnSpc>
              <a:buFont typeface="Wingdings" pitchFamily="2" charset="2"/>
              <a:buNone/>
            </a:pPr>
            <a:r>
              <a:rPr lang="cs-CZ" sz="1800" dirty="0" smtClean="0">
                <a:latin typeface="Arial" charset="0"/>
              </a:rPr>
              <a:t>19. </a:t>
            </a:r>
            <a:r>
              <a:rPr lang="cs-CZ" sz="1800" dirty="0">
                <a:latin typeface="Arial" charset="0"/>
              </a:rPr>
              <a:t>Nadační fond</a:t>
            </a:r>
          </a:p>
          <a:p>
            <a:pPr marL="609600" indent="-609600" eaLnBrk="1" hangingPunct="1">
              <a:lnSpc>
                <a:spcPct val="150000"/>
              </a:lnSpc>
              <a:buFont typeface="Wingdings" pitchFamily="2" charset="2"/>
              <a:buNone/>
            </a:pPr>
            <a:r>
              <a:rPr lang="cs-CZ" sz="1800" dirty="0" smtClean="0">
                <a:latin typeface="Arial" charset="0"/>
              </a:rPr>
              <a:t>20. Publikační činnost IKK</a:t>
            </a:r>
            <a:endParaRPr lang="cs-CZ" sz="1800" dirty="0">
              <a:latin typeface="Arial" charset="0"/>
            </a:endParaRPr>
          </a:p>
        </p:txBody>
      </p:sp>
    </p:spTree>
    <p:extLst>
      <p:ext uri="{BB962C8B-B14F-4D97-AF65-F5344CB8AC3E}">
        <p14:creationId xmlns:p14="http://schemas.microsoft.com/office/powerpoint/2010/main" val="22345102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sz="quarter"/>
          </p:nvPr>
        </p:nvSpPr>
        <p:spPr>
          <a:xfrm>
            <a:off x="107504" y="-178679"/>
            <a:ext cx="8209409" cy="1828800"/>
          </a:xfrm>
        </p:spPr>
        <p:txBody>
          <a:bodyPr/>
          <a:lstStyle/>
          <a:p>
            <a:r>
              <a:rPr lang="cs-CZ" sz="2800" b="1" dirty="0" smtClean="0">
                <a:solidFill>
                  <a:srgbClr val="FF6600"/>
                </a:solidFill>
                <a:effectLst/>
                <a:latin typeface="Arial" pitchFamily="34" charset="0"/>
                <a:cs typeface="Arial" pitchFamily="34" charset="0"/>
              </a:rPr>
              <a:t>Echokardiografické vyšetření – celkové počty</a:t>
            </a:r>
          </a:p>
        </p:txBody>
      </p:sp>
      <p:graphicFrame>
        <p:nvGraphicFramePr>
          <p:cNvPr id="37891" name="Object 3"/>
          <p:cNvGraphicFramePr>
            <a:graphicFrameLocks noGrp="1" noChangeAspect="1"/>
          </p:cNvGraphicFramePr>
          <p:nvPr>
            <p:ph sz="half" idx="4294967295"/>
            <p:extLst>
              <p:ext uri="{D42A27DB-BD31-4B8C-83A1-F6EECF244321}">
                <p14:modId xmlns:p14="http://schemas.microsoft.com/office/powerpoint/2010/main" val="1051778932"/>
              </p:ext>
            </p:extLst>
          </p:nvPr>
        </p:nvGraphicFramePr>
        <p:xfrm>
          <a:off x="0" y="2665413"/>
          <a:ext cx="4222750" cy="2401887"/>
        </p:xfrm>
        <a:graphic>
          <a:graphicData uri="http://schemas.openxmlformats.org/presentationml/2006/ole">
            <mc:AlternateContent xmlns:mc="http://schemas.openxmlformats.org/markup-compatibility/2006">
              <mc:Choice xmlns:v="urn:schemas-microsoft-com:vml" Requires="v">
                <p:oleObj spid="_x0000_s43636" name="Graf" r:id="rId3" imgW="4219617" imgH="2400300" progId="MSGraph.Chart.8">
                  <p:embed/>
                </p:oleObj>
              </mc:Choice>
              <mc:Fallback>
                <p:oleObj name="Graf" r:id="rId3" imgW="4219617" imgH="2400300" progId="MSGraph.Chart.8">
                  <p:embed/>
                  <p:pic>
                    <p:nvPicPr>
                      <p:cNvPr id="0" name="Object 3"/>
                      <p:cNvPicPr>
                        <a:picLocks noChangeAspect="1" noChangeArrowheads="1"/>
                      </p:cNvPicPr>
                      <p:nvPr/>
                    </p:nvPicPr>
                    <p:blipFill>
                      <a:blip r:embed="rId4"/>
                      <a:srcRect/>
                      <a:stretch>
                        <a:fillRect/>
                      </a:stretch>
                    </p:blipFill>
                    <p:spPr bwMode="auto">
                      <a:xfrm>
                        <a:off x="0" y="2665413"/>
                        <a:ext cx="4222750" cy="2401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2" name="Object 4"/>
          <p:cNvGraphicFramePr>
            <a:graphicFrameLocks noGrp="1" noChangeAspect="1"/>
          </p:cNvGraphicFramePr>
          <p:nvPr>
            <p:ph sz="half" idx="4294967295"/>
            <p:extLst>
              <p:ext uri="{D42A27DB-BD31-4B8C-83A1-F6EECF244321}">
                <p14:modId xmlns:p14="http://schemas.microsoft.com/office/powerpoint/2010/main" val="965953240"/>
              </p:ext>
            </p:extLst>
          </p:nvPr>
        </p:nvGraphicFramePr>
        <p:xfrm>
          <a:off x="5105400" y="2800351"/>
          <a:ext cx="4038600" cy="2125663"/>
        </p:xfrm>
        <a:graphic>
          <a:graphicData uri="http://schemas.openxmlformats.org/presentationml/2006/ole">
            <mc:AlternateContent xmlns:mc="http://schemas.openxmlformats.org/markup-compatibility/2006">
              <mc:Choice xmlns:v="urn:schemas-microsoft-com:vml" Requires="v">
                <p:oleObj spid="_x0000_s43637" name="Graf" r:id="rId5" imgW="4124360" imgH="2171623" progId="MSGraph.Chart.8">
                  <p:embed/>
                </p:oleObj>
              </mc:Choice>
              <mc:Fallback>
                <p:oleObj name="Graf" r:id="rId5" imgW="4124360" imgH="2171623" progId="MSGraph.Chart.8">
                  <p:embed/>
                  <p:pic>
                    <p:nvPicPr>
                      <p:cNvPr id="0" name="Object 4"/>
                      <p:cNvPicPr>
                        <a:picLocks noChangeAspect="1" noChangeArrowheads="1"/>
                      </p:cNvPicPr>
                      <p:nvPr/>
                    </p:nvPicPr>
                    <p:blipFill>
                      <a:blip r:embed="rId6"/>
                      <a:srcRect/>
                      <a:stretch>
                        <a:fillRect/>
                      </a:stretch>
                    </p:blipFill>
                    <p:spPr bwMode="auto">
                      <a:xfrm>
                        <a:off x="5105400" y="2800351"/>
                        <a:ext cx="4038600" cy="212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3" name="Rectangle 5"/>
          <p:cNvSpPr>
            <a:spLocks noChangeArrowheads="1"/>
          </p:cNvSpPr>
          <p:nvPr/>
        </p:nvSpPr>
        <p:spPr bwMode="auto">
          <a:xfrm>
            <a:off x="-954088" y="2140535"/>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sp>
        <p:nvSpPr>
          <p:cNvPr id="37894" name="Rectangle 6"/>
          <p:cNvSpPr>
            <a:spLocks noChangeArrowheads="1"/>
          </p:cNvSpPr>
          <p:nvPr/>
        </p:nvSpPr>
        <p:spPr bwMode="auto">
          <a:xfrm>
            <a:off x="468313" y="4698592"/>
            <a:ext cx="7848600"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just"/>
            <a:r>
              <a:rPr lang="cs-CZ" sz="1000" dirty="0">
                <a:latin typeface="Arial" charset="0"/>
                <a:cs typeface="Times New Roman" pitchFamily="18" charset="0"/>
              </a:rPr>
              <a:t/>
            </a:r>
            <a:br>
              <a:rPr lang="cs-CZ" sz="1000" dirty="0">
                <a:latin typeface="Arial" charset="0"/>
                <a:cs typeface="Times New Roman" pitchFamily="18" charset="0"/>
              </a:rPr>
            </a:br>
            <a:endParaRPr lang="cs-CZ" b="1" dirty="0">
              <a:solidFill>
                <a:schemeClr val="bg1"/>
              </a:solidFill>
              <a:latin typeface="Arial" charset="0"/>
              <a:cs typeface="Times New Roman" pitchFamily="18" charset="0"/>
            </a:endParaRPr>
          </a:p>
          <a:p>
            <a:pPr algn="just" eaLnBrk="0" hangingPunct="0"/>
            <a:r>
              <a:rPr lang="cs-CZ" b="1" dirty="0">
                <a:solidFill>
                  <a:srgbClr val="FFFF00"/>
                </a:solidFill>
                <a:latin typeface="Arial" charset="0"/>
                <a:cs typeface="Times New Roman" pitchFamily="18" charset="0"/>
              </a:rPr>
              <a:t>Jak k nám odesílat pacienty:</a:t>
            </a:r>
          </a:p>
          <a:p>
            <a:pPr eaLnBrk="0" hangingPunct="0"/>
            <a:r>
              <a:rPr lang="cs-CZ" b="1" dirty="0">
                <a:solidFill>
                  <a:srgbClr val="FFC000"/>
                </a:solidFill>
                <a:latin typeface="Arial" charset="0"/>
                <a:cs typeface="Times New Roman" pitchFamily="18" charset="0"/>
              </a:rPr>
              <a:t>Podrobné informace poskytne vedoucí lékař (viz pracovní skupiny) </a:t>
            </a:r>
            <a:endParaRPr lang="cs-CZ" b="1" dirty="0" smtClean="0">
              <a:solidFill>
                <a:srgbClr val="FFC000"/>
              </a:solidFill>
              <a:latin typeface="Arial" charset="0"/>
              <a:cs typeface="Times New Roman" pitchFamily="18" charset="0"/>
            </a:endParaRPr>
          </a:p>
          <a:p>
            <a:pPr eaLnBrk="0" hangingPunct="0"/>
            <a:r>
              <a:rPr lang="cs-CZ" b="1" dirty="0" smtClean="0">
                <a:solidFill>
                  <a:srgbClr val="FFC000"/>
                </a:solidFill>
                <a:latin typeface="Arial" charset="0"/>
                <a:cs typeface="Times New Roman" pitchFamily="18" charset="0"/>
              </a:rPr>
              <a:t>na </a:t>
            </a:r>
            <a:r>
              <a:rPr lang="cs-CZ" b="1" dirty="0">
                <a:solidFill>
                  <a:srgbClr val="FFC000"/>
                </a:solidFill>
                <a:latin typeface="Arial" charset="0"/>
                <a:cs typeface="Times New Roman" pitchFamily="18" charset="0"/>
              </a:rPr>
              <a:t>telefonních číslech uvedených v rámci jednotlivých laboratoří specializovaných programů.</a:t>
            </a:r>
            <a:endParaRPr lang="cs-CZ" b="1" dirty="0">
              <a:solidFill>
                <a:srgbClr val="FFC000"/>
              </a:solidFill>
              <a:latin typeface="Arial" charset="0"/>
            </a:endParaRPr>
          </a:p>
        </p:txBody>
      </p:sp>
      <p:sp>
        <p:nvSpPr>
          <p:cNvPr id="37895" name="Rectangle 7"/>
          <p:cNvSpPr>
            <a:spLocks noChangeArrowheads="1"/>
          </p:cNvSpPr>
          <p:nvPr/>
        </p:nvSpPr>
        <p:spPr bwMode="auto">
          <a:xfrm>
            <a:off x="4500563" y="1205618"/>
            <a:ext cx="45005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2"/>
            <a:r>
              <a:rPr lang="cs-CZ" sz="1800" b="1" dirty="0">
                <a:solidFill>
                  <a:srgbClr val="FFFF00"/>
                </a:solidFill>
                <a:latin typeface="Arial" charset="0"/>
              </a:rPr>
              <a:t>TEE+ stres echo </a:t>
            </a:r>
            <a:r>
              <a:rPr lang="cs-CZ" sz="1800" b="1" dirty="0" smtClean="0">
                <a:solidFill>
                  <a:srgbClr val="FFFF00"/>
                </a:solidFill>
                <a:latin typeface="Arial" charset="0"/>
              </a:rPr>
              <a:t> </a:t>
            </a:r>
            <a:r>
              <a:rPr lang="cs-CZ" sz="1800" b="1" dirty="0">
                <a:solidFill>
                  <a:srgbClr val="FFFF00"/>
                </a:solidFill>
                <a:latin typeface="Arial" charset="0"/>
              </a:rPr>
              <a:t>v roce </a:t>
            </a:r>
            <a:r>
              <a:rPr lang="cs-CZ" sz="1800" b="1" dirty="0" smtClean="0">
                <a:solidFill>
                  <a:srgbClr val="FFFF00"/>
                </a:solidFill>
                <a:latin typeface="Arial" charset="0"/>
              </a:rPr>
              <a:t>2015</a:t>
            </a:r>
          </a:p>
          <a:p>
            <a:pPr lvl="2"/>
            <a:r>
              <a:rPr lang="cs-CZ" sz="1800" b="1" dirty="0" smtClean="0">
                <a:solidFill>
                  <a:srgbClr val="FFFF00"/>
                </a:solidFill>
                <a:latin typeface="Arial" charset="0"/>
              </a:rPr>
              <a:t> </a:t>
            </a:r>
          </a:p>
          <a:p>
            <a:pPr lvl="2"/>
            <a:r>
              <a:rPr lang="cs-CZ" sz="1800" b="1" dirty="0" smtClean="0">
                <a:solidFill>
                  <a:srgbClr val="FFFF00"/>
                </a:solidFill>
                <a:latin typeface="Arial" charset="0"/>
              </a:rPr>
              <a:t>           TEE  -  388 </a:t>
            </a:r>
            <a:r>
              <a:rPr lang="cs-CZ" sz="1800" b="1" dirty="0">
                <a:solidFill>
                  <a:srgbClr val="FFFF00"/>
                </a:solidFill>
                <a:latin typeface="Arial" charset="0"/>
              </a:rPr>
              <a:t>výkonů</a:t>
            </a:r>
          </a:p>
          <a:p>
            <a:pPr lvl="2"/>
            <a:r>
              <a:rPr lang="cs-CZ" sz="1800" b="1" dirty="0" smtClean="0">
                <a:solidFill>
                  <a:srgbClr val="FFFF00"/>
                </a:solidFill>
                <a:latin typeface="Arial" charset="0"/>
              </a:rPr>
              <a:t>  </a:t>
            </a:r>
            <a:r>
              <a:rPr lang="cs-CZ" sz="1800" b="1" dirty="0">
                <a:solidFill>
                  <a:srgbClr val="FFFF00"/>
                </a:solidFill>
                <a:latin typeface="Arial" charset="0"/>
              </a:rPr>
              <a:t>stres echo – </a:t>
            </a:r>
            <a:r>
              <a:rPr lang="cs-CZ" sz="1800" b="1" dirty="0" smtClean="0">
                <a:solidFill>
                  <a:srgbClr val="FFFF00"/>
                </a:solidFill>
                <a:latin typeface="Arial" charset="0"/>
              </a:rPr>
              <a:t> 47 výkonů</a:t>
            </a:r>
            <a:endParaRPr lang="cs-CZ" sz="1800" b="1" dirty="0">
              <a:solidFill>
                <a:srgbClr val="FFFF00"/>
              </a:solidFill>
              <a:latin typeface="Arial" charset="0"/>
            </a:endParaRPr>
          </a:p>
        </p:txBody>
      </p:sp>
      <p:sp>
        <p:nvSpPr>
          <p:cNvPr id="37896" name="Rectangle 8"/>
          <p:cNvSpPr>
            <a:spLocks noChangeArrowheads="1"/>
          </p:cNvSpPr>
          <p:nvPr/>
        </p:nvSpPr>
        <p:spPr bwMode="auto">
          <a:xfrm>
            <a:off x="395289" y="1880480"/>
            <a:ext cx="203132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lvl="4"/>
            <a:endParaRPr lang="cs-CZ" sz="900">
              <a:latin typeface="Arial" charset="0"/>
            </a:endParaRPr>
          </a:p>
          <a:p>
            <a:pPr eaLnBrk="0" hangingPunct="0"/>
            <a:endParaRPr lang="cs-CZ" sz="1800">
              <a:latin typeface="Arial" charset="0"/>
            </a:endParaRPr>
          </a:p>
        </p:txBody>
      </p:sp>
      <p:sp>
        <p:nvSpPr>
          <p:cNvPr id="37897" name="Rectangle 9"/>
          <p:cNvSpPr>
            <a:spLocks noChangeArrowheads="1"/>
          </p:cNvSpPr>
          <p:nvPr/>
        </p:nvSpPr>
        <p:spPr bwMode="auto">
          <a:xfrm>
            <a:off x="237869" y="1124744"/>
            <a:ext cx="471154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cs-CZ" sz="1200" dirty="0">
                <a:latin typeface="Arial" charset="0"/>
                <a:cs typeface="Times New Roman" pitchFamily="18" charset="0"/>
              </a:rPr>
              <a:t/>
            </a:r>
            <a:br>
              <a:rPr lang="cs-CZ" sz="1200" dirty="0">
                <a:latin typeface="Arial" charset="0"/>
                <a:cs typeface="Times New Roman" pitchFamily="18" charset="0"/>
              </a:rPr>
            </a:br>
            <a:r>
              <a:rPr lang="cs-CZ" sz="1200" dirty="0">
                <a:latin typeface="Arial" charset="0"/>
                <a:cs typeface="Times New Roman" pitchFamily="18" charset="0"/>
              </a:rPr>
              <a:t>        </a:t>
            </a:r>
            <a:r>
              <a:rPr lang="cs-CZ" sz="1200" dirty="0" smtClean="0">
                <a:latin typeface="Arial" charset="0"/>
                <a:cs typeface="Times New Roman" pitchFamily="18" charset="0"/>
              </a:rPr>
              <a:t>         </a:t>
            </a:r>
            <a:r>
              <a:rPr lang="cs-CZ" sz="1800" b="1" dirty="0" err="1">
                <a:solidFill>
                  <a:srgbClr val="FFFF00"/>
                </a:solidFill>
                <a:latin typeface="Arial" charset="0"/>
                <a:cs typeface="Times New Roman" pitchFamily="18" charset="0"/>
              </a:rPr>
              <a:t>Transtorakální</a:t>
            </a:r>
            <a:r>
              <a:rPr lang="cs-CZ" sz="1800" b="1" dirty="0">
                <a:solidFill>
                  <a:srgbClr val="FFFF00"/>
                </a:solidFill>
                <a:latin typeface="Arial" charset="0"/>
                <a:cs typeface="Times New Roman" pitchFamily="18" charset="0"/>
              </a:rPr>
              <a:t> echokardiografie</a:t>
            </a:r>
          </a:p>
          <a:p>
            <a:pPr algn="just"/>
            <a:r>
              <a:rPr lang="cs-CZ" sz="1800" b="1" dirty="0">
                <a:solidFill>
                  <a:srgbClr val="FFFF00"/>
                </a:solidFill>
                <a:latin typeface="Arial" charset="0"/>
                <a:cs typeface="Times New Roman" pitchFamily="18" charset="0"/>
              </a:rPr>
              <a:t> v roce </a:t>
            </a:r>
            <a:r>
              <a:rPr lang="cs-CZ" sz="1800" b="1" dirty="0" smtClean="0">
                <a:solidFill>
                  <a:srgbClr val="FFFF00"/>
                </a:solidFill>
                <a:latin typeface="Arial" charset="0"/>
                <a:cs typeface="Times New Roman" pitchFamily="18" charset="0"/>
              </a:rPr>
              <a:t>2015 </a:t>
            </a:r>
            <a:r>
              <a:rPr lang="cs-CZ" sz="1800" b="1" dirty="0">
                <a:solidFill>
                  <a:srgbClr val="FFFF00"/>
                </a:solidFill>
                <a:latin typeface="Arial" charset="0"/>
                <a:cs typeface="Times New Roman" pitchFamily="18" charset="0"/>
              </a:rPr>
              <a:t>– </a:t>
            </a:r>
            <a:r>
              <a:rPr lang="cs-CZ" sz="1800" b="1" dirty="0" smtClean="0">
                <a:solidFill>
                  <a:srgbClr val="FFFF00"/>
                </a:solidFill>
                <a:latin typeface="Arial" charset="0"/>
                <a:cs typeface="Times New Roman" pitchFamily="18" charset="0"/>
              </a:rPr>
              <a:t> 6837 provedených </a:t>
            </a:r>
            <a:r>
              <a:rPr lang="cs-CZ" sz="1800" b="1" dirty="0">
                <a:solidFill>
                  <a:srgbClr val="FFFF00"/>
                </a:solidFill>
                <a:latin typeface="Arial" charset="0"/>
                <a:cs typeface="Times New Roman" pitchFamily="18" charset="0"/>
              </a:rPr>
              <a:t>výkonů</a:t>
            </a:r>
            <a:endParaRPr lang="cs-CZ" sz="1800" dirty="0">
              <a:solidFill>
                <a:srgbClr val="FFFF00"/>
              </a:solidFill>
              <a:latin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36785\Pictures\2016-05-16\1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6632"/>
            <a:ext cx="3168352" cy="2036602"/>
          </a:xfrm>
          <a:prstGeom prst="rect">
            <a:avLst/>
          </a:prstGeom>
          <a:noFill/>
          <a:extLst>
            <a:ext uri="{909E8E84-426E-40DD-AFC4-6F175D3DCCD1}">
              <a14:hiddenFill xmlns:a14="http://schemas.microsoft.com/office/drawing/2010/main">
                <a:solidFill>
                  <a:srgbClr val="FFFFFF"/>
                </a:solidFill>
              </a14:hiddenFill>
            </a:ext>
          </a:extLst>
        </p:spPr>
      </p:pic>
      <p:pic>
        <p:nvPicPr>
          <p:cNvPr id="49155" name="Picture 3" descr="D:\rocenka 2010\DSCN16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356993"/>
            <a:ext cx="3240360" cy="259228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51520" y="2276872"/>
            <a:ext cx="3778470" cy="584775"/>
          </a:xfrm>
          <a:prstGeom prst="rect">
            <a:avLst/>
          </a:prstGeom>
          <a:noFill/>
        </p:spPr>
        <p:txBody>
          <a:bodyPr wrap="none" rtlCol="0">
            <a:spAutoFit/>
          </a:bodyPr>
          <a:lstStyle/>
          <a:p>
            <a:r>
              <a:rPr lang="cs-CZ" dirty="0" smtClean="0">
                <a:latin typeface="Arial" panose="020B0604020202020204" pitchFamily="34" charset="0"/>
                <a:cs typeface="Arial" panose="020B0604020202020204" pitchFamily="34" charset="0"/>
              </a:rPr>
              <a:t>MUDr. Jan Maňoušek při </a:t>
            </a:r>
            <a:r>
              <a:rPr lang="cs-CZ" dirty="0" err="1" smtClean="0">
                <a:latin typeface="Arial" panose="020B0604020202020204" pitchFamily="34" charset="0"/>
                <a:cs typeface="Arial" panose="020B0604020202020204" pitchFamily="34" charset="0"/>
              </a:rPr>
              <a:t>echovyšetření</a:t>
            </a:r>
            <a:endParaRPr lang="cs-CZ" dirty="0" smtClean="0">
              <a:latin typeface="Arial" panose="020B0604020202020204" pitchFamily="34" charset="0"/>
              <a:cs typeface="Arial" panose="020B0604020202020204" pitchFamily="34" charset="0"/>
            </a:endParaRPr>
          </a:p>
          <a:p>
            <a:r>
              <a:rPr lang="cs-CZ" dirty="0" smtClean="0">
                <a:latin typeface="Arial" panose="020B0604020202020204" pitchFamily="34" charset="0"/>
                <a:cs typeface="Arial" panose="020B0604020202020204" pitchFamily="34" charset="0"/>
              </a:rPr>
              <a:t>Vyšetřovna IKK - 13.p. LT</a:t>
            </a:r>
            <a:endParaRPr lang="cs-CZ" dirty="0">
              <a:latin typeface="Arial" panose="020B0604020202020204" pitchFamily="34" charset="0"/>
              <a:cs typeface="Arial" panose="020B0604020202020204" pitchFamily="34" charset="0"/>
            </a:endParaRPr>
          </a:p>
        </p:txBody>
      </p:sp>
      <p:sp>
        <p:nvSpPr>
          <p:cNvPr id="5" name="TextovéPole 4"/>
          <p:cNvSpPr txBox="1"/>
          <p:nvPr/>
        </p:nvSpPr>
        <p:spPr>
          <a:xfrm>
            <a:off x="179512" y="6165304"/>
            <a:ext cx="4107086" cy="584775"/>
          </a:xfrm>
          <a:prstGeom prst="rect">
            <a:avLst/>
          </a:prstGeom>
          <a:noFill/>
        </p:spPr>
        <p:txBody>
          <a:bodyPr wrap="none" rtlCol="0">
            <a:spAutoFit/>
          </a:bodyPr>
          <a:lstStyle/>
          <a:p>
            <a:r>
              <a:rPr lang="cs-CZ" dirty="0" smtClean="0">
                <a:latin typeface="Arial" panose="020B0604020202020204" pitchFamily="34" charset="0"/>
                <a:cs typeface="Arial" panose="020B0604020202020204" pitchFamily="34" charset="0"/>
              </a:rPr>
              <a:t>MUDr. Svatopluk Nehyba při </a:t>
            </a:r>
            <a:r>
              <a:rPr lang="cs-CZ" dirty="0" err="1" smtClean="0">
                <a:latin typeface="Arial" panose="020B0604020202020204" pitchFamily="34" charset="0"/>
                <a:cs typeface="Arial" panose="020B0604020202020204" pitchFamily="34" charset="0"/>
              </a:rPr>
              <a:t>echovyšetření</a:t>
            </a:r>
            <a:endParaRPr lang="cs-CZ" dirty="0" smtClean="0">
              <a:latin typeface="Arial" panose="020B0604020202020204" pitchFamily="34" charset="0"/>
              <a:cs typeface="Arial" panose="020B0604020202020204" pitchFamily="34" charset="0"/>
            </a:endParaRPr>
          </a:p>
          <a:p>
            <a:r>
              <a:rPr lang="cs-CZ" dirty="0" smtClean="0">
                <a:latin typeface="Arial" panose="020B0604020202020204" pitchFamily="34" charset="0"/>
                <a:cs typeface="Arial" panose="020B0604020202020204" pitchFamily="34" charset="0"/>
              </a:rPr>
              <a:t>Vyšetřovna NIKA  - pavilon DTC</a:t>
            </a:r>
            <a:endParaRPr lang="cs-CZ"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97400" y="237565"/>
            <a:ext cx="3486227" cy="23605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47106" name="Picture 2" descr="C:\Users\36785\Desktop\rocenka 2016\0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7400" y="3356993"/>
            <a:ext cx="3659138" cy="2592289"/>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4355766" y="2810189"/>
            <a:ext cx="4788234" cy="338554"/>
          </a:xfrm>
          <a:prstGeom prst="rect">
            <a:avLst/>
          </a:prstGeom>
          <a:noFill/>
        </p:spPr>
        <p:txBody>
          <a:bodyPr wrap="none" rtlCol="0">
            <a:spAutoFit/>
          </a:bodyPr>
          <a:lstStyle/>
          <a:p>
            <a:r>
              <a:rPr lang="cs-CZ" dirty="0" smtClean="0">
                <a:latin typeface="Arial" panose="020B0604020202020204" pitchFamily="34" charset="0"/>
                <a:cs typeface="Arial" panose="020B0604020202020204" pitchFamily="34" charset="0"/>
              </a:rPr>
              <a:t>Lékaři a NLZP – </a:t>
            </a:r>
            <a:r>
              <a:rPr lang="cs-CZ" dirty="0" err="1" smtClean="0">
                <a:latin typeface="Arial" panose="020B0604020202020204" pitchFamily="34" charset="0"/>
                <a:cs typeface="Arial" panose="020B0604020202020204" pitchFamily="34" charset="0"/>
              </a:rPr>
              <a:t>Holter</a:t>
            </a:r>
            <a:r>
              <a:rPr lang="cs-CZ" dirty="0" smtClean="0">
                <a:latin typeface="Arial" panose="020B0604020202020204" pitchFamily="34" charset="0"/>
                <a:cs typeface="Arial" panose="020B0604020202020204" pitchFamily="34" charset="0"/>
              </a:rPr>
              <a:t> + </a:t>
            </a:r>
            <a:r>
              <a:rPr lang="cs-CZ" dirty="0" err="1" smtClean="0">
                <a:latin typeface="Arial" panose="020B0604020202020204" pitchFamily="34" charset="0"/>
                <a:cs typeface="Arial" panose="020B0604020202020204" pitchFamily="34" charset="0"/>
              </a:rPr>
              <a:t>echovyšetřovna</a:t>
            </a:r>
            <a:r>
              <a:rPr lang="cs-CZ" dirty="0" smtClean="0">
                <a:latin typeface="Arial" panose="020B0604020202020204" pitchFamily="34" charset="0"/>
                <a:cs typeface="Arial" panose="020B0604020202020204" pitchFamily="34" charset="0"/>
              </a:rPr>
              <a:t> 13.p. LT </a:t>
            </a:r>
            <a:endParaRPr lang="cs-CZ" dirty="0">
              <a:latin typeface="Arial" panose="020B0604020202020204" pitchFamily="34" charset="0"/>
              <a:cs typeface="Arial" panose="020B0604020202020204" pitchFamily="34" charset="0"/>
            </a:endParaRPr>
          </a:p>
        </p:txBody>
      </p:sp>
      <p:sp>
        <p:nvSpPr>
          <p:cNvPr id="3" name="TextovéPole 2"/>
          <p:cNvSpPr txBox="1"/>
          <p:nvPr/>
        </p:nvSpPr>
        <p:spPr>
          <a:xfrm>
            <a:off x="4649308" y="6234969"/>
            <a:ext cx="4201150" cy="338554"/>
          </a:xfrm>
          <a:prstGeom prst="rect">
            <a:avLst/>
          </a:prstGeom>
          <a:noFill/>
        </p:spPr>
        <p:txBody>
          <a:bodyPr wrap="none" rtlCol="0">
            <a:spAutoFit/>
          </a:bodyPr>
          <a:lstStyle/>
          <a:p>
            <a:r>
              <a:rPr lang="cs-CZ" dirty="0" smtClean="0">
                <a:latin typeface="Arial" panose="020B0604020202020204" pitchFamily="34" charset="0"/>
                <a:cs typeface="Arial" panose="020B0604020202020204" pitchFamily="34" charset="0"/>
              </a:rPr>
              <a:t>Kolektiv lékařů a NLZP  NIKA – pavilon DTC</a:t>
            </a: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4102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43240" y="0"/>
            <a:ext cx="8997249" cy="7631833"/>
          </a:xfrm>
          <a:prstGeom prst="rect">
            <a:avLst/>
          </a:prstGeom>
        </p:spPr>
        <p:txBody>
          <a:bodyPr wrap="square">
            <a:spAutoFit/>
          </a:bodyPr>
          <a:lstStyle/>
          <a:p>
            <a:pPr>
              <a:spcAft>
                <a:spcPts val="0"/>
              </a:spcAft>
            </a:pPr>
            <a:r>
              <a:rPr lang="cs-CZ" dirty="0">
                <a:latin typeface="Times New Roman"/>
                <a:ea typeface="Calibri"/>
                <a:cs typeface="Times New Roman"/>
              </a:rPr>
              <a:t> </a:t>
            </a:r>
            <a:endParaRPr lang="cs-CZ" dirty="0">
              <a:latin typeface="Calibri"/>
              <a:ea typeface="Calibri"/>
              <a:cs typeface="Times New Roman"/>
            </a:endParaRPr>
          </a:p>
          <a:p>
            <a:pPr>
              <a:spcAft>
                <a:spcPts val="0"/>
              </a:spcAft>
            </a:pPr>
            <a:r>
              <a:rPr lang="cs-CZ" sz="2400" b="1" dirty="0" smtClean="0">
                <a:solidFill>
                  <a:srgbClr val="FF6600"/>
                </a:solidFill>
                <a:latin typeface="Arial" panose="020B0604020202020204" pitchFamily="34" charset="0"/>
                <a:ea typeface="Calibri"/>
                <a:cs typeface="Arial" pitchFamily="34" charset="0"/>
              </a:rPr>
              <a:t>                      </a:t>
            </a:r>
            <a:r>
              <a:rPr lang="cs-CZ" sz="2800" b="1" dirty="0" smtClean="0">
                <a:solidFill>
                  <a:srgbClr val="FF6600"/>
                </a:solidFill>
                <a:latin typeface="Arial" panose="020B0604020202020204" pitchFamily="34" charset="0"/>
                <a:ea typeface="Calibri"/>
                <a:cs typeface="Arial" pitchFamily="34" charset="0"/>
              </a:rPr>
              <a:t>Kardiovaskulární rehabilitace</a:t>
            </a:r>
            <a:endParaRPr lang="cs-CZ" sz="2800" b="1" dirty="0">
              <a:solidFill>
                <a:srgbClr val="FF6600"/>
              </a:solidFill>
              <a:latin typeface="Arial" panose="020B0604020202020204" pitchFamily="34" charset="0"/>
              <a:ea typeface="Calibri"/>
              <a:cs typeface="Arial" pitchFamily="34" charset="0"/>
            </a:endParaRPr>
          </a:p>
          <a:p>
            <a:pPr algn="just">
              <a:spcBef>
                <a:spcPts val="300"/>
              </a:spcBef>
            </a:pPr>
            <a:r>
              <a:rPr lang="cs-CZ" sz="1200" dirty="0">
                <a:latin typeface="Arial" panose="020B0604020202020204" pitchFamily="34" charset="0"/>
                <a:ea typeface="Calibri"/>
                <a:cs typeface="Arial" panose="020B0604020202020204" pitchFamily="34" charset="0"/>
              </a:rPr>
              <a:t> </a:t>
            </a:r>
            <a:r>
              <a:rPr lang="cs-CZ" sz="1200" dirty="0">
                <a:latin typeface="Arial"/>
              </a:rPr>
              <a:t>Kardiovaskulární rehabilitace (KR) je v posledních letech standardní součástí léčebného procesu kardiaků. Je určena pro pacienty po akutním infarktu myokardu, po </a:t>
            </a:r>
            <a:r>
              <a:rPr lang="cs-CZ" sz="1200" dirty="0" err="1">
                <a:latin typeface="Arial"/>
              </a:rPr>
              <a:t>revaskularizačních</a:t>
            </a:r>
            <a:r>
              <a:rPr lang="cs-CZ" sz="1200" dirty="0">
                <a:latin typeface="Arial"/>
              </a:rPr>
              <a:t> zákrocích, po kardiochirurgických intervencích (aortokoronární bypass, náhrada chlopní) a pro pacienty s chronickým srdečním selháním. Její hlavní úloha spočívá v adaptaci na aerobní tréninkové aktivity pod odborným vedením fyzioterapeuta. Je organizována 3x týdně po dobu 3 měsíců (tj. celkem 36 tréninků). Bezpečné limity zátěže nutné pro stanovení optimální tréninkové intenzity jsou před zahájením programu stanoveny zátěžovou </a:t>
            </a:r>
            <a:r>
              <a:rPr lang="cs-CZ" sz="1200" dirty="0" err="1">
                <a:latin typeface="Arial"/>
              </a:rPr>
              <a:t>spiroergometrií</a:t>
            </a:r>
            <a:r>
              <a:rPr lang="cs-CZ" sz="1200" dirty="0">
                <a:latin typeface="Arial"/>
              </a:rPr>
              <a:t>. Aerobní fáze zahrnuje trénink na ergometru, běžeckém a veslovacím trenažéru; v kombinaci s odporovým tréninkem ve formě posilování dosáhneme optimálního tréninkového efektu.</a:t>
            </a:r>
            <a:endParaRPr lang="cs-CZ" sz="1200" dirty="0"/>
          </a:p>
          <a:p>
            <a:pPr algn="just">
              <a:spcBef>
                <a:spcPts val="300"/>
              </a:spcBef>
            </a:pPr>
            <a:r>
              <a:rPr lang="cs-CZ" sz="1200" dirty="0">
                <a:latin typeface="Arial"/>
              </a:rPr>
              <a:t>Náš tréninkový rehabilitační program má ve Fakultní nemocnici (FN) Brno dlouholetou tradici. Jako první jsme od roku 1993 začali systematicky a standardně provádět ambulantně řízený trénink jako součást léčby kardiaků. Počátky jsou spojeny se jmény doc. MUDr. Václava Chaloupky CSc. a jeho manželky fyzioterapeutky Šárky Chaloupkové. Po opatrných začátcích se KR ve FN Brno postupně proměnila, trénink je v současnosti delší, intenzivnější a bezpečnější. Tento fakt souvisí se značným medicínským pokrokem v diagnostice i léčbě srdečních chorob. Od roku 1993 do konce roku </a:t>
            </a:r>
            <a:r>
              <a:rPr lang="cs-CZ" sz="1200" dirty="0" smtClean="0">
                <a:latin typeface="Arial"/>
              </a:rPr>
              <a:t>2015 </a:t>
            </a:r>
            <a:r>
              <a:rPr lang="cs-CZ" sz="1200" dirty="0">
                <a:latin typeface="Arial"/>
              </a:rPr>
              <a:t>absolvovalo tréninkový cyklus </a:t>
            </a:r>
            <a:r>
              <a:rPr lang="cs-CZ" sz="1200" dirty="0" smtClean="0">
                <a:latin typeface="Arial"/>
              </a:rPr>
              <a:t>1350 </a:t>
            </a:r>
            <a:r>
              <a:rPr lang="cs-CZ" sz="1200" dirty="0">
                <a:latin typeface="Arial"/>
              </a:rPr>
              <a:t>kardiaků, jejich průměrný věk byl 60 let. Výsledky vrcholové spotřeby kyslíku a pracovní tolerance se po absolvování celého cyklu KR zvyšují v průměru o 10-15%.</a:t>
            </a:r>
            <a:endParaRPr lang="cs-CZ" sz="1200" dirty="0"/>
          </a:p>
          <a:p>
            <a:pPr algn="just">
              <a:spcBef>
                <a:spcPts val="300"/>
              </a:spcBef>
            </a:pPr>
            <a:r>
              <a:rPr lang="cs-CZ" sz="1200" dirty="0">
                <a:latin typeface="Arial"/>
              </a:rPr>
              <a:t>Pravidelná pohybová aktivita u kardiaků může významně ovlivnit jejich rizikové faktory, morbiditu a mortalitu. Mnoha zahraničními studiemi byl její efekt potvrzen na základě „evidence </a:t>
            </a:r>
            <a:r>
              <a:rPr lang="cs-CZ" sz="1200" dirty="0" err="1">
                <a:latin typeface="Arial"/>
              </a:rPr>
              <a:t>based</a:t>
            </a:r>
            <a:r>
              <a:rPr lang="cs-CZ" sz="1200" dirty="0">
                <a:latin typeface="Arial"/>
              </a:rPr>
              <a:t> </a:t>
            </a:r>
            <a:r>
              <a:rPr lang="cs-CZ" sz="1200" dirty="0" err="1">
                <a:latin typeface="Arial"/>
              </a:rPr>
              <a:t>medicine</a:t>
            </a:r>
            <a:r>
              <a:rPr lang="cs-CZ" sz="1200" dirty="0">
                <a:latin typeface="Arial"/>
              </a:rPr>
              <a:t>“, proto by měla být nedílnou součástí komplexní léčby a režimových opatření těchto nemocných.</a:t>
            </a:r>
            <a:endParaRPr lang="cs-CZ" sz="1200" dirty="0"/>
          </a:p>
          <a:p>
            <a:pPr>
              <a:spcAft>
                <a:spcPts val="0"/>
              </a:spcAft>
            </a:pPr>
            <a:endParaRPr lang="cs-CZ" dirty="0">
              <a:latin typeface="Arial" panose="020B0604020202020204" pitchFamily="34" charset="0"/>
              <a:ea typeface="Calibri"/>
              <a:cs typeface="Arial" panose="020B0604020202020204" pitchFamily="34" charset="0"/>
            </a:endParaRPr>
          </a:p>
          <a:p>
            <a:pPr>
              <a:spcAft>
                <a:spcPts val="0"/>
              </a:spcAft>
            </a:pPr>
            <a:r>
              <a:rPr lang="cs-CZ" sz="1400" b="1" dirty="0" smtClean="0">
                <a:latin typeface="Arial" pitchFamily="34" charset="0"/>
                <a:ea typeface="Calibri"/>
                <a:cs typeface="Arial" pitchFamily="34" charset="0"/>
              </a:rPr>
              <a:t>                          </a:t>
            </a:r>
            <a:r>
              <a:rPr lang="cs-CZ" sz="1400" b="1" dirty="0">
                <a:latin typeface="Arial" pitchFamily="34" charset="0"/>
                <a:ea typeface="Calibri"/>
                <a:cs typeface="Arial" pitchFamily="34" charset="0"/>
              </a:rPr>
              <a:t> </a:t>
            </a:r>
            <a:r>
              <a:rPr lang="cs-CZ" sz="1400" b="1" dirty="0" smtClean="0">
                <a:solidFill>
                  <a:srgbClr val="FFFF00"/>
                </a:solidFill>
                <a:latin typeface="Arial" pitchFamily="34" charset="0"/>
                <a:ea typeface="Calibri"/>
                <a:cs typeface="Arial" pitchFamily="34" charset="0"/>
              </a:rPr>
              <a:t>Ambulance Kardiovaskulární rehabilitace</a:t>
            </a:r>
            <a:endParaRPr lang="cs-CZ" sz="1400" b="1" dirty="0">
              <a:solidFill>
                <a:srgbClr val="FFFF00"/>
              </a:solidFill>
              <a:latin typeface="Arial" pitchFamily="34" charset="0"/>
              <a:ea typeface="Calibri"/>
              <a:cs typeface="Arial" pitchFamily="34" charset="0"/>
            </a:endParaRPr>
          </a:p>
          <a:p>
            <a:pPr>
              <a:spcAft>
                <a:spcPts val="0"/>
              </a:spcAft>
            </a:pPr>
            <a:r>
              <a:rPr lang="cs-CZ" sz="1400" b="1" dirty="0" smtClean="0">
                <a:solidFill>
                  <a:srgbClr val="FFFF00"/>
                </a:solidFill>
                <a:latin typeface="Arial" pitchFamily="34" charset="0"/>
                <a:ea typeface="Calibri"/>
                <a:cs typeface="Arial" pitchFamily="34" charset="0"/>
              </a:rPr>
              <a:t>                                                               Tým fyzioterapeutů:</a:t>
            </a:r>
            <a:endParaRPr lang="cs-CZ" sz="1400" b="1" dirty="0">
              <a:solidFill>
                <a:srgbClr val="FFFF00"/>
              </a:solidFill>
              <a:latin typeface="Arial" pitchFamily="34" charset="0"/>
              <a:ea typeface="Calibri"/>
              <a:cs typeface="Arial" pitchFamily="34" charset="0"/>
            </a:endParaRPr>
          </a:p>
          <a:p>
            <a:pPr>
              <a:spcAft>
                <a:spcPts val="0"/>
              </a:spcAft>
            </a:pPr>
            <a:r>
              <a:rPr lang="cs-CZ" sz="1400" b="1" dirty="0">
                <a:solidFill>
                  <a:srgbClr val="FFFF00"/>
                </a:solidFill>
                <a:latin typeface="Arial" pitchFamily="34" charset="0"/>
                <a:ea typeface="Calibri"/>
                <a:cs typeface="Arial" pitchFamily="34" charset="0"/>
              </a:rPr>
              <a:t> </a:t>
            </a:r>
            <a:r>
              <a:rPr lang="cs-CZ" sz="1400" b="1" dirty="0" smtClean="0">
                <a:solidFill>
                  <a:srgbClr val="FFFF00"/>
                </a:solidFill>
                <a:latin typeface="Arial" pitchFamily="34" charset="0"/>
                <a:ea typeface="Calibri"/>
                <a:cs typeface="Arial" pitchFamily="34" charset="0"/>
              </a:rPr>
              <a:t>                                                                 </a:t>
            </a:r>
            <a:endParaRPr lang="cs-CZ" sz="1400" b="1" dirty="0">
              <a:solidFill>
                <a:srgbClr val="FFFF00"/>
              </a:solidFill>
              <a:latin typeface="Arial" pitchFamily="34" charset="0"/>
              <a:ea typeface="Calibri"/>
              <a:cs typeface="Arial" pitchFamily="34" charset="0"/>
            </a:endParaRPr>
          </a:p>
          <a:p>
            <a:pPr>
              <a:spcAft>
                <a:spcPts val="0"/>
              </a:spcAft>
            </a:pPr>
            <a:r>
              <a:rPr lang="cs-CZ" sz="1400" b="1" dirty="0" smtClean="0">
                <a:solidFill>
                  <a:srgbClr val="FFFF00"/>
                </a:solidFill>
                <a:latin typeface="Arial" pitchFamily="34" charset="0"/>
                <a:ea typeface="Calibri"/>
                <a:cs typeface="Arial" pitchFamily="34" charset="0"/>
              </a:rPr>
              <a:t>                                                                Mgr</a:t>
            </a:r>
            <a:r>
              <a:rPr lang="cs-CZ" sz="1400" b="1" dirty="0">
                <a:solidFill>
                  <a:srgbClr val="FFFF00"/>
                </a:solidFill>
                <a:latin typeface="Arial" pitchFamily="34" charset="0"/>
                <a:ea typeface="Calibri"/>
                <a:cs typeface="Arial" pitchFamily="34" charset="0"/>
              </a:rPr>
              <a:t>. Robert </a:t>
            </a:r>
            <a:r>
              <a:rPr lang="cs-CZ" sz="1400" b="1" dirty="0" smtClean="0">
                <a:solidFill>
                  <a:srgbClr val="FFFF00"/>
                </a:solidFill>
                <a:latin typeface="Arial" pitchFamily="34" charset="0"/>
                <a:ea typeface="Calibri"/>
                <a:cs typeface="Arial" pitchFamily="34" charset="0"/>
              </a:rPr>
              <a:t>Vysoký, Ph.D.</a:t>
            </a:r>
            <a:endParaRPr lang="cs-CZ" sz="1400" b="1" dirty="0">
              <a:solidFill>
                <a:srgbClr val="FFFF00"/>
              </a:solidFill>
              <a:latin typeface="Arial" pitchFamily="34" charset="0"/>
              <a:ea typeface="Calibri"/>
              <a:cs typeface="Arial" pitchFamily="34" charset="0"/>
            </a:endParaRPr>
          </a:p>
          <a:p>
            <a:pPr>
              <a:spcAft>
                <a:spcPts val="0"/>
              </a:spcAft>
            </a:pPr>
            <a:r>
              <a:rPr lang="cs-CZ" sz="1400" b="1" dirty="0" smtClean="0">
                <a:solidFill>
                  <a:srgbClr val="FFFF00"/>
                </a:solidFill>
                <a:latin typeface="Arial" pitchFamily="34" charset="0"/>
                <a:ea typeface="Calibri"/>
                <a:cs typeface="Arial" pitchFamily="34" charset="0"/>
              </a:rPr>
              <a:t>                                                                Mgr. </a:t>
            </a:r>
            <a:r>
              <a:rPr lang="cs-CZ" sz="1400" b="1" dirty="0">
                <a:solidFill>
                  <a:srgbClr val="FFFF00"/>
                </a:solidFill>
                <a:latin typeface="Arial" pitchFamily="34" charset="0"/>
                <a:ea typeface="Calibri"/>
                <a:cs typeface="Arial" pitchFamily="34" charset="0"/>
              </a:rPr>
              <a:t>Ladislav </a:t>
            </a:r>
            <a:r>
              <a:rPr lang="cs-CZ" sz="1400" b="1" dirty="0" err="1">
                <a:solidFill>
                  <a:srgbClr val="FFFF00"/>
                </a:solidFill>
                <a:latin typeface="Arial" pitchFamily="34" charset="0"/>
                <a:ea typeface="Calibri"/>
                <a:cs typeface="Arial" pitchFamily="34" charset="0"/>
              </a:rPr>
              <a:t>Baťalík</a:t>
            </a:r>
            <a:endParaRPr lang="cs-CZ" sz="1400" b="1" dirty="0">
              <a:solidFill>
                <a:srgbClr val="FFFF00"/>
              </a:solidFill>
              <a:latin typeface="Arial" pitchFamily="34" charset="0"/>
              <a:ea typeface="Calibri"/>
              <a:cs typeface="Arial" pitchFamily="34" charset="0"/>
            </a:endParaRPr>
          </a:p>
          <a:p>
            <a:pPr eaLnBrk="1" hangingPunct="1">
              <a:lnSpc>
                <a:spcPct val="80000"/>
              </a:lnSpc>
              <a:defRPr/>
            </a:pPr>
            <a:r>
              <a:rPr lang="cs-CZ" sz="1400" b="1" dirty="0" smtClean="0">
                <a:solidFill>
                  <a:srgbClr val="FFFF00"/>
                </a:solidFill>
                <a:latin typeface="Arial" pitchFamily="34" charset="0"/>
                <a:ea typeface="Calibri"/>
                <a:cs typeface="Arial" pitchFamily="34" charset="0"/>
              </a:rPr>
              <a:t>                                                                Mgr. </a:t>
            </a:r>
            <a:r>
              <a:rPr lang="cs-CZ" sz="1400" b="1" dirty="0">
                <a:solidFill>
                  <a:srgbClr val="FFFF00"/>
                </a:solidFill>
                <a:latin typeface="Arial" pitchFamily="34" charset="0"/>
                <a:ea typeface="Calibri"/>
                <a:cs typeface="Arial" pitchFamily="34" charset="0"/>
              </a:rPr>
              <a:t>Filip </a:t>
            </a:r>
            <a:r>
              <a:rPr lang="cs-CZ" sz="1400" b="1" dirty="0" err="1" smtClean="0">
                <a:solidFill>
                  <a:srgbClr val="FFFF00"/>
                </a:solidFill>
                <a:latin typeface="Arial" pitchFamily="34" charset="0"/>
                <a:ea typeface="Calibri"/>
                <a:cs typeface="Arial" pitchFamily="34" charset="0"/>
              </a:rPr>
              <a:t>Dosbaba</a:t>
            </a:r>
            <a:endParaRPr lang="cs-CZ" sz="1400" b="1" dirty="0" smtClean="0">
              <a:solidFill>
                <a:srgbClr val="FFFF00"/>
              </a:solidFill>
              <a:latin typeface="Arial" pitchFamily="34" charset="0"/>
              <a:ea typeface="Calibri"/>
              <a:cs typeface="Arial" pitchFamily="34" charset="0"/>
            </a:endParaRPr>
          </a:p>
          <a:p>
            <a:pPr eaLnBrk="1" hangingPunct="1">
              <a:lnSpc>
                <a:spcPct val="80000"/>
              </a:lnSpc>
              <a:defRPr/>
            </a:pPr>
            <a:endParaRPr lang="cs-CZ" sz="1400" b="1" dirty="0">
              <a:solidFill>
                <a:srgbClr val="FFFF00"/>
              </a:solidFill>
              <a:latin typeface="Arial" pitchFamily="34" charset="0"/>
              <a:ea typeface="Calibri"/>
              <a:cs typeface="Arial" pitchFamily="34" charset="0"/>
            </a:endParaRPr>
          </a:p>
          <a:p>
            <a:pPr eaLnBrk="1" hangingPunct="1">
              <a:lnSpc>
                <a:spcPct val="80000"/>
              </a:lnSpc>
              <a:defRPr/>
            </a:pPr>
            <a:endParaRPr lang="cs-CZ" sz="1400" b="1" dirty="0">
              <a:solidFill>
                <a:srgbClr val="FFFF00"/>
              </a:solidFill>
              <a:latin typeface="Arial" pitchFamily="34" charset="0"/>
              <a:ea typeface="Calibri"/>
              <a:cs typeface="Arial" pitchFamily="34" charset="0"/>
            </a:endParaRPr>
          </a:p>
          <a:p>
            <a:pPr eaLnBrk="1" hangingPunct="1">
              <a:lnSpc>
                <a:spcPct val="80000"/>
              </a:lnSpc>
              <a:defRPr/>
            </a:pPr>
            <a:r>
              <a:rPr lang="cs-CZ" sz="1800" b="1" dirty="0" smtClean="0">
                <a:solidFill>
                  <a:srgbClr val="FFFF00"/>
                </a:solidFill>
                <a:latin typeface="Arial" charset="0"/>
              </a:rPr>
              <a:t>Organizační </a:t>
            </a:r>
            <a:r>
              <a:rPr lang="cs-CZ" sz="1800" b="1" dirty="0">
                <a:solidFill>
                  <a:srgbClr val="FFFF00"/>
                </a:solidFill>
                <a:latin typeface="Arial" charset="0"/>
              </a:rPr>
              <a:t>a provozní informace</a:t>
            </a:r>
            <a:r>
              <a:rPr lang="cs-CZ" sz="1800" b="1" dirty="0" smtClean="0">
                <a:solidFill>
                  <a:srgbClr val="FFFF00"/>
                </a:solidFill>
                <a:latin typeface="Arial" charset="0"/>
              </a:rPr>
              <a:t>:</a:t>
            </a:r>
          </a:p>
          <a:p>
            <a:pPr eaLnBrk="1" hangingPunct="1">
              <a:lnSpc>
                <a:spcPct val="80000"/>
              </a:lnSpc>
              <a:defRPr/>
            </a:pPr>
            <a:r>
              <a:rPr lang="cs-CZ" sz="1800" b="1" dirty="0" smtClean="0">
                <a:latin typeface="Arial" charset="0"/>
              </a:rPr>
              <a:t>Pondělí </a:t>
            </a:r>
            <a:r>
              <a:rPr lang="cs-CZ" sz="1800" b="1" dirty="0">
                <a:latin typeface="Arial" charset="0"/>
              </a:rPr>
              <a:t>– pátek </a:t>
            </a:r>
            <a:r>
              <a:rPr lang="cs-CZ" sz="1800" b="1" dirty="0" smtClean="0">
                <a:latin typeface="Arial" charset="0"/>
              </a:rPr>
              <a:t>8.00 – 11.00 hod.       </a:t>
            </a:r>
          </a:p>
          <a:p>
            <a:pPr marL="0" indent="0" eaLnBrk="1" hangingPunct="1">
              <a:lnSpc>
                <a:spcPct val="80000"/>
              </a:lnSpc>
              <a:buNone/>
              <a:defRPr/>
            </a:pPr>
            <a:r>
              <a:rPr lang="cs-CZ" sz="1800" b="1" dirty="0" smtClean="0">
                <a:latin typeface="Arial" charset="0"/>
              </a:rPr>
              <a:t>Kontakt – tel. 532233123  (7.-8. hodina)</a:t>
            </a:r>
          </a:p>
          <a:p>
            <a:pPr marL="0" indent="0" eaLnBrk="1" hangingPunct="1">
              <a:lnSpc>
                <a:spcPct val="80000"/>
              </a:lnSpc>
              <a:buNone/>
              <a:defRPr/>
            </a:pPr>
            <a:r>
              <a:rPr lang="cs-CZ" sz="1800" b="1" dirty="0" smtClean="0">
                <a:latin typeface="Arial" charset="0"/>
              </a:rPr>
              <a:t> </a:t>
            </a:r>
            <a:endParaRPr lang="cs-CZ" sz="1800" b="1" dirty="0">
              <a:latin typeface="Arial" charset="0"/>
            </a:endParaRPr>
          </a:p>
          <a:p>
            <a:pPr marL="0" indent="0" eaLnBrk="1" hangingPunct="1">
              <a:lnSpc>
                <a:spcPct val="80000"/>
              </a:lnSpc>
              <a:buNone/>
              <a:defRPr/>
            </a:pPr>
            <a:r>
              <a:rPr lang="cs-CZ" sz="1800" b="1" dirty="0">
                <a:solidFill>
                  <a:srgbClr val="FF6600"/>
                </a:solidFill>
                <a:latin typeface="Arial" charset="0"/>
              </a:rPr>
              <a:t> </a:t>
            </a:r>
            <a:r>
              <a:rPr lang="cs-CZ" sz="1800" b="1" dirty="0" smtClean="0">
                <a:solidFill>
                  <a:srgbClr val="FF6600"/>
                </a:solidFill>
                <a:latin typeface="Arial" charset="0"/>
              </a:rPr>
              <a:t> </a:t>
            </a:r>
            <a:r>
              <a:rPr lang="cs-CZ" sz="1400" dirty="0" smtClean="0">
                <a:latin typeface="Arial" pitchFamily="34" charset="0"/>
                <a:ea typeface="Calibri"/>
                <a:cs typeface="Arial" pitchFamily="34" charset="0"/>
              </a:rPr>
              <a:t>   </a:t>
            </a:r>
            <a:endParaRPr lang="cs-CZ" sz="1400" dirty="0">
              <a:latin typeface="Arial" pitchFamily="34" charset="0"/>
              <a:ea typeface="Calibri"/>
              <a:cs typeface="Arial" pitchFamily="34" charset="0"/>
            </a:endParaRPr>
          </a:p>
          <a:p>
            <a:pPr>
              <a:lnSpc>
                <a:spcPct val="115000"/>
              </a:lnSpc>
              <a:spcAft>
                <a:spcPts val="1000"/>
              </a:spcAft>
            </a:pPr>
            <a:r>
              <a:rPr lang="cs-CZ" sz="1400" dirty="0">
                <a:latin typeface="Arial" pitchFamily="34" charset="0"/>
                <a:ea typeface="Calibri"/>
                <a:cs typeface="Arial" pitchFamily="34" charset="0"/>
              </a:rPr>
              <a:t> </a:t>
            </a:r>
          </a:p>
          <a:p>
            <a:pPr>
              <a:lnSpc>
                <a:spcPct val="115000"/>
              </a:lnSpc>
              <a:spcAft>
                <a:spcPts val="1000"/>
              </a:spcAft>
            </a:pPr>
            <a:r>
              <a:rPr lang="cs-CZ" dirty="0">
                <a:latin typeface="Calibri"/>
                <a:ea typeface="Calibri"/>
                <a:cs typeface="Times New Roman"/>
              </a:rPr>
              <a:t> </a:t>
            </a:r>
            <a:endParaRPr lang="cs-CZ" dirty="0">
              <a:effectLst/>
              <a:latin typeface="Calibri"/>
              <a:ea typeface="Calibri"/>
              <a:cs typeface="Times New Roman"/>
            </a:endParaRPr>
          </a:p>
        </p:txBody>
      </p:sp>
      <p:pic>
        <p:nvPicPr>
          <p:cNvPr id="40962" name="Picture 2" descr="C:\Documents and Settings\36785\Plocha\rocenka 2013-2014\DSCN1843.JPG"/>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580112" y="3933056"/>
            <a:ext cx="3384376" cy="256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661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106710" y="188640"/>
            <a:ext cx="8569746" cy="9409755"/>
          </a:xfrm>
          <a:prstGeom prst="rect">
            <a:avLst/>
          </a:prstGeom>
          <a:noFill/>
        </p:spPr>
        <p:txBody>
          <a:bodyPr wrap="square" rtlCol="0">
            <a:spAutoFit/>
          </a:bodyPr>
          <a:lstStyle/>
          <a:p>
            <a:r>
              <a:rPr lang="cs-CZ" sz="2400" b="1" dirty="0" smtClean="0">
                <a:solidFill>
                  <a:srgbClr val="FF6600"/>
                </a:solidFill>
                <a:latin typeface="Arial" panose="020B0604020202020204" pitchFamily="34" charset="0"/>
                <a:cs typeface="Arial" pitchFamily="34" charset="0"/>
              </a:rPr>
              <a:t>    Nové diagnostické a léčebné metody zavedené na IKK</a:t>
            </a:r>
          </a:p>
          <a:p>
            <a:endParaRPr lang="cs-CZ" sz="2000" dirty="0">
              <a:latin typeface="Arial" pitchFamily="34" charset="0"/>
              <a:cs typeface="Arial" pitchFamily="34" charset="0"/>
            </a:endParaRPr>
          </a:p>
          <a:p>
            <a:r>
              <a:rPr lang="cs-CZ" dirty="0">
                <a:latin typeface="Arial" panose="020B0604020202020204" pitchFamily="34" charset="0"/>
                <a:cs typeface="Arial" panose="020B0604020202020204" pitchFamily="34" charset="0"/>
              </a:rPr>
              <a:t> </a:t>
            </a:r>
            <a:endParaRPr lang="cs-CZ" b="1" dirty="0" smtClean="0">
              <a:solidFill>
                <a:srgbClr val="FFFF00"/>
              </a:solidFill>
            </a:endParaRPr>
          </a:p>
          <a:p>
            <a:pPr algn="just">
              <a:lnSpc>
                <a:spcPct val="115000"/>
              </a:lnSpc>
              <a:spcAft>
                <a:spcPts val="1000"/>
              </a:spcAft>
            </a:pPr>
            <a:r>
              <a:rPr lang="cs-CZ" b="1" dirty="0">
                <a:solidFill>
                  <a:srgbClr val="FFFF00"/>
                </a:solidFill>
                <a:latin typeface="Arial" panose="020B0604020202020204" pitchFamily="34" charset="0"/>
                <a:ea typeface="Calibri"/>
                <a:cs typeface="Arial" panose="020B0604020202020204" pitchFamily="34" charset="0"/>
              </a:rPr>
              <a:t>Spánková medicína na Interní kardiologické klinice</a:t>
            </a:r>
            <a:endParaRPr lang="cs-CZ" sz="1400" b="1" dirty="0">
              <a:solidFill>
                <a:srgbClr val="FFFF00"/>
              </a:solidFill>
              <a:latin typeface="Arial" panose="020B0604020202020204" pitchFamily="34" charset="0"/>
              <a:ea typeface="Calibri"/>
              <a:cs typeface="Arial" panose="020B0604020202020204" pitchFamily="34" charset="0"/>
            </a:endParaRPr>
          </a:p>
          <a:p>
            <a:pPr algn="just">
              <a:lnSpc>
                <a:spcPct val="115000"/>
              </a:lnSpc>
              <a:spcAft>
                <a:spcPts val="1000"/>
              </a:spcAft>
            </a:pPr>
            <a:r>
              <a:rPr lang="cs-CZ" b="1" dirty="0">
                <a:latin typeface="Arial" panose="020B0604020202020204" pitchFamily="34" charset="0"/>
                <a:ea typeface="Calibri"/>
                <a:cs typeface="Arial" panose="020B0604020202020204" pitchFamily="34" charset="0"/>
              </a:rPr>
              <a:t>Na interní kardiologické klinice FN Brno probíhá krom diagnostiky poruch dýchání ve spánku u kardiologických pacientů i nastavení léčby pomocí CPAP, </a:t>
            </a:r>
            <a:r>
              <a:rPr lang="cs-CZ" b="1" dirty="0" err="1">
                <a:latin typeface="Arial" panose="020B0604020202020204" pitchFamily="34" charset="0"/>
                <a:ea typeface="Calibri"/>
                <a:cs typeface="Arial" panose="020B0604020202020204" pitchFamily="34" charset="0"/>
              </a:rPr>
              <a:t>BiPAP</a:t>
            </a:r>
            <a:r>
              <a:rPr lang="cs-CZ" b="1" dirty="0">
                <a:latin typeface="Arial" panose="020B0604020202020204" pitchFamily="34" charset="0"/>
                <a:ea typeface="Calibri"/>
                <a:cs typeface="Arial" panose="020B0604020202020204" pitchFamily="34" charset="0"/>
              </a:rPr>
              <a:t> a ASV ve spolupráci s </a:t>
            </a:r>
            <a:r>
              <a:rPr lang="cs-CZ" b="1" dirty="0" err="1">
                <a:latin typeface="Arial" panose="020B0604020202020204" pitchFamily="34" charset="0"/>
                <a:ea typeface="Calibri"/>
                <a:cs typeface="Arial" panose="020B0604020202020204" pitchFamily="34" charset="0"/>
              </a:rPr>
              <a:t>Dr.Moráněm</a:t>
            </a:r>
            <a:r>
              <a:rPr lang="cs-CZ" b="1" dirty="0">
                <a:latin typeface="Arial" panose="020B0604020202020204" pitchFamily="34" charset="0"/>
                <a:ea typeface="Calibri"/>
                <a:cs typeface="Arial" panose="020B0604020202020204" pitchFamily="34" charset="0"/>
              </a:rPr>
              <a:t> z Neurologické kliniky. Diagnostikou a léčbou se krom </a:t>
            </a:r>
            <a:r>
              <a:rPr lang="cs-CZ" b="1" dirty="0" smtClean="0">
                <a:latin typeface="Arial" panose="020B0604020202020204" pitchFamily="34" charset="0"/>
                <a:ea typeface="Calibri"/>
                <a:cs typeface="Arial" panose="020B0604020202020204" pitchFamily="34" charset="0"/>
              </a:rPr>
              <a:t>doc</a:t>
            </a:r>
            <a:r>
              <a:rPr lang="cs-CZ" b="1" dirty="0">
                <a:latin typeface="Arial" panose="020B0604020202020204" pitchFamily="34" charset="0"/>
                <a:ea typeface="Calibri"/>
                <a:cs typeface="Arial" panose="020B0604020202020204" pitchFamily="34" charset="0"/>
              </a:rPr>
              <a:t>. MUDr. Ondřeje </a:t>
            </a:r>
            <a:r>
              <a:rPr lang="cs-CZ" b="1" dirty="0" err="1">
                <a:latin typeface="Arial" panose="020B0604020202020204" pitchFamily="34" charset="0"/>
                <a:ea typeface="Calibri"/>
                <a:cs typeface="Arial" panose="020B0604020202020204" pitchFamily="34" charset="0"/>
              </a:rPr>
              <a:t>Ludky</a:t>
            </a:r>
            <a:r>
              <a:rPr lang="cs-CZ" b="1" dirty="0">
                <a:latin typeface="Arial" panose="020B0604020202020204" pitchFamily="34" charset="0"/>
                <a:ea typeface="Calibri"/>
                <a:cs typeface="Arial" panose="020B0604020202020204" pitchFamily="34" charset="0"/>
              </a:rPr>
              <a:t> Ph.D. zabývá i MUDr. Lujza Zikmund-</a:t>
            </a:r>
            <a:r>
              <a:rPr lang="cs-CZ" b="1" dirty="0" err="1">
                <a:latin typeface="Arial" panose="020B0604020202020204" pitchFamily="34" charset="0"/>
                <a:ea typeface="Calibri"/>
                <a:cs typeface="Arial" panose="020B0604020202020204" pitchFamily="34" charset="0"/>
              </a:rPr>
              <a:t>Galková</a:t>
            </a:r>
            <a:r>
              <a:rPr lang="cs-CZ" b="1" dirty="0">
                <a:latin typeface="Arial" panose="020B0604020202020204" pitchFamily="34" charset="0"/>
                <a:ea typeface="Calibri"/>
                <a:cs typeface="Arial" panose="020B0604020202020204" pitchFamily="34" charset="0"/>
              </a:rPr>
              <a:t>, která se v roce 2014 po úspěšném složení praktické a teoretické zkoušky stala certifikovaným </a:t>
            </a:r>
            <a:r>
              <a:rPr lang="cs-CZ" b="1" dirty="0" err="1">
                <a:latin typeface="Arial" panose="020B0604020202020204" pitchFamily="34" charset="0"/>
                <a:ea typeface="Calibri"/>
                <a:cs typeface="Arial" panose="020B0604020202020204" pitchFamily="34" charset="0"/>
              </a:rPr>
              <a:t>somnologem</a:t>
            </a:r>
            <a:r>
              <a:rPr lang="cs-CZ" b="1" dirty="0">
                <a:latin typeface="Arial" panose="020B0604020202020204" pitchFamily="34" charset="0"/>
                <a:ea typeface="Calibri"/>
                <a:cs typeface="Arial" panose="020B0604020202020204" pitchFamily="34" charset="0"/>
              </a:rPr>
              <a:t> a dále MUDr. Jiří </a:t>
            </a:r>
            <a:r>
              <a:rPr lang="cs-CZ" b="1" dirty="0" err="1">
                <a:latin typeface="Arial" panose="020B0604020202020204" pitchFamily="34" charset="0"/>
                <a:ea typeface="Calibri"/>
                <a:cs typeface="Arial" panose="020B0604020202020204" pitchFamily="34" charset="0"/>
              </a:rPr>
              <a:t>Hlásenský</a:t>
            </a:r>
            <a:r>
              <a:rPr lang="cs-CZ" b="1" dirty="0">
                <a:latin typeface="Arial" panose="020B0604020202020204" pitchFamily="34" charset="0"/>
                <a:ea typeface="Calibri"/>
                <a:cs typeface="Arial" panose="020B0604020202020204" pitchFamily="34" charset="0"/>
              </a:rPr>
              <a:t> a MUDr. Zuzana </a:t>
            </a:r>
            <a:r>
              <a:rPr lang="cs-CZ" b="1" dirty="0" err="1">
                <a:latin typeface="Arial" panose="020B0604020202020204" pitchFamily="34" charset="0"/>
                <a:ea typeface="Calibri"/>
                <a:cs typeface="Arial" panose="020B0604020202020204" pitchFamily="34" charset="0"/>
              </a:rPr>
              <a:t>Mihalová</a:t>
            </a:r>
            <a:r>
              <a:rPr lang="cs-CZ" b="1" dirty="0">
                <a:latin typeface="Arial" panose="020B0604020202020204" pitchFamily="34" charset="0"/>
                <a:ea typeface="Calibri"/>
                <a:cs typeface="Arial" panose="020B0604020202020204" pitchFamily="34" charset="0"/>
              </a:rPr>
              <a:t>.</a:t>
            </a:r>
            <a:endParaRPr lang="cs-CZ" sz="1400" b="1" dirty="0">
              <a:latin typeface="Arial" panose="020B0604020202020204" pitchFamily="34" charset="0"/>
              <a:ea typeface="Calibri"/>
              <a:cs typeface="Arial" panose="020B0604020202020204" pitchFamily="34" charset="0"/>
            </a:endParaRPr>
          </a:p>
          <a:p>
            <a:pPr algn="just"/>
            <a:endParaRPr lang="cs-CZ" dirty="0"/>
          </a:p>
          <a:p>
            <a:pPr algn="just"/>
            <a:endParaRPr lang="cs-CZ" dirty="0" smtClean="0"/>
          </a:p>
          <a:p>
            <a:pPr algn="just"/>
            <a:endParaRPr lang="cs-CZ" dirty="0"/>
          </a:p>
          <a:p>
            <a:pPr algn="just"/>
            <a:endParaRPr lang="cs-CZ" dirty="0" smtClean="0"/>
          </a:p>
          <a:p>
            <a:pPr algn="just"/>
            <a:endParaRPr lang="cs-CZ" dirty="0"/>
          </a:p>
          <a:p>
            <a:pPr lvl="0" algn="just"/>
            <a:endParaRPr lang="cs-CZ" dirty="0" smtClean="0">
              <a:solidFill>
                <a:srgbClr val="FFFFFF"/>
              </a:solidFill>
            </a:endParaRPr>
          </a:p>
          <a:p>
            <a:pPr lvl="0" algn="just"/>
            <a:endParaRPr lang="cs-CZ" b="1" dirty="0">
              <a:solidFill>
                <a:srgbClr val="FFFFFF"/>
              </a:solidFill>
              <a:latin typeface="Arial" panose="020B0604020202020204" pitchFamily="34" charset="0"/>
              <a:cs typeface="Arial" panose="020B0604020202020204" pitchFamily="34" charset="0"/>
            </a:endParaRPr>
          </a:p>
          <a:p>
            <a:pPr lvl="0" algn="just"/>
            <a:r>
              <a:rPr lang="cs-CZ" b="1" dirty="0" smtClean="0">
                <a:solidFill>
                  <a:srgbClr val="FFFFFF"/>
                </a:solidFill>
                <a:latin typeface="Arial" panose="020B0604020202020204" pitchFamily="34" charset="0"/>
                <a:cs typeface="Arial" panose="020B0604020202020204" pitchFamily="34" charset="0"/>
              </a:rPr>
              <a:t>FNB </a:t>
            </a:r>
            <a:r>
              <a:rPr lang="cs-CZ" b="1" dirty="0">
                <a:solidFill>
                  <a:srgbClr val="FFFFFF"/>
                </a:solidFill>
                <a:latin typeface="Arial" panose="020B0604020202020204" pitchFamily="34" charset="0"/>
                <a:cs typeface="Arial" panose="020B0604020202020204" pitchFamily="34" charset="0"/>
              </a:rPr>
              <a:t>byl zakoupen nový pletysmograf </a:t>
            </a:r>
            <a:r>
              <a:rPr lang="cs-CZ" b="1" dirty="0" err="1">
                <a:solidFill>
                  <a:srgbClr val="FFFFFF"/>
                </a:solidFill>
                <a:latin typeface="Arial" panose="020B0604020202020204" pitchFamily="34" charset="0"/>
                <a:cs typeface="Arial" panose="020B0604020202020204" pitchFamily="34" charset="0"/>
              </a:rPr>
              <a:t>Atys</a:t>
            </a:r>
            <a:r>
              <a:rPr lang="cs-CZ" b="1" dirty="0">
                <a:solidFill>
                  <a:srgbClr val="FFFFFF"/>
                </a:solidFill>
                <a:latin typeface="Arial" panose="020B0604020202020204" pitchFamily="34" charset="0"/>
                <a:cs typeface="Arial" panose="020B0604020202020204" pitchFamily="34" charset="0"/>
              </a:rPr>
              <a:t> Basic 3,4 a nový UZ přístroj střední třídy pro </a:t>
            </a:r>
            <a:r>
              <a:rPr lang="cs-CZ" b="1" dirty="0" err="1">
                <a:solidFill>
                  <a:srgbClr val="FFFFFF"/>
                </a:solidFill>
                <a:latin typeface="Arial" panose="020B0604020202020204" pitchFamily="34" charset="0"/>
                <a:cs typeface="Arial" panose="020B0604020202020204" pitchFamily="34" charset="0"/>
              </a:rPr>
              <a:t>kardio</a:t>
            </a:r>
            <a:r>
              <a:rPr lang="cs-CZ" b="1" dirty="0">
                <a:solidFill>
                  <a:srgbClr val="FFFFFF"/>
                </a:solidFill>
                <a:latin typeface="Arial" panose="020B0604020202020204" pitchFamily="34" charset="0"/>
                <a:cs typeface="Arial" panose="020B0604020202020204" pitchFamily="34" charset="0"/>
              </a:rPr>
              <a:t> diagnostiku </a:t>
            </a:r>
            <a:r>
              <a:rPr lang="cs-CZ" b="1" dirty="0" err="1">
                <a:solidFill>
                  <a:srgbClr val="FFFFFF"/>
                </a:solidFill>
                <a:latin typeface="Arial" panose="020B0604020202020204" pitchFamily="34" charset="0"/>
                <a:cs typeface="Arial" panose="020B0604020202020204" pitchFamily="34" charset="0"/>
              </a:rPr>
              <a:t>Vivid</a:t>
            </a:r>
            <a:r>
              <a:rPr lang="cs-CZ" b="1" dirty="0">
                <a:solidFill>
                  <a:srgbClr val="FFFFFF"/>
                </a:solidFill>
                <a:latin typeface="Arial" panose="020B0604020202020204" pitchFamily="34" charset="0"/>
                <a:cs typeface="Arial" panose="020B0604020202020204" pitchFamily="34" charset="0"/>
              </a:rPr>
              <a:t> 6  včetně </a:t>
            </a:r>
            <a:r>
              <a:rPr lang="cs-CZ" b="1" dirty="0" err="1">
                <a:solidFill>
                  <a:srgbClr val="FFFFFF"/>
                </a:solidFill>
                <a:latin typeface="Arial" panose="020B0604020202020204" pitchFamily="34" charset="0"/>
                <a:cs typeface="Arial" panose="020B0604020202020204" pitchFamily="34" charset="0"/>
              </a:rPr>
              <a:t>transesofageální</a:t>
            </a:r>
            <a:r>
              <a:rPr lang="cs-CZ" b="1" dirty="0">
                <a:solidFill>
                  <a:srgbClr val="FFFFFF"/>
                </a:solidFill>
                <a:latin typeface="Arial" panose="020B0604020202020204" pitchFamily="34" charset="0"/>
                <a:cs typeface="Arial" panose="020B0604020202020204" pitchFamily="34" charset="0"/>
              </a:rPr>
              <a:t> sondy jako náhrada </a:t>
            </a:r>
            <a:endParaRPr lang="cs-CZ" b="1" dirty="0" smtClean="0">
              <a:solidFill>
                <a:srgbClr val="FFFFFF"/>
              </a:solidFill>
              <a:latin typeface="Arial" panose="020B0604020202020204" pitchFamily="34" charset="0"/>
              <a:cs typeface="Arial" panose="020B0604020202020204" pitchFamily="34" charset="0"/>
            </a:endParaRPr>
          </a:p>
          <a:p>
            <a:pPr lvl="0" algn="just"/>
            <a:r>
              <a:rPr lang="cs-CZ" b="1" dirty="0" smtClean="0">
                <a:solidFill>
                  <a:srgbClr val="FFFFFF"/>
                </a:solidFill>
                <a:latin typeface="Arial" panose="020B0604020202020204" pitchFamily="34" charset="0"/>
                <a:cs typeface="Arial" panose="020B0604020202020204" pitchFamily="34" charset="0"/>
              </a:rPr>
              <a:t>za </a:t>
            </a:r>
            <a:r>
              <a:rPr lang="cs-CZ" b="1" dirty="0">
                <a:solidFill>
                  <a:srgbClr val="FFFFFF"/>
                </a:solidFill>
                <a:latin typeface="Arial" panose="020B0604020202020204" pitchFamily="34" charset="0"/>
                <a:cs typeface="Arial" panose="020B0604020202020204" pitchFamily="34" charset="0"/>
              </a:rPr>
              <a:t>vyřazený Philips </a:t>
            </a:r>
            <a:r>
              <a:rPr lang="cs-CZ" b="1" dirty="0" err="1">
                <a:solidFill>
                  <a:srgbClr val="FFFFFF"/>
                </a:solidFill>
                <a:latin typeface="Arial" panose="020B0604020202020204" pitchFamily="34" charset="0"/>
                <a:cs typeface="Arial" panose="020B0604020202020204" pitchFamily="34" charset="0"/>
              </a:rPr>
              <a:t>Sonos</a:t>
            </a:r>
            <a:r>
              <a:rPr lang="cs-CZ" b="1" dirty="0">
                <a:solidFill>
                  <a:srgbClr val="FFFFFF"/>
                </a:solidFill>
                <a:latin typeface="Arial" panose="020B0604020202020204" pitchFamily="34" charset="0"/>
                <a:cs typeface="Arial" panose="020B0604020202020204" pitchFamily="34" charset="0"/>
              </a:rPr>
              <a:t> 5500. </a:t>
            </a:r>
          </a:p>
          <a:p>
            <a:pPr lvl="0" algn="just"/>
            <a:r>
              <a:rPr lang="cs-CZ" b="1" dirty="0">
                <a:solidFill>
                  <a:srgbClr val="FFFFFF"/>
                </a:solidFill>
                <a:latin typeface="Arial" panose="020B0604020202020204" pitchFamily="34" charset="0"/>
                <a:cs typeface="Arial" panose="020B0604020202020204" pitchFamily="34" charset="0"/>
              </a:rPr>
              <a:t>K přístroji </a:t>
            </a:r>
            <a:r>
              <a:rPr lang="cs-CZ" b="1" dirty="0" err="1">
                <a:solidFill>
                  <a:srgbClr val="FFFFFF"/>
                </a:solidFill>
                <a:latin typeface="Arial" panose="020B0604020202020204" pitchFamily="34" charset="0"/>
                <a:cs typeface="Arial" panose="020B0604020202020204" pitchFamily="34" charset="0"/>
              </a:rPr>
              <a:t>Vivid</a:t>
            </a:r>
            <a:r>
              <a:rPr lang="cs-CZ" b="1" dirty="0">
                <a:solidFill>
                  <a:srgbClr val="FFFFFF"/>
                </a:solidFill>
                <a:latin typeface="Arial" panose="020B0604020202020204" pitchFamily="34" charset="0"/>
                <a:cs typeface="Arial" panose="020B0604020202020204" pitchFamily="34" charset="0"/>
              </a:rPr>
              <a:t> 9 byla zakoupena stanice na dodatečné zpracování nahrávek a přenos dat, která zlepší možnosti prezentace a dokumentace.</a:t>
            </a:r>
          </a:p>
          <a:p>
            <a:pPr lvl="0"/>
            <a:endParaRPr lang="cs-CZ" dirty="0">
              <a:solidFill>
                <a:srgbClr val="FFFFFF"/>
              </a:solidFill>
            </a:endParaRPr>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smtClean="0"/>
          </a:p>
          <a:p>
            <a:endParaRPr lang="cs-CZ" dirty="0"/>
          </a:p>
          <a:p>
            <a:endParaRPr lang="cs-CZ" dirty="0" smtClean="0"/>
          </a:p>
          <a:p>
            <a:endParaRPr lang="cs-CZ"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552056"/>
            <a:ext cx="70723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3421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539552" y="260648"/>
            <a:ext cx="8136904" cy="2431435"/>
          </a:xfrm>
          <a:prstGeom prst="rect">
            <a:avLst/>
          </a:prstGeom>
        </p:spPr>
        <p:txBody>
          <a:bodyPr wrap="square">
            <a:spAutoFit/>
          </a:bodyPr>
          <a:lstStyle/>
          <a:p>
            <a:r>
              <a:rPr lang="cs-CZ" sz="2400" b="1" dirty="0">
                <a:solidFill>
                  <a:srgbClr val="FF6600"/>
                </a:solidFill>
                <a:latin typeface="Arial" panose="020B0604020202020204" pitchFamily="34" charset="0"/>
                <a:cs typeface="Arial" panose="020B0604020202020204" pitchFamily="34" charset="0"/>
              </a:rPr>
              <a:t>Centrum komplexní péče o vrozené srdeční vady v dospělosti Brno</a:t>
            </a:r>
            <a:endParaRPr lang="cs-CZ" sz="2400" dirty="0">
              <a:solidFill>
                <a:srgbClr val="FF6600"/>
              </a:solidFill>
              <a:latin typeface="Arial" panose="020B0604020202020204" pitchFamily="34" charset="0"/>
              <a:cs typeface="Arial" panose="020B0604020202020204" pitchFamily="34" charset="0"/>
            </a:endParaRPr>
          </a:p>
          <a:p>
            <a:endParaRPr lang="cs-CZ" sz="2400" b="1" dirty="0">
              <a:solidFill>
                <a:srgbClr val="FF6600"/>
              </a:solidFill>
              <a:latin typeface="Arial" panose="020B0604020202020204" pitchFamily="34" charset="0"/>
              <a:cs typeface="Arial" panose="020B0604020202020204" pitchFamily="34" charset="0"/>
            </a:endParaRPr>
          </a:p>
          <a:p>
            <a:r>
              <a:rPr lang="cs-CZ" b="1" dirty="0" smtClean="0">
                <a:solidFill>
                  <a:srgbClr val="FFFF00"/>
                </a:solidFill>
                <a:latin typeface="Arial" panose="020B0604020202020204" pitchFamily="34" charset="0"/>
                <a:cs typeface="Arial" panose="020B0604020202020204" pitchFamily="34" charset="0"/>
              </a:rPr>
              <a:t>                                                   MUDr</a:t>
            </a:r>
            <a:r>
              <a:rPr lang="cs-CZ" b="1" dirty="0">
                <a:solidFill>
                  <a:srgbClr val="FFFF00"/>
                </a:solidFill>
                <a:latin typeface="Arial" panose="020B0604020202020204" pitchFamily="34" charset="0"/>
                <a:cs typeface="Arial" panose="020B0604020202020204" pitchFamily="34" charset="0"/>
              </a:rPr>
              <a:t>. Tomáš </a:t>
            </a:r>
            <a:r>
              <a:rPr lang="cs-CZ" b="1" dirty="0" smtClean="0">
                <a:solidFill>
                  <a:srgbClr val="FFFF00"/>
                </a:solidFill>
                <a:latin typeface="Arial" panose="020B0604020202020204" pitchFamily="34" charset="0"/>
                <a:cs typeface="Arial" panose="020B0604020202020204" pitchFamily="34" charset="0"/>
              </a:rPr>
              <a:t>Zatočil  </a:t>
            </a:r>
          </a:p>
          <a:p>
            <a:r>
              <a:rPr lang="cs-CZ" b="1" dirty="0" smtClean="0">
                <a:latin typeface="Arial" panose="020B0604020202020204" pitchFamily="34" charset="0"/>
                <a:cs typeface="Arial" panose="020B0604020202020204" pitchFamily="34" charset="0"/>
              </a:rPr>
              <a:t>Ambulance </a:t>
            </a:r>
            <a:r>
              <a:rPr lang="cs-CZ" b="1" dirty="0">
                <a:latin typeface="Arial" panose="020B0604020202020204" pitchFamily="34" charset="0"/>
                <a:cs typeface="Arial" panose="020B0604020202020204" pitchFamily="34" charset="0"/>
              </a:rPr>
              <a:t>vrozených srdečních vad v dospělosti, </a:t>
            </a:r>
            <a:endParaRPr lang="cs-CZ" b="1" dirty="0" smtClean="0">
              <a:latin typeface="Arial" panose="020B0604020202020204" pitchFamily="34" charset="0"/>
              <a:cs typeface="Arial" panose="020B0604020202020204" pitchFamily="34" charset="0"/>
            </a:endParaRPr>
          </a:p>
          <a:p>
            <a:r>
              <a:rPr lang="cs-CZ" b="1" dirty="0" smtClean="0">
                <a:latin typeface="Arial" panose="020B0604020202020204" pitchFamily="34" charset="0"/>
                <a:cs typeface="Arial" panose="020B0604020202020204" pitchFamily="34" charset="0"/>
              </a:rPr>
              <a:t>IKK </a:t>
            </a:r>
            <a:r>
              <a:rPr lang="cs-CZ" b="1" dirty="0">
                <a:latin typeface="Arial" panose="020B0604020202020204" pitchFamily="34" charset="0"/>
                <a:cs typeface="Arial" panose="020B0604020202020204" pitchFamily="34" charset="0"/>
              </a:rPr>
              <a:t>FN Brno Bohunice</a:t>
            </a:r>
            <a:r>
              <a:rPr lang="cs-CZ" b="1" dirty="0" smtClean="0">
                <a:latin typeface="Arial" panose="020B0604020202020204" pitchFamily="34" charset="0"/>
                <a:cs typeface="Arial" panose="020B0604020202020204" pitchFamily="34" charset="0"/>
              </a:rPr>
              <a:t>,</a:t>
            </a:r>
          </a:p>
          <a:p>
            <a:endParaRPr lang="cs-CZ" b="1" dirty="0" smtClean="0">
              <a:solidFill>
                <a:srgbClr val="FFFF00"/>
              </a:solidFill>
              <a:latin typeface="Arial" panose="020B0604020202020204" pitchFamily="34" charset="0"/>
              <a:cs typeface="Arial" panose="020B0604020202020204" pitchFamily="34" charset="0"/>
            </a:endParaRPr>
          </a:p>
          <a:p>
            <a:r>
              <a:rPr lang="cs-CZ" b="1" dirty="0" smtClean="0">
                <a:solidFill>
                  <a:srgbClr val="FFFF00"/>
                </a:solidFill>
                <a:latin typeface="Arial" panose="020B0604020202020204" pitchFamily="34" charset="0"/>
                <a:cs typeface="Arial" panose="020B0604020202020204" pitchFamily="34" charset="0"/>
              </a:rPr>
              <a:t>MUDr. </a:t>
            </a:r>
            <a:r>
              <a:rPr lang="cs-CZ" b="1" dirty="0">
                <a:solidFill>
                  <a:srgbClr val="FFFF00"/>
                </a:solidFill>
                <a:latin typeface="Arial" panose="020B0604020202020204" pitchFamily="34" charset="0"/>
                <a:cs typeface="Arial" panose="020B0604020202020204" pitchFamily="34" charset="0"/>
              </a:rPr>
              <a:t>Daniela Žáková, </a:t>
            </a:r>
            <a:r>
              <a:rPr lang="cs-CZ" b="1" dirty="0">
                <a:latin typeface="Arial" panose="020B0604020202020204" pitchFamily="34" charset="0"/>
                <a:cs typeface="Arial" panose="020B0604020202020204" pitchFamily="34" charset="0"/>
              </a:rPr>
              <a:t>CKTCH Brno </a:t>
            </a:r>
            <a:endParaRPr lang="cs-CZ" dirty="0">
              <a:latin typeface="Arial" panose="020B0604020202020204" pitchFamily="34" charset="0"/>
              <a:cs typeface="Arial" panose="020B0604020202020204" pitchFamily="34" charset="0"/>
            </a:endParaRPr>
          </a:p>
        </p:txBody>
      </p:sp>
      <p:sp>
        <p:nvSpPr>
          <p:cNvPr id="6" name="Obdélník 5"/>
          <p:cNvSpPr/>
          <p:nvPr/>
        </p:nvSpPr>
        <p:spPr>
          <a:xfrm>
            <a:off x="385263" y="2852936"/>
            <a:ext cx="8064896" cy="3323987"/>
          </a:xfrm>
          <a:prstGeom prst="rect">
            <a:avLst/>
          </a:prstGeom>
        </p:spPr>
        <p:txBody>
          <a:bodyPr wrap="square">
            <a:spAutoFit/>
          </a:bodyPr>
          <a:lstStyle/>
          <a:p>
            <a:pPr algn="just"/>
            <a:r>
              <a:rPr lang="cs-CZ" sz="1400" dirty="0">
                <a:latin typeface="Arial" panose="020B0604020202020204" pitchFamily="34" charset="0"/>
                <a:cs typeface="Arial" panose="020B0604020202020204" pitchFamily="34" charset="0"/>
              </a:rPr>
              <a:t>Obě uvedená pracoviště (IKK FN Brno a CKTCH Brno)  sice dlouhodobě úzce spolupracují, ale tato spolupráce probíhala nahodile. Protože se ukazuje, že nejlepších výsledků lze dosáhnout pouze systemizací péče, vzniká nyní společné centrum, které pokryje veškerou problematiku VSV v dospělosti. Místem prvního kontaktu s pacienty a  místem, které má rozpoznat problém a nasměrovat na specializované provozy jsou ambulance VSV v dospělosti na IKK FN Brno Bohunice a CKTCH Brno. K dispozici je samozřejmě lůžková kapacita obou zařízení. Byly zavedeny společné indikační komise. </a:t>
            </a:r>
            <a:endParaRPr lang="cs-CZ" sz="1400" dirty="0" smtClean="0">
              <a:latin typeface="Arial" panose="020B0604020202020204" pitchFamily="34" charset="0"/>
              <a:cs typeface="Arial" panose="020B0604020202020204" pitchFamily="34" charset="0"/>
            </a:endParaRPr>
          </a:p>
          <a:p>
            <a:pPr algn="just"/>
            <a:endParaRPr lang="cs-CZ" sz="1400" dirty="0">
              <a:latin typeface="Arial" panose="020B0604020202020204" pitchFamily="34" charset="0"/>
              <a:cs typeface="Arial" panose="020B0604020202020204" pitchFamily="34" charset="0"/>
            </a:endParaRPr>
          </a:p>
          <a:p>
            <a:pPr algn="just"/>
            <a:r>
              <a:rPr lang="cs-CZ" sz="1400" dirty="0">
                <a:latin typeface="Arial" panose="020B0604020202020204" pitchFamily="34" charset="0"/>
                <a:cs typeface="Arial" panose="020B0604020202020204" pitchFamily="34" charset="0"/>
              </a:rPr>
              <a:t>(Re)operace, transplantace probíhají na CKTCH, (re)intervence na  IKK i CKTCH, léčba arytmií na IKK. Důležitou součástí jsou zobrazovací metody (RDK FN Brno, CKTCH), anesteziologie (v rámci řešení VSV na  CKTCH, rizikové nekardiální operace VSV na KARIM FN Brno), spolupráce s dětskými kardiology (FDN, DK Motol, regionální dětští kardiologové).  Nedílnou součástí centra je i perinatologická péče: porodnictví matek s VSV (GPK FN Brno Bohunice), genetika (OLG FDN Brno), prenatální kardiologie (FDN).  </a:t>
            </a:r>
          </a:p>
          <a:p>
            <a:pPr algn="just"/>
            <a:endParaRPr lang="cs-CZ" sz="1400" dirty="0">
              <a:latin typeface="Arial" panose="020B0604020202020204" pitchFamily="34" charset="0"/>
              <a:cs typeface="Arial" panose="020B0604020202020204" pitchFamily="34" charset="0"/>
            </a:endParaRPr>
          </a:p>
        </p:txBody>
      </p:sp>
      <p:sp>
        <p:nvSpPr>
          <p:cNvPr id="8" name="Obdélník 7"/>
          <p:cNvSpPr/>
          <p:nvPr/>
        </p:nvSpPr>
        <p:spPr>
          <a:xfrm>
            <a:off x="287524" y="5142797"/>
            <a:ext cx="8424936" cy="338554"/>
          </a:xfrm>
          <a:prstGeom prst="rect">
            <a:avLst/>
          </a:prstGeom>
        </p:spPr>
        <p:txBody>
          <a:bodyPr wrap="square">
            <a:spAutoFit/>
          </a:bodyPr>
          <a:lstStyle/>
          <a:p>
            <a:r>
              <a:rPr lang="cs-CZ" dirty="0"/>
              <a:t> </a:t>
            </a: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806489"/>
            <a:ext cx="1008111"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8965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2411760" y="264328"/>
            <a:ext cx="47513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3200" b="1" dirty="0">
                <a:solidFill>
                  <a:srgbClr val="FF6600"/>
                </a:solidFill>
                <a:latin typeface="Arial" charset="0"/>
              </a:rPr>
              <a:t>Ošetřovatelská péče</a:t>
            </a:r>
          </a:p>
        </p:txBody>
      </p:sp>
      <p:sp>
        <p:nvSpPr>
          <p:cNvPr id="2" name="Obdélník 1"/>
          <p:cNvSpPr/>
          <p:nvPr/>
        </p:nvSpPr>
        <p:spPr>
          <a:xfrm>
            <a:off x="302948" y="2924944"/>
            <a:ext cx="8496944" cy="3785652"/>
          </a:xfrm>
          <a:prstGeom prst="rect">
            <a:avLst/>
          </a:prstGeom>
        </p:spPr>
        <p:txBody>
          <a:bodyPr wrap="square">
            <a:spAutoFit/>
          </a:bodyPr>
          <a:lstStyle/>
          <a:p>
            <a:r>
              <a:rPr lang="cs-CZ" b="1" dirty="0">
                <a:latin typeface="Arial" panose="020B0604020202020204" pitchFamily="34" charset="0"/>
                <a:cs typeface="Arial" panose="020B0604020202020204" pitchFamily="34" charset="0"/>
              </a:rPr>
              <a:t>Ošetřovatelský personál v roce </a:t>
            </a:r>
            <a:r>
              <a:rPr lang="cs-CZ" b="1" dirty="0" smtClean="0">
                <a:latin typeface="Arial" panose="020B0604020202020204" pitchFamily="34" charset="0"/>
                <a:cs typeface="Arial" panose="020B0604020202020204" pitchFamily="34" charset="0"/>
              </a:rPr>
              <a:t>2015</a:t>
            </a:r>
            <a:endParaRPr lang="cs-CZ" b="1" dirty="0">
              <a:latin typeface="Arial" panose="020B0604020202020204" pitchFamily="34" charset="0"/>
              <a:cs typeface="Arial" panose="020B0604020202020204" pitchFamily="34" charset="0"/>
            </a:endParaRPr>
          </a:p>
          <a:p>
            <a:r>
              <a:rPr lang="cs-CZ" b="1" dirty="0">
                <a:latin typeface="Arial" panose="020B0604020202020204" pitchFamily="34" charset="0"/>
                <a:cs typeface="Arial" panose="020B0604020202020204" pitchFamily="34" charset="0"/>
              </a:rPr>
              <a:t>    </a:t>
            </a:r>
            <a:r>
              <a:rPr lang="cs-CZ" b="1" dirty="0" smtClean="0">
                <a:latin typeface="Arial" panose="020B0604020202020204" pitchFamily="34" charset="0"/>
                <a:cs typeface="Arial" panose="020B0604020202020204" pitchFamily="34" charset="0"/>
              </a:rPr>
              <a:t>89     </a:t>
            </a:r>
            <a:r>
              <a:rPr lang="cs-CZ" b="1" dirty="0">
                <a:latin typeface="Arial" panose="020B0604020202020204" pitchFamily="34" charset="0"/>
                <a:cs typeface="Arial" panose="020B0604020202020204" pitchFamily="34" charset="0"/>
              </a:rPr>
              <a:t>všeobecná sestra</a:t>
            </a:r>
          </a:p>
          <a:p>
            <a:r>
              <a:rPr lang="cs-CZ" b="1" dirty="0">
                <a:latin typeface="Arial" panose="020B0604020202020204" pitchFamily="34" charset="0"/>
                <a:cs typeface="Arial" panose="020B0604020202020204" pitchFamily="34" charset="0"/>
              </a:rPr>
              <a:t>      1     radiologický </a:t>
            </a:r>
            <a:r>
              <a:rPr lang="cs-CZ" b="1" dirty="0" smtClean="0">
                <a:latin typeface="Arial" panose="020B0604020202020204" pitchFamily="34" charset="0"/>
                <a:cs typeface="Arial" panose="020B0604020202020204" pitchFamily="34" charset="0"/>
              </a:rPr>
              <a:t>asistent</a:t>
            </a:r>
          </a:p>
          <a:p>
            <a:r>
              <a:rPr lang="cs-CZ" b="1" dirty="0">
                <a:latin typeface="Arial" panose="020B0604020202020204" pitchFamily="34" charset="0"/>
                <a:cs typeface="Arial" panose="020B0604020202020204" pitchFamily="34" charset="0"/>
              </a:rPr>
              <a:t> </a:t>
            </a:r>
            <a:r>
              <a:rPr lang="cs-CZ" b="1" dirty="0" smtClean="0">
                <a:latin typeface="Arial" panose="020B0604020202020204" pitchFamily="34" charset="0"/>
                <a:cs typeface="Arial" panose="020B0604020202020204" pitchFamily="34" charset="0"/>
              </a:rPr>
              <a:t>     1     zdravotnický záchranář</a:t>
            </a:r>
            <a:endParaRPr lang="cs-CZ" b="1" dirty="0">
              <a:latin typeface="Arial" panose="020B0604020202020204" pitchFamily="34" charset="0"/>
              <a:cs typeface="Arial" panose="020B0604020202020204" pitchFamily="34" charset="0"/>
            </a:endParaRPr>
          </a:p>
          <a:p>
            <a:r>
              <a:rPr lang="cs-CZ" b="1" dirty="0">
                <a:latin typeface="Arial" panose="020B0604020202020204" pitchFamily="34" charset="0"/>
                <a:cs typeface="Arial" panose="020B0604020202020204" pitchFamily="34" charset="0"/>
              </a:rPr>
              <a:t>      </a:t>
            </a:r>
            <a:r>
              <a:rPr lang="cs-CZ" b="1" dirty="0" smtClean="0">
                <a:latin typeface="Arial" panose="020B0604020202020204" pitchFamily="34" charset="0"/>
                <a:cs typeface="Arial" panose="020B0604020202020204" pitchFamily="34" charset="0"/>
              </a:rPr>
              <a:t>8     </a:t>
            </a:r>
            <a:r>
              <a:rPr lang="cs-CZ" b="1" dirty="0">
                <a:latin typeface="Arial" panose="020B0604020202020204" pitchFamily="34" charset="0"/>
                <a:cs typeface="Arial" panose="020B0604020202020204" pitchFamily="34" charset="0"/>
              </a:rPr>
              <a:t>zdravotnický asistent</a:t>
            </a:r>
          </a:p>
          <a:p>
            <a:r>
              <a:rPr lang="cs-CZ" b="1" dirty="0">
                <a:latin typeface="Arial" panose="020B0604020202020204" pitchFamily="34" charset="0"/>
                <a:cs typeface="Arial" panose="020B0604020202020204" pitchFamily="34" charset="0"/>
              </a:rPr>
              <a:t>    </a:t>
            </a:r>
            <a:r>
              <a:rPr lang="cs-CZ" b="1" dirty="0" smtClean="0">
                <a:latin typeface="Arial" panose="020B0604020202020204" pitchFamily="34" charset="0"/>
                <a:cs typeface="Arial" panose="020B0604020202020204" pitchFamily="34" charset="0"/>
              </a:rPr>
              <a:t>18     </a:t>
            </a:r>
            <a:r>
              <a:rPr lang="cs-CZ" b="1" dirty="0">
                <a:latin typeface="Arial" panose="020B0604020202020204" pitchFamily="34" charset="0"/>
                <a:cs typeface="Arial" panose="020B0604020202020204" pitchFamily="34" charset="0"/>
              </a:rPr>
              <a:t>sanitář</a:t>
            </a:r>
          </a:p>
          <a:p>
            <a:endParaRPr lang="cs-CZ" b="1" dirty="0">
              <a:latin typeface="Arial" panose="020B0604020202020204" pitchFamily="34" charset="0"/>
              <a:cs typeface="Arial" panose="020B0604020202020204" pitchFamily="34" charset="0"/>
            </a:endParaRPr>
          </a:p>
          <a:p>
            <a:pPr algn="just"/>
            <a:r>
              <a:rPr lang="cs-CZ" b="1" dirty="0" smtClean="0">
                <a:latin typeface="Arial" panose="020B0604020202020204" pitchFamily="34" charset="0"/>
                <a:cs typeface="Arial" panose="020B0604020202020204" pitchFamily="34" charset="0"/>
              </a:rPr>
              <a:t>Sestry </a:t>
            </a:r>
            <a:r>
              <a:rPr lang="cs-CZ" b="1" dirty="0">
                <a:latin typeface="Arial" panose="020B0604020202020204" pitchFamily="34" charset="0"/>
                <a:cs typeface="Arial" panose="020B0604020202020204" pitchFamily="34" charset="0"/>
              </a:rPr>
              <a:t>IKK se aktivně prezentovaly na odborných sjezdech a konferencích jak tuzemských, tak i zahraničních.</a:t>
            </a:r>
          </a:p>
          <a:p>
            <a:pPr algn="just"/>
            <a:endParaRPr lang="cs-CZ" b="1" dirty="0">
              <a:latin typeface="Arial" panose="020B0604020202020204" pitchFamily="34" charset="0"/>
              <a:cs typeface="Arial" panose="020B0604020202020204" pitchFamily="34" charset="0"/>
            </a:endParaRPr>
          </a:p>
          <a:p>
            <a:pPr algn="just"/>
            <a:r>
              <a:rPr lang="cs-CZ" b="1" dirty="0">
                <a:latin typeface="Arial" panose="020B0604020202020204" pitchFamily="34" charset="0"/>
                <a:cs typeface="Arial" panose="020B0604020202020204" pitchFamily="34" charset="0"/>
              </a:rPr>
              <a:t>  Na všech úsecích Interní kardiologické kliniky probíhá praktická výuka studentů středních zdravotnických škol, vyšší odborné, vysoké školy a studujících pomaturitního specializačního vzdělávání.</a:t>
            </a:r>
          </a:p>
          <a:p>
            <a:pPr algn="just"/>
            <a:endParaRPr lang="cs-CZ" b="1" dirty="0">
              <a:latin typeface="Arial" panose="020B0604020202020204" pitchFamily="34" charset="0"/>
              <a:cs typeface="Arial" panose="020B0604020202020204" pitchFamily="34" charset="0"/>
            </a:endParaRPr>
          </a:p>
          <a:p>
            <a:pPr algn="just"/>
            <a:r>
              <a:rPr lang="cs-CZ" b="1" dirty="0">
                <a:latin typeface="Arial" panose="020B0604020202020204" pitchFamily="34" charset="0"/>
                <a:cs typeface="Arial" panose="020B0604020202020204" pitchFamily="34" charset="0"/>
              </a:rPr>
              <a:t>  NLZP se taktéž podílí na práci při řešení výzkumných a grantových projektů. </a:t>
            </a:r>
          </a:p>
        </p:txBody>
      </p:sp>
      <p:sp>
        <p:nvSpPr>
          <p:cNvPr id="3" name="TextovéPole 2"/>
          <p:cNvSpPr txBox="1"/>
          <p:nvPr/>
        </p:nvSpPr>
        <p:spPr>
          <a:xfrm>
            <a:off x="107504" y="1196752"/>
            <a:ext cx="8568952" cy="1815882"/>
          </a:xfrm>
          <a:prstGeom prst="rect">
            <a:avLst/>
          </a:prstGeom>
          <a:noFill/>
        </p:spPr>
        <p:txBody>
          <a:bodyPr wrap="square" rtlCol="0">
            <a:spAutoFit/>
          </a:bodyPr>
          <a:lstStyle/>
          <a:p>
            <a:pPr algn="just"/>
            <a:r>
              <a:rPr lang="cs-CZ" b="1" dirty="0" smtClean="0">
                <a:latin typeface="Arial" panose="020B0604020202020204" pitchFamily="34" charset="0"/>
                <a:cs typeface="Arial" panose="020B0604020202020204" pitchFamily="34" charset="0"/>
              </a:rPr>
              <a:t>S koncem roku 2015 ukončila na klinice dlouholeté působení Hana Fišerová, která zde </a:t>
            </a:r>
          </a:p>
          <a:p>
            <a:pPr algn="just"/>
            <a:r>
              <a:rPr lang="cs-CZ" b="1" dirty="0" smtClean="0">
                <a:latin typeface="Arial" panose="020B0604020202020204" pitchFamily="34" charset="0"/>
                <a:cs typeface="Arial" panose="020B0604020202020204" pitchFamily="34" charset="0"/>
              </a:rPr>
              <a:t>působila </a:t>
            </a:r>
            <a:r>
              <a:rPr lang="cs-CZ" b="1" dirty="0">
                <a:latin typeface="Arial" panose="020B0604020202020204" pitchFamily="34" charset="0"/>
                <a:cs typeface="Arial" panose="020B0604020202020204" pitchFamily="34" charset="0"/>
              </a:rPr>
              <a:t> </a:t>
            </a:r>
            <a:r>
              <a:rPr lang="cs-CZ" b="1" dirty="0" smtClean="0">
                <a:latin typeface="Arial" panose="020B0604020202020204" pitchFamily="34" charset="0"/>
                <a:cs typeface="Arial" panose="020B0604020202020204" pitchFamily="34" charset="0"/>
              </a:rPr>
              <a:t>15 let ve funkci vrchní sestry.</a:t>
            </a:r>
          </a:p>
          <a:p>
            <a:pPr algn="just"/>
            <a:r>
              <a:rPr lang="cs-CZ" b="1" dirty="0" smtClean="0">
                <a:latin typeface="Arial" panose="020B0604020202020204" pitchFamily="34" charset="0"/>
                <a:cs typeface="Arial" panose="020B0604020202020204" pitchFamily="34" charset="0"/>
              </a:rPr>
              <a:t>Na její místo byla jmenována Bc. Ludmila Dostálová, která pracovala na Koronární jednotce  ve funkci staniční sestry.</a:t>
            </a:r>
          </a:p>
          <a:p>
            <a:pPr algn="just"/>
            <a:r>
              <a:rPr lang="cs-CZ" b="1" dirty="0" smtClean="0">
                <a:latin typeface="Arial" panose="020B0604020202020204" pitchFamily="34" charset="0"/>
                <a:cs typeface="Arial" panose="020B0604020202020204" pitchFamily="34" charset="0"/>
              </a:rPr>
              <a:t>Na tuto pozici byla jmenována  na přelomu roku 2015/2016 Bc. Katarína Marcinechová, </a:t>
            </a:r>
            <a:r>
              <a:rPr lang="cs-CZ" b="1" dirty="0" err="1" smtClean="0">
                <a:latin typeface="Arial" panose="020B0604020202020204" pitchFamily="34" charset="0"/>
                <a:cs typeface="Arial" panose="020B0604020202020204" pitchFamily="34" charset="0"/>
              </a:rPr>
              <a:t>DiS</a:t>
            </a:r>
            <a:r>
              <a:rPr lang="cs-CZ" b="1" dirty="0" smtClean="0">
                <a:latin typeface="Arial" panose="020B0604020202020204" pitchFamily="34" charset="0"/>
                <a:cs typeface="Arial" panose="020B0604020202020204" pitchFamily="34" charset="0"/>
              </a:rPr>
              <a:t>.</a:t>
            </a:r>
          </a:p>
          <a:p>
            <a:pPr algn="just"/>
            <a:endParaRPr lang="cs-CZ"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68313" y="1"/>
            <a:ext cx="8229600" cy="692151"/>
          </a:xfrm>
        </p:spPr>
        <p:txBody>
          <a:bodyPr/>
          <a:lstStyle/>
          <a:p>
            <a:pPr eaLnBrk="1" hangingPunct="1"/>
            <a:r>
              <a:rPr lang="cs-CZ" sz="3200" b="1" dirty="0" smtClean="0">
                <a:solidFill>
                  <a:srgbClr val="FF6600"/>
                </a:solidFill>
                <a:effectLst/>
                <a:latin typeface="Arial" charset="0"/>
              </a:rPr>
              <a:t>Významné události</a:t>
            </a:r>
          </a:p>
        </p:txBody>
      </p:sp>
      <p:sp>
        <p:nvSpPr>
          <p:cNvPr id="40963" name="Rectangle 3"/>
          <p:cNvSpPr>
            <a:spLocks noGrp="1" noChangeArrowheads="1"/>
          </p:cNvSpPr>
          <p:nvPr>
            <p:ph type="body" idx="1"/>
          </p:nvPr>
        </p:nvSpPr>
        <p:spPr>
          <a:xfrm>
            <a:off x="0" y="692696"/>
            <a:ext cx="9144000" cy="4474840"/>
          </a:xfrm>
        </p:spPr>
        <p:txBody>
          <a:bodyPr>
            <a:noAutofit/>
          </a:bodyPr>
          <a:lstStyle/>
          <a:p>
            <a:pPr eaLnBrk="1" hangingPunct="1">
              <a:lnSpc>
                <a:spcPct val="80000"/>
              </a:lnSpc>
              <a:buNone/>
              <a:defRPr/>
            </a:pPr>
            <a:r>
              <a:rPr lang="cs-CZ" sz="1200" dirty="0">
                <a:effectLst/>
                <a:latin typeface="Arial" panose="020B0604020202020204" pitchFamily="34" charset="0"/>
                <a:ea typeface="Times New Roman"/>
                <a:cs typeface="Arial" panose="020B0604020202020204" pitchFamily="34" charset="0"/>
              </a:rPr>
              <a:t>Postgraduální systém vzdělávání lékařů se ustálil, v roce 2015 na IKK ale nebyl přihlášen k atestaci žádný lékař. </a:t>
            </a:r>
          </a:p>
          <a:p>
            <a:pPr eaLnBrk="1" hangingPunct="1">
              <a:lnSpc>
                <a:spcPct val="80000"/>
              </a:lnSpc>
              <a:buFont typeface="Wingdings" pitchFamily="2" charset="2"/>
              <a:buNone/>
              <a:defRPr/>
            </a:pPr>
            <a:r>
              <a:rPr lang="cs-CZ" sz="1200" dirty="0" smtClean="0">
                <a:effectLst/>
                <a:latin typeface="Arial" charset="0"/>
              </a:rPr>
              <a:t>V roce 2015 zakončilo několik lékařů Interní kardiologické kliniky úspěšně  interní kmen, doktorandské studium a habilitační řízení.</a:t>
            </a:r>
          </a:p>
          <a:p>
            <a:pPr eaLnBrk="1" hangingPunct="1">
              <a:lnSpc>
                <a:spcPct val="80000"/>
              </a:lnSpc>
              <a:buFont typeface="Wingdings" pitchFamily="2" charset="2"/>
              <a:buNone/>
              <a:defRPr/>
            </a:pPr>
            <a:r>
              <a:rPr lang="cs-CZ" sz="1200" b="1" dirty="0" smtClean="0">
                <a:solidFill>
                  <a:srgbClr val="FF6600"/>
                </a:solidFill>
                <a:effectLst/>
                <a:latin typeface="Arial" charset="0"/>
              </a:rPr>
              <a:t> </a:t>
            </a:r>
          </a:p>
          <a:p>
            <a:pPr eaLnBrk="1" hangingPunct="1">
              <a:lnSpc>
                <a:spcPct val="80000"/>
              </a:lnSpc>
              <a:buFont typeface="Wingdings" pitchFamily="2" charset="2"/>
              <a:buNone/>
              <a:defRPr/>
            </a:pPr>
            <a:r>
              <a:rPr lang="cs-CZ" sz="1200" b="1" dirty="0">
                <a:solidFill>
                  <a:srgbClr val="FF6600"/>
                </a:solidFill>
                <a:effectLst/>
                <a:latin typeface="Arial" charset="0"/>
              </a:rPr>
              <a:t> </a:t>
            </a:r>
            <a:r>
              <a:rPr lang="cs-CZ" sz="1200" b="1" dirty="0" smtClean="0">
                <a:solidFill>
                  <a:srgbClr val="FF6600"/>
                </a:solidFill>
                <a:effectLst/>
                <a:latin typeface="Arial" charset="0"/>
              </a:rPr>
              <a:t>  </a:t>
            </a:r>
            <a:r>
              <a:rPr lang="cs-CZ" sz="1400" b="1" dirty="0" smtClean="0">
                <a:solidFill>
                  <a:srgbClr val="FF6600"/>
                </a:solidFill>
                <a:effectLst/>
                <a:latin typeface="Arial" charset="0"/>
              </a:rPr>
              <a:t>Základní interní kmen:</a:t>
            </a:r>
          </a:p>
          <a:p>
            <a:pPr eaLnBrk="1" hangingPunct="1">
              <a:lnSpc>
                <a:spcPct val="80000"/>
              </a:lnSpc>
              <a:buFont typeface="Wingdings" pitchFamily="2" charset="2"/>
              <a:buNone/>
              <a:defRPr/>
            </a:pPr>
            <a:r>
              <a:rPr lang="cs-CZ" sz="1800" b="1" dirty="0" smtClean="0">
                <a:solidFill>
                  <a:srgbClr val="FF6600"/>
                </a:solidFill>
                <a:effectLst/>
                <a:latin typeface="Arial" charset="0"/>
              </a:rPr>
              <a:t>  </a:t>
            </a:r>
            <a:r>
              <a:rPr lang="cs-CZ" sz="1200" b="1" dirty="0" smtClean="0">
                <a:effectLst/>
                <a:latin typeface="Arial" panose="020B0604020202020204" pitchFamily="34" charset="0"/>
                <a:cs typeface="Arial" panose="020B0604020202020204" pitchFamily="34" charset="0"/>
              </a:rPr>
              <a:t>MUDr. Martin Hetmer</a:t>
            </a:r>
          </a:p>
          <a:p>
            <a:pPr eaLnBrk="1" hangingPunct="1">
              <a:lnSpc>
                <a:spcPct val="80000"/>
              </a:lnSpc>
              <a:buFont typeface="Wingdings" pitchFamily="2" charset="2"/>
              <a:buNone/>
              <a:defRPr/>
            </a:pPr>
            <a:r>
              <a:rPr lang="cs-CZ" sz="1200" b="1" dirty="0">
                <a:effectLst/>
                <a:latin typeface="Arial" panose="020B0604020202020204" pitchFamily="34" charset="0"/>
                <a:cs typeface="Arial" panose="020B0604020202020204" pitchFamily="34" charset="0"/>
              </a:rPr>
              <a:t> </a:t>
            </a:r>
            <a:r>
              <a:rPr lang="cs-CZ" sz="1200" b="1" dirty="0" smtClean="0">
                <a:effectLst/>
                <a:latin typeface="Arial" panose="020B0604020202020204" pitchFamily="34" charset="0"/>
                <a:cs typeface="Arial" panose="020B0604020202020204" pitchFamily="34" charset="0"/>
              </a:rPr>
              <a:t>  MUDr. Michaela Tichá</a:t>
            </a:r>
            <a:endParaRPr lang="cs-CZ" sz="1200" b="1" dirty="0">
              <a:effectLst/>
              <a:latin typeface="Arial" panose="020B0604020202020204" pitchFamily="34" charset="0"/>
              <a:cs typeface="Arial" panose="020B0604020202020204" pitchFamily="34" charset="0"/>
            </a:endParaRPr>
          </a:p>
          <a:p>
            <a:pPr marL="0" indent="0" algn="just">
              <a:spcBef>
                <a:spcPts val="300"/>
              </a:spcBef>
              <a:spcAft>
                <a:spcPts val="0"/>
              </a:spcAft>
              <a:buNone/>
            </a:pPr>
            <a:r>
              <a:rPr lang="cs-CZ" sz="1200" dirty="0">
                <a:effectLst/>
                <a:latin typeface="Arial" panose="020B0604020202020204" pitchFamily="34" charset="0"/>
                <a:ea typeface="Times New Roman"/>
                <a:cs typeface="Arial" panose="020B0604020202020204" pitchFamily="34" charset="0"/>
              </a:rPr>
              <a:t> </a:t>
            </a:r>
            <a:endParaRPr lang="cs-CZ" sz="1800" b="1" dirty="0">
              <a:solidFill>
                <a:srgbClr val="FF6600"/>
              </a:solidFill>
              <a:effectLst/>
              <a:latin typeface="Arial" charset="0"/>
            </a:endParaRPr>
          </a:p>
          <a:p>
            <a:pPr eaLnBrk="1" hangingPunct="1">
              <a:lnSpc>
                <a:spcPct val="80000"/>
              </a:lnSpc>
              <a:buFont typeface="Wingdings" pitchFamily="2" charset="2"/>
              <a:buNone/>
              <a:defRPr/>
            </a:pPr>
            <a:r>
              <a:rPr lang="cs-CZ" sz="1400" b="1" dirty="0" smtClean="0">
                <a:solidFill>
                  <a:srgbClr val="FF6600"/>
                </a:solidFill>
                <a:effectLst/>
                <a:latin typeface="Arial" charset="0"/>
              </a:rPr>
              <a:t>   Obhájení disertační práce a zakončení doktorandského studia získáním titulu Ph.D.:</a:t>
            </a:r>
          </a:p>
          <a:p>
            <a:pPr eaLnBrk="1" hangingPunct="1">
              <a:lnSpc>
                <a:spcPct val="80000"/>
              </a:lnSpc>
              <a:buFont typeface="Wingdings" pitchFamily="2" charset="2"/>
              <a:buNone/>
              <a:defRPr/>
            </a:pPr>
            <a:endParaRPr lang="cs-CZ" sz="1600" b="1" dirty="0" smtClean="0">
              <a:solidFill>
                <a:srgbClr val="FFFF00"/>
              </a:solidFill>
              <a:effectLst/>
              <a:latin typeface="Arial" pitchFamily="34" charset="0"/>
              <a:cs typeface="Arial" pitchFamily="34" charset="0"/>
            </a:endParaRPr>
          </a:p>
          <a:p>
            <a:pPr eaLnBrk="1" hangingPunct="1">
              <a:lnSpc>
                <a:spcPct val="80000"/>
              </a:lnSpc>
              <a:buFont typeface="Wingdings" pitchFamily="2" charset="2"/>
              <a:buNone/>
              <a:defRPr/>
            </a:pPr>
            <a:r>
              <a:rPr lang="cs-CZ" sz="1600" b="1" dirty="0" smtClean="0">
                <a:solidFill>
                  <a:srgbClr val="FFFF00"/>
                </a:solidFill>
                <a:effectLst/>
                <a:latin typeface="Arial" pitchFamily="34" charset="0"/>
                <a:cs typeface="Arial" pitchFamily="34" charset="0"/>
              </a:rPr>
              <a:t>    Doktorské studium – obor Kardiologie</a:t>
            </a:r>
          </a:p>
          <a:p>
            <a:pPr marL="0" indent="0" algn="just">
              <a:spcBef>
                <a:spcPts val="300"/>
              </a:spcBef>
              <a:spcAft>
                <a:spcPts val="0"/>
              </a:spcAft>
              <a:buNone/>
            </a:pPr>
            <a:r>
              <a:rPr lang="cs-CZ" sz="1200" dirty="0" smtClean="0">
                <a:effectLst/>
                <a:latin typeface="Arial" panose="020B0604020202020204" pitchFamily="34" charset="0"/>
                <a:ea typeface="Times New Roman"/>
                <a:cs typeface="Arial" panose="020B0604020202020204" pitchFamily="34" charset="0"/>
              </a:rPr>
              <a:t>     MUDr</a:t>
            </a:r>
            <a:r>
              <a:rPr lang="cs-CZ" sz="1200" dirty="0">
                <a:effectLst/>
                <a:latin typeface="Arial" panose="020B0604020202020204" pitchFamily="34" charset="0"/>
                <a:ea typeface="Times New Roman"/>
                <a:cs typeface="Arial" panose="020B0604020202020204" pitchFamily="34" charset="0"/>
              </a:rPr>
              <a:t>. Kateřina Helánová, Ph.D. (školitel  doc. MUDr. Mgr. Jiří Pařenica, Ph.D.)</a:t>
            </a:r>
          </a:p>
          <a:p>
            <a:pPr marL="0" indent="0" algn="just">
              <a:spcBef>
                <a:spcPts val="300"/>
              </a:spcBef>
              <a:spcAft>
                <a:spcPts val="0"/>
              </a:spcAft>
              <a:buNone/>
            </a:pPr>
            <a:r>
              <a:rPr lang="cs-CZ" sz="1200" dirty="0">
                <a:effectLst/>
                <a:latin typeface="Arial" panose="020B0604020202020204" pitchFamily="34" charset="0"/>
                <a:ea typeface="Times New Roman"/>
                <a:cs typeface="Arial" panose="020B0604020202020204" pitchFamily="34" charset="0"/>
              </a:rPr>
              <a:t> </a:t>
            </a:r>
            <a:r>
              <a:rPr lang="cs-CZ" sz="1200" dirty="0" smtClean="0">
                <a:effectLst/>
                <a:latin typeface="Arial" panose="020B0604020202020204" pitchFamily="34" charset="0"/>
                <a:ea typeface="Times New Roman"/>
                <a:cs typeface="Arial" panose="020B0604020202020204" pitchFamily="34" charset="0"/>
              </a:rPr>
              <a:t>    Téma</a:t>
            </a:r>
            <a:r>
              <a:rPr lang="cs-CZ" sz="1200" dirty="0">
                <a:effectLst/>
                <a:latin typeface="Arial" panose="020B0604020202020204" pitchFamily="34" charset="0"/>
                <a:ea typeface="Times New Roman"/>
                <a:cs typeface="Arial" panose="020B0604020202020204" pitchFamily="34" charset="0"/>
              </a:rPr>
              <a:t>: Biomarkery u akutního koronárního syndromu</a:t>
            </a:r>
          </a:p>
          <a:p>
            <a:pPr marL="0" indent="0" algn="just">
              <a:spcBef>
                <a:spcPts val="300"/>
              </a:spcBef>
              <a:spcAft>
                <a:spcPts val="0"/>
              </a:spcAft>
              <a:buNone/>
            </a:pPr>
            <a:r>
              <a:rPr lang="cs-CZ" sz="1200" dirty="0">
                <a:effectLst/>
                <a:latin typeface="Arial" panose="020B0604020202020204" pitchFamily="34" charset="0"/>
                <a:ea typeface="Times New Roman"/>
                <a:cs typeface="Arial" panose="020B0604020202020204" pitchFamily="34" charset="0"/>
              </a:rPr>
              <a:t>  </a:t>
            </a:r>
            <a:r>
              <a:rPr lang="cs-CZ" sz="1200" dirty="0" smtClean="0">
                <a:effectLst/>
                <a:latin typeface="Arial" panose="020B0604020202020204" pitchFamily="34" charset="0"/>
                <a:ea typeface="Times New Roman"/>
                <a:cs typeface="Arial" panose="020B0604020202020204" pitchFamily="34" charset="0"/>
              </a:rPr>
              <a:t>   Obhájeno</a:t>
            </a:r>
            <a:r>
              <a:rPr lang="cs-CZ" sz="1200" dirty="0">
                <a:effectLst/>
                <a:latin typeface="Arial" panose="020B0604020202020204" pitchFamily="34" charset="0"/>
                <a:ea typeface="Times New Roman"/>
                <a:cs typeface="Arial" panose="020B0604020202020204" pitchFamily="34" charset="0"/>
              </a:rPr>
              <a:t>: </a:t>
            </a:r>
            <a:r>
              <a:rPr lang="cs-CZ" sz="1200" dirty="0" smtClean="0">
                <a:effectLst/>
                <a:latin typeface="Arial" panose="020B0604020202020204" pitchFamily="34" charset="0"/>
                <a:ea typeface="Times New Roman"/>
                <a:cs typeface="Arial" panose="020B0604020202020204" pitchFamily="34" charset="0"/>
              </a:rPr>
              <a:t>8.9.2015</a:t>
            </a:r>
          </a:p>
          <a:p>
            <a:pPr marL="0" indent="0" algn="just">
              <a:spcBef>
                <a:spcPts val="300"/>
              </a:spcBef>
              <a:spcAft>
                <a:spcPts val="0"/>
              </a:spcAft>
              <a:buNone/>
            </a:pPr>
            <a:endParaRPr lang="cs-CZ" sz="1200" dirty="0">
              <a:effectLst/>
              <a:latin typeface="Arial" panose="020B0604020202020204" pitchFamily="34" charset="0"/>
              <a:ea typeface="Times New Roman"/>
              <a:cs typeface="Arial" panose="020B0604020202020204" pitchFamily="34" charset="0"/>
            </a:endParaRPr>
          </a:p>
          <a:p>
            <a:pPr marL="0" indent="0" algn="just">
              <a:spcBef>
                <a:spcPts val="300"/>
              </a:spcBef>
              <a:spcAft>
                <a:spcPts val="0"/>
              </a:spcAft>
              <a:buNone/>
            </a:pPr>
            <a:r>
              <a:rPr lang="cs-CZ" sz="1200" dirty="0" smtClean="0">
                <a:effectLst/>
                <a:latin typeface="Arial" panose="020B0604020202020204" pitchFamily="34" charset="0"/>
                <a:ea typeface="Times New Roman"/>
                <a:cs typeface="Arial" panose="020B0604020202020204" pitchFamily="34" charset="0"/>
              </a:rPr>
              <a:t>     </a:t>
            </a:r>
            <a:r>
              <a:rPr lang="cs-CZ" sz="1600" b="1" dirty="0" smtClean="0">
                <a:solidFill>
                  <a:srgbClr val="FFFF00"/>
                </a:solidFill>
                <a:effectLst/>
                <a:latin typeface="Arial" panose="020B0604020202020204" pitchFamily="34" charset="0"/>
                <a:ea typeface="Times New Roman"/>
                <a:cs typeface="Arial" panose="020B0604020202020204" pitchFamily="34" charset="0"/>
              </a:rPr>
              <a:t>Ukončená habilitační řízení – obor habilitace – Vnitřní lékařství</a:t>
            </a:r>
          </a:p>
          <a:p>
            <a:pPr marL="0" indent="0" algn="just">
              <a:spcBef>
                <a:spcPts val="300"/>
              </a:spcBef>
              <a:spcAft>
                <a:spcPts val="0"/>
              </a:spcAft>
              <a:buNone/>
            </a:pPr>
            <a:r>
              <a:rPr lang="cs-CZ" sz="1200" dirty="0">
                <a:effectLst/>
                <a:latin typeface="Arial" panose="020B0604020202020204" pitchFamily="34" charset="0"/>
                <a:ea typeface="Times New Roman"/>
                <a:cs typeface="Arial" panose="020B0604020202020204" pitchFamily="34" charset="0"/>
              </a:rPr>
              <a:t> </a:t>
            </a:r>
            <a:r>
              <a:rPr lang="cs-CZ" sz="1200" dirty="0" smtClean="0">
                <a:effectLst/>
                <a:latin typeface="Arial" panose="020B0604020202020204" pitchFamily="34" charset="0"/>
                <a:ea typeface="Times New Roman"/>
                <a:cs typeface="Arial" panose="020B0604020202020204" pitchFamily="34" charset="0"/>
              </a:rPr>
              <a:t>     -   doc. MUDr. Tomáš Novotný, Ph.D. </a:t>
            </a:r>
          </a:p>
          <a:p>
            <a:pPr marL="0" indent="0" algn="just">
              <a:spcBef>
                <a:spcPts val="300"/>
              </a:spcBef>
              <a:spcAft>
                <a:spcPts val="0"/>
              </a:spcAft>
              <a:buNone/>
            </a:pPr>
            <a:r>
              <a:rPr lang="cs-CZ" sz="1200" dirty="0">
                <a:effectLst/>
                <a:latin typeface="Arial" panose="020B0604020202020204" pitchFamily="34" charset="0"/>
                <a:ea typeface="Times New Roman"/>
                <a:cs typeface="Arial" panose="020B0604020202020204" pitchFamily="34" charset="0"/>
              </a:rPr>
              <a:t> </a:t>
            </a:r>
            <a:r>
              <a:rPr lang="cs-CZ" sz="1200" dirty="0" smtClean="0">
                <a:effectLst/>
                <a:latin typeface="Arial" panose="020B0604020202020204" pitchFamily="34" charset="0"/>
                <a:ea typeface="Times New Roman"/>
                <a:cs typeface="Arial" panose="020B0604020202020204" pitchFamily="34" charset="0"/>
              </a:rPr>
              <a:t>          Habilitační práce:  Molekulárně-genetické aspekty  maligních komorových arytmií a náhlé srdeční smrti</a:t>
            </a:r>
          </a:p>
          <a:p>
            <a:pPr marL="0" indent="0" algn="just">
              <a:spcBef>
                <a:spcPts val="300"/>
              </a:spcBef>
              <a:spcAft>
                <a:spcPts val="0"/>
              </a:spcAft>
              <a:buNone/>
            </a:pPr>
            <a:r>
              <a:rPr lang="cs-CZ" sz="1200" dirty="0">
                <a:effectLst/>
                <a:latin typeface="Arial" panose="020B0604020202020204" pitchFamily="34" charset="0"/>
                <a:ea typeface="Times New Roman"/>
                <a:cs typeface="Arial" panose="020B0604020202020204" pitchFamily="34" charset="0"/>
              </a:rPr>
              <a:t> </a:t>
            </a:r>
            <a:r>
              <a:rPr lang="cs-CZ" sz="1200" dirty="0" smtClean="0">
                <a:effectLst/>
                <a:latin typeface="Arial" panose="020B0604020202020204" pitchFamily="34" charset="0"/>
                <a:ea typeface="Times New Roman"/>
                <a:cs typeface="Arial" panose="020B0604020202020204" pitchFamily="34" charset="0"/>
              </a:rPr>
              <a:t>     -   doc  MUDr. Mgr. Jiří Pařenica, Ph.D.</a:t>
            </a:r>
          </a:p>
          <a:p>
            <a:pPr marL="0" indent="0" algn="just">
              <a:spcBef>
                <a:spcPts val="300"/>
              </a:spcBef>
              <a:spcAft>
                <a:spcPts val="0"/>
              </a:spcAft>
              <a:buNone/>
            </a:pPr>
            <a:r>
              <a:rPr lang="cs-CZ" sz="1200" dirty="0">
                <a:effectLst/>
                <a:latin typeface="Arial" panose="020B0604020202020204" pitchFamily="34" charset="0"/>
                <a:ea typeface="Times New Roman"/>
                <a:cs typeface="Arial" panose="020B0604020202020204" pitchFamily="34" charset="0"/>
              </a:rPr>
              <a:t> </a:t>
            </a:r>
            <a:r>
              <a:rPr lang="cs-CZ" sz="1200" dirty="0" smtClean="0">
                <a:effectLst/>
                <a:latin typeface="Arial" panose="020B0604020202020204" pitchFamily="34" charset="0"/>
                <a:ea typeface="Times New Roman"/>
                <a:cs typeface="Arial" panose="020B0604020202020204" pitchFamily="34" charset="0"/>
              </a:rPr>
              <a:t>          Habilitační práce: Zánětlivá reakce a akutní poškození ledvin u pacientů s akutním infarktem myokardu komplikovaným </a:t>
            </a:r>
          </a:p>
          <a:p>
            <a:pPr marL="0" indent="0" algn="just">
              <a:spcBef>
                <a:spcPts val="300"/>
              </a:spcBef>
              <a:spcAft>
                <a:spcPts val="0"/>
              </a:spcAft>
              <a:buNone/>
            </a:pPr>
            <a:r>
              <a:rPr lang="cs-CZ" sz="1200" dirty="0" smtClean="0">
                <a:effectLst/>
                <a:latin typeface="Arial" panose="020B0604020202020204" pitchFamily="34" charset="0"/>
                <a:ea typeface="Times New Roman"/>
                <a:cs typeface="Arial" panose="020B0604020202020204" pitchFamily="34" charset="0"/>
              </a:rPr>
              <a:t>                                       kardiogenním šokem</a:t>
            </a:r>
            <a:endParaRPr lang="cs-CZ" sz="1800" dirty="0" smtClean="0">
              <a:solidFill>
                <a:srgbClr val="FFFF00"/>
              </a:solidFill>
              <a:effectLst/>
              <a:latin typeface="Arial" charset="0"/>
            </a:endParaRPr>
          </a:p>
          <a:p>
            <a:pPr eaLnBrk="1" hangingPunct="1">
              <a:lnSpc>
                <a:spcPct val="80000"/>
              </a:lnSpc>
              <a:buFont typeface="Wingdings" pitchFamily="2" charset="2"/>
              <a:buNone/>
              <a:defRPr/>
            </a:pPr>
            <a:r>
              <a:rPr lang="cs-CZ" sz="1800" dirty="0">
                <a:solidFill>
                  <a:srgbClr val="FFFF00"/>
                </a:solidFill>
                <a:effectLst/>
                <a:latin typeface="Arial" charset="0"/>
              </a:rPr>
              <a:t> </a:t>
            </a:r>
            <a:r>
              <a:rPr lang="cs-CZ" sz="1800" dirty="0" smtClean="0">
                <a:solidFill>
                  <a:srgbClr val="FFFF00"/>
                </a:solidFill>
                <a:effectLst/>
                <a:latin typeface="Arial" charset="0"/>
              </a:rPr>
              <a:t>  </a:t>
            </a:r>
            <a:r>
              <a:rPr lang="cs-CZ" sz="1600" b="1" dirty="0" smtClean="0">
                <a:solidFill>
                  <a:srgbClr val="FFFF00"/>
                </a:solidFill>
                <a:effectLst/>
                <a:latin typeface="Arial" charset="0"/>
              </a:rPr>
              <a:t>Personální změny:</a:t>
            </a:r>
          </a:p>
          <a:p>
            <a:pPr marL="0" indent="0" algn="just">
              <a:spcBef>
                <a:spcPts val="300"/>
              </a:spcBef>
              <a:spcAft>
                <a:spcPts val="0"/>
              </a:spcAft>
              <a:buNone/>
            </a:pPr>
            <a:r>
              <a:rPr lang="cs-CZ" sz="1200" dirty="0">
                <a:effectLst/>
                <a:latin typeface="Arial" panose="020B0604020202020204" pitchFamily="34" charset="0"/>
                <a:ea typeface="Times New Roman"/>
                <a:cs typeface="Arial" panose="020B0604020202020204" pitchFamily="34" charset="0"/>
              </a:rPr>
              <a:t>Na kliniku v roce 2015 nastoupilo 6 lékařů, čtyři již s praxí: </a:t>
            </a:r>
            <a:r>
              <a:rPr lang="cs-CZ" sz="1200" dirty="0" err="1">
                <a:effectLst/>
                <a:latin typeface="Arial" panose="020B0604020202020204" pitchFamily="34" charset="0"/>
                <a:ea typeface="Times New Roman"/>
                <a:cs typeface="Arial" panose="020B0604020202020204" pitchFamily="34" charset="0"/>
              </a:rPr>
              <a:t>MUDr</a:t>
            </a:r>
            <a:r>
              <a:rPr lang="cs-CZ" sz="1200" dirty="0">
                <a:effectLst/>
                <a:latin typeface="Arial" panose="020B0604020202020204" pitchFamily="34" charset="0"/>
                <a:ea typeface="Times New Roman"/>
                <a:cs typeface="Arial" panose="020B0604020202020204" pitchFamily="34" charset="0"/>
              </a:rPr>
              <a:t> Martin Hetmer, </a:t>
            </a:r>
            <a:r>
              <a:rPr lang="cs-CZ" sz="1200" dirty="0" err="1">
                <a:effectLst/>
                <a:latin typeface="Arial" panose="020B0604020202020204" pitchFamily="34" charset="0"/>
                <a:ea typeface="Times New Roman"/>
                <a:cs typeface="Arial" panose="020B0604020202020204" pitchFamily="34" charset="0"/>
              </a:rPr>
              <a:t>MUDr</a:t>
            </a:r>
            <a:r>
              <a:rPr lang="cs-CZ" sz="1200" dirty="0">
                <a:effectLst/>
                <a:latin typeface="Arial" panose="020B0604020202020204" pitchFamily="34" charset="0"/>
                <a:ea typeface="Times New Roman"/>
                <a:cs typeface="Arial" panose="020B0604020202020204" pitchFamily="34" charset="0"/>
              </a:rPr>
              <a:t> Helena </a:t>
            </a:r>
            <a:r>
              <a:rPr lang="cs-CZ" sz="1200" dirty="0" err="1">
                <a:effectLst/>
                <a:latin typeface="Arial" panose="020B0604020202020204" pitchFamily="34" charset="0"/>
                <a:ea typeface="Times New Roman"/>
                <a:cs typeface="Arial" panose="020B0604020202020204" pitchFamily="34" charset="0"/>
              </a:rPr>
              <a:t>Pdroužková</a:t>
            </a:r>
            <a:r>
              <a:rPr lang="cs-CZ" sz="1200" dirty="0">
                <a:effectLst/>
                <a:latin typeface="Arial" panose="020B0604020202020204" pitchFamily="34" charset="0"/>
                <a:ea typeface="Times New Roman"/>
                <a:cs typeface="Arial" panose="020B0604020202020204" pitchFamily="34" charset="0"/>
              </a:rPr>
              <a:t> Ph.D., </a:t>
            </a:r>
            <a:r>
              <a:rPr lang="cs-CZ" sz="1200" dirty="0" err="1">
                <a:effectLst/>
                <a:latin typeface="Arial" panose="020B0604020202020204" pitchFamily="34" charset="0"/>
                <a:ea typeface="Times New Roman"/>
                <a:cs typeface="Arial" panose="020B0604020202020204" pitchFamily="34" charset="0"/>
              </a:rPr>
              <a:t>MUDr</a:t>
            </a:r>
            <a:r>
              <a:rPr lang="cs-CZ" sz="1200" dirty="0">
                <a:effectLst/>
                <a:latin typeface="Arial" panose="020B0604020202020204" pitchFamily="34" charset="0"/>
                <a:ea typeface="Times New Roman"/>
                <a:cs typeface="Arial" panose="020B0604020202020204" pitchFamily="34" charset="0"/>
              </a:rPr>
              <a:t> Lenka </a:t>
            </a:r>
            <a:r>
              <a:rPr lang="cs-CZ" sz="1200" dirty="0" err="1">
                <a:effectLst/>
                <a:latin typeface="Arial" panose="020B0604020202020204" pitchFamily="34" charset="0"/>
                <a:ea typeface="Times New Roman"/>
                <a:cs typeface="Arial" panose="020B0604020202020204" pitchFamily="34" charset="0"/>
              </a:rPr>
              <a:t>Šujáková</a:t>
            </a:r>
            <a:r>
              <a:rPr lang="cs-CZ" sz="1200" dirty="0">
                <a:effectLst/>
                <a:latin typeface="Arial" panose="020B0604020202020204" pitchFamily="34" charset="0"/>
                <a:ea typeface="Times New Roman"/>
                <a:cs typeface="Arial" panose="020B0604020202020204" pitchFamily="34" charset="0"/>
              </a:rPr>
              <a:t> a </a:t>
            </a:r>
            <a:r>
              <a:rPr lang="cs-CZ" sz="1200" dirty="0" err="1">
                <a:effectLst/>
                <a:latin typeface="Arial" panose="020B0604020202020204" pitchFamily="34" charset="0"/>
                <a:ea typeface="Times New Roman"/>
                <a:cs typeface="Arial" panose="020B0604020202020204" pitchFamily="34" charset="0"/>
              </a:rPr>
              <a:t>MUDr</a:t>
            </a:r>
            <a:r>
              <a:rPr lang="cs-CZ" sz="1200" dirty="0">
                <a:effectLst/>
                <a:latin typeface="Arial" panose="020B0604020202020204" pitchFamily="34" charset="0"/>
                <a:ea typeface="Times New Roman"/>
                <a:cs typeface="Arial" panose="020B0604020202020204" pitchFamily="34" charset="0"/>
              </a:rPr>
              <a:t> Michaela Tichá a dva absolventi  </a:t>
            </a:r>
            <a:r>
              <a:rPr lang="cs-CZ" sz="1200" dirty="0" err="1">
                <a:effectLst/>
                <a:latin typeface="Arial" panose="020B0604020202020204" pitchFamily="34" charset="0"/>
                <a:ea typeface="Times New Roman"/>
                <a:cs typeface="Arial" panose="020B0604020202020204" pitchFamily="34" charset="0"/>
              </a:rPr>
              <a:t>MUDr</a:t>
            </a:r>
            <a:r>
              <a:rPr lang="cs-CZ" sz="1200" dirty="0">
                <a:effectLst/>
                <a:latin typeface="Arial" panose="020B0604020202020204" pitchFamily="34" charset="0"/>
                <a:ea typeface="Times New Roman"/>
                <a:cs typeface="Arial" panose="020B0604020202020204" pitchFamily="34" charset="0"/>
              </a:rPr>
              <a:t> Kateřina Gončarová a </a:t>
            </a:r>
            <a:r>
              <a:rPr lang="cs-CZ" sz="1200" dirty="0" err="1">
                <a:effectLst/>
                <a:latin typeface="Arial" panose="020B0604020202020204" pitchFamily="34" charset="0"/>
                <a:ea typeface="Times New Roman"/>
                <a:cs typeface="Arial" panose="020B0604020202020204" pitchFamily="34" charset="0"/>
              </a:rPr>
              <a:t>MUDr</a:t>
            </a:r>
            <a:r>
              <a:rPr lang="cs-CZ" sz="1200" dirty="0">
                <a:effectLst/>
                <a:latin typeface="Arial" panose="020B0604020202020204" pitchFamily="34" charset="0"/>
                <a:ea typeface="Times New Roman"/>
                <a:cs typeface="Arial" panose="020B0604020202020204" pitchFamily="34" charset="0"/>
              </a:rPr>
              <a:t> Roman </a:t>
            </a:r>
            <a:r>
              <a:rPr lang="cs-CZ" sz="1200" dirty="0" smtClean="0">
                <a:effectLst/>
                <a:latin typeface="Arial" panose="020B0604020202020204" pitchFamily="34" charset="0"/>
                <a:ea typeface="Times New Roman"/>
                <a:cs typeface="Arial" panose="020B0604020202020204" pitchFamily="34" charset="0"/>
              </a:rPr>
              <a:t>Říha.</a:t>
            </a:r>
            <a:endParaRPr lang="cs-CZ" sz="1200" dirty="0">
              <a:effectLst/>
              <a:latin typeface="Arial" panose="020B0604020202020204" pitchFamily="34" charset="0"/>
              <a:ea typeface="Times New Roman"/>
              <a:cs typeface="Arial" panose="020B0604020202020204" pitchFamily="34" charset="0"/>
            </a:endParaRPr>
          </a:p>
          <a:p>
            <a:pPr marL="0" indent="0" algn="just">
              <a:spcBef>
                <a:spcPts val="300"/>
              </a:spcBef>
              <a:spcAft>
                <a:spcPts val="0"/>
              </a:spcAft>
              <a:buNone/>
            </a:pPr>
            <a:r>
              <a:rPr lang="cs-CZ" sz="1200" dirty="0" smtClean="0">
                <a:effectLst/>
                <a:latin typeface="Arial" panose="020B0604020202020204" pitchFamily="34" charset="0"/>
                <a:ea typeface="Times New Roman"/>
                <a:cs typeface="Arial" panose="020B0604020202020204" pitchFamily="34" charset="0"/>
              </a:rPr>
              <a:t>Na </a:t>
            </a:r>
            <a:r>
              <a:rPr lang="cs-CZ" sz="1200" dirty="0">
                <a:effectLst/>
                <a:latin typeface="Arial" panose="020B0604020202020204" pitchFamily="34" charset="0"/>
                <a:ea typeface="Times New Roman"/>
                <a:cs typeface="Arial" panose="020B0604020202020204" pitchFamily="34" charset="0"/>
              </a:rPr>
              <a:t>mateřské dovolené (případně částečný úvazek) jsou MUDr. Irena Andršová, MUDr. Lenka </a:t>
            </a:r>
            <a:r>
              <a:rPr lang="cs-CZ" sz="1200" dirty="0" smtClean="0">
                <a:effectLst/>
                <a:latin typeface="Arial" panose="020B0604020202020204" pitchFamily="34" charset="0"/>
                <a:ea typeface="Times New Roman"/>
                <a:cs typeface="Arial" panose="020B0604020202020204" pitchFamily="34" charset="0"/>
              </a:rPr>
              <a:t>Kubková, MUDr</a:t>
            </a:r>
            <a:r>
              <a:rPr lang="cs-CZ" sz="1200" dirty="0">
                <a:effectLst/>
                <a:latin typeface="Arial" panose="020B0604020202020204" pitchFamily="34" charset="0"/>
                <a:ea typeface="Times New Roman"/>
                <a:cs typeface="Arial" panose="020B0604020202020204" pitchFamily="34" charset="0"/>
              </a:rPr>
              <a:t>. Kateřina Helánová, MUDr. Kateřina </a:t>
            </a:r>
            <a:r>
              <a:rPr lang="cs-CZ" sz="1200" dirty="0" smtClean="0">
                <a:effectLst/>
                <a:latin typeface="Arial" panose="020B0604020202020204" pitchFamily="34" charset="0"/>
                <a:ea typeface="Times New Roman"/>
                <a:cs typeface="Arial" panose="020B0604020202020204" pitchFamily="34" charset="0"/>
              </a:rPr>
              <a:t>Hořáková, MUDr. Eva Hlavinová, MUDr. Zuzana Mihalová, MUDr. Monika Mikolášková, MUDr. Lujza Zikmund </a:t>
            </a:r>
            <a:r>
              <a:rPr lang="cs-CZ" sz="1200" dirty="0" err="1" smtClean="0">
                <a:effectLst/>
                <a:latin typeface="Arial" panose="020B0604020202020204" pitchFamily="34" charset="0"/>
                <a:ea typeface="Times New Roman"/>
                <a:cs typeface="Arial" panose="020B0604020202020204" pitchFamily="34" charset="0"/>
              </a:rPr>
              <a:t>Galková</a:t>
            </a:r>
            <a:r>
              <a:rPr lang="cs-CZ" sz="1200" dirty="0" smtClean="0">
                <a:effectLst/>
                <a:latin typeface="Arial" panose="020B0604020202020204" pitchFamily="34" charset="0"/>
                <a:ea typeface="Times New Roman"/>
                <a:cs typeface="Arial" panose="020B0604020202020204" pitchFamily="34" charset="0"/>
              </a:rPr>
              <a:t>.</a:t>
            </a:r>
          </a:p>
          <a:p>
            <a:pPr marL="0" indent="0" algn="just">
              <a:spcBef>
                <a:spcPts val="300"/>
              </a:spcBef>
              <a:spcAft>
                <a:spcPts val="0"/>
              </a:spcAft>
              <a:buNone/>
            </a:pPr>
            <a:r>
              <a:rPr lang="cs-CZ" sz="1200" dirty="0" smtClean="0">
                <a:effectLst/>
                <a:latin typeface="Arial" panose="020B0604020202020204" pitchFamily="34" charset="0"/>
                <a:ea typeface="Times New Roman"/>
                <a:cs typeface="Arial" panose="020B0604020202020204" pitchFamily="34" charset="0"/>
              </a:rPr>
              <a:t>Do </a:t>
            </a:r>
            <a:r>
              <a:rPr lang="cs-CZ" sz="1200" dirty="0">
                <a:effectLst/>
                <a:latin typeface="Arial" panose="020B0604020202020204" pitchFamily="34" charset="0"/>
                <a:ea typeface="Times New Roman"/>
                <a:cs typeface="Arial" panose="020B0604020202020204" pitchFamily="34" charset="0"/>
              </a:rPr>
              <a:t>zahraničí odešel pracovat </a:t>
            </a:r>
            <a:r>
              <a:rPr lang="cs-CZ" sz="1200" dirty="0" smtClean="0">
                <a:effectLst/>
                <a:latin typeface="Arial" panose="020B0604020202020204" pitchFamily="34" charset="0"/>
                <a:ea typeface="Times New Roman"/>
                <a:cs typeface="Arial" panose="020B0604020202020204" pitchFamily="34" charset="0"/>
              </a:rPr>
              <a:t>MUDr. </a:t>
            </a:r>
            <a:r>
              <a:rPr lang="cs-CZ" sz="1200" dirty="0">
                <a:effectLst/>
                <a:latin typeface="Arial" panose="020B0604020202020204" pitchFamily="34" charset="0"/>
                <a:ea typeface="Times New Roman"/>
                <a:cs typeface="Arial" panose="020B0604020202020204" pitchFamily="34" charset="0"/>
              </a:rPr>
              <a:t>Petr </a:t>
            </a:r>
            <a:r>
              <a:rPr lang="cs-CZ" sz="1200" dirty="0" err="1" smtClean="0">
                <a:effectLst/>
                <a:latin typeface="Arial" panose="020B0604020202020204" pitchFamily="34" charset="0"/>
                <a:ea typeface="Times New Roman"/>
                <a:cs typeface="Arial" panose="020B0604020202020204" pitchFamily="34" charset="0"/>
              </a:rPr>
              <a:t>Kubena</a:t>
            </a:r>
            <a:r>
              <a:rPr lang="cs-CZ" sz="1200" dirty="0" smtClean="0">
                <a:effectLst/>
                <a:latin typeface="Arial" panose="020B0604020202020204" pitchFamily="34" charset="0"/>
                <a:ea typeface="Times New Roman"/>
                <a:cs typeface="Arial" panose="020B0604020202020204" pitchFamily="34" charset="0"/>
              </a:rPr>
              <a:t>, na dlouhodobé stáži v zahraničí je MUDr. Tomáš </a:t>
            </a:r>
            <a:r>
              <a:rPr lang="cs-CZ" sz="1200" dirty="0" err="1" smtClean="0">
                <a:effectLst/>
                <a:latin typeface="Arial" panose="020B0604020202020204" pitchFamily="34" charset="0"/>
                <a:ea typeface="Times New Roman"/>
                <a:cs typeface="Arial" panose="020B0604020202020204" pitchFamily="34" charset="0"/>
              </a:rPr>
              <a:t>Ondrůš</a:t>
            </a:r>
            <a:r>
              <a:rPr lang="cs-CZ" sz="1200" dirty="0" smtClean="0">
                <a:effectLst/>
                <a:latin typeface="Arial" panose="020B0604020202020204" pitchFamily="34" charset="0"/>
                <a:ea typeface="Times New Roman"/>
                <a:cs typeface="Arial" panose="020B0604020202020204" pitchFamily="34" charset="0"/>
              </a:rPr>
              <a:t>. </a:t>
            </a:r>
            <a:r>
              <a:rPr lang="cs-CZ" sz="1200" dirty="0">
                <a:effectLst/>
                <a:latin typeface="Arial" panose="020B0604020202020204" pitchFamily="34" charset="0"/>
                <a:ea typeface="Times New Roman"/>
                <a:cs typeface="Arial" panose="020B0604020202020204" pitchFamily="34" charset="0"/>
              </a:rPr>
              <a:t>K jiným personálním změnám nedošlo.</a:t>
            </a:r>
          </a:p>
          <a:p>
            <a:pPr eaLnBrk="1" hangingPunct="1">
              <a:lnSpc>
                <a:spcPct val="80000"/>
              </a:lnSpc>
              <a:buFont typeface="Wingdings" pitchFamily="2" charset="2"/>
              <a:buNone/>
              <a:defRPr/>
            </a:pPr>
            <a:endParaRPr lang="cs-CZ" sz="1200" dirty="0">
              <a:solidFill>
                <a:srgbClr val="FFFF00"/>
              </a:solidFill>
              <a:effectLst/>
              <a:latin typeface="Arial" panose="020B0604020202020204" pitchFamily="34" charset="0"/>
              <a:cs typeface="Arial" panose="020B0604020202020204" pitchFamily="34" charset="0"/>
            </a:endParaRPr>
          </a:p>
          <a:p>
            <a:pPr eaLnBrk="1" hangingPunct="1">
              <a:lnSpc>
                <a:spcPct val="80000"/>
              </a:lnSpc>
              <a:buFont typeface="Wingdings" pitchFamily="2" charset="2"/>
              <a:buNone/>
              <a:defRPr/>
            </a:pPr>
            <a:endParaRPr lang="cs-CZ" sz="1200" dirty="0" smtClean="0">
              <a:solidFill>
                <a:srgbClr val="FFFF00"/>
              </a:solidFill>
              <a:effectLst/>
              <a:latin typeface="Arial" panose="020B0604020202020204" pitchFamily="34" charset="0"/>
              <a:cs typeface="Arial" panose="020B0604020202020204" pitchFamily="34" charset="0"/>
            </a:endParaRPr>
          </a:p>
          <a:p>
            <a:pPr eaLnBrk="1" hangingPunct="1">
              <a:lnSpc>
                <a:spcPct val="80000"/>
              </a:lnSpc>
              <a:buFont typeface="Wingdings" pitchFamily="2" charset="2"/>
              <a:buNone/>
              <a:defRPr/>
            </a:pPr>
            <a:endParaRPr lang="cs-CZ" sz="1800" dirty="0" smtClean="0">
              <a:solidFill>
                <a:srgbClr val="FFFF00"/>
              </a:solidFill>
              <a:effectLst/>
              <a:latin typeface="Arial" charset="0"/>
            </a:endParaRPr>
          </a:p>
          <a:p>
            <a:pPr eaLnBrk="1" hangingPunct="1">
              <a:lnSpc>
                <a:spcPct val="80000"/>
              </a:lnSpc>
              <a:buFont typeface="Wingdings" pitchFamily="2" charset="2"/>
              <a:buNone/>
              <a:defRPr/>
            </a:pPr>
            <a:endParaRPr lang="cs-CZ" sz="1800" dirty="0" smtClean="0">
              <a:effectLst/>
              <a:latin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6"/>
          <p:cNvSpPr>
            <a:spLocks noChangeArrowheads="1"/>
          </p:cNvSpPr>
          <p:nvPr/>
        </p:nvSpPr>
        <p:spPr bwMode="auto">
          <a:xfrm>
            <a:off x="323854" y="2866309"/>
            <a:ext cx="8208963" cy="392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just" eaLnBrk="0" hangingPunct="0"/>
            <a:r>
              <a:rPr lang="cs-CZ" sz="1400" b="1" dirty="0">
                <a:latin typeface="Arial" charset="0"/>
                <a:cs typeface="Times New Roman" pitchFamily="18" charset="0"/>
              </a:rPr>
              <a:t>Na Interní kardiologické klinice probíhá jak pregraduální tak postgraduální výuka, a to v rámci Lékařské fakulty Masarykovy univerzity. Úzce spolupracujeme a podílíme se na výuce studentů středních, vyšších škol a studentů bakalářského studia.</a:t>
            </a:r>
          </a:p>
          <a:p>
            <a:pPr algn="just" eaLnBrk="0" hangingPunct="0"/>
            <a:r>
              <a:rPr lang="cs-CZ" sz="1400" b="1" dirty="0">
                <a:latin typeface="Arial" charset="0"/>
                <a:cs typeface="Times New Roman" pitchFamily="18" charset="0"/>
              </a:rPr>
              <a:t>Pregraduální výuka studentů LF :</a:t>
            </a:r>
          </a:p>
          <a:p>
            <a:pPr algn="just" eaLnBrk="0" hangingPunct="0"/>
            <a:r>
              <a:rPr lang="cs-CZ" sz="1400" b="1" dirty="0">
                <a:latin typeface="Arial" charset="0"/>
                <a:cs typeface="Times New Roman" pitchFamily="18" charset="0"/>
              </a:rPr>
              <a:t>Na IKK probíhá výuka interní propedeutiky 3. ročníku všeobecného lékařství a 2. ročníku stomatologie. V 5. ročníku absolvují studenti v rámci vnitřního lékařství výuku v bloku kardiologie a v 6. ročníku </a:t>
            </a:r>
            <a:r>
              <a:rPr lang="cs-CZ" sz="1400" b="1" dirty="0" err="1">
                <a:latin typeface="Arial" charset="0"/>
                <a:cs typeface="Times New Roman" pitchFamily="18" charset="0"/>
              </a:rPr>
              <a:t>předpromoční</a:t>
            </a:r>
            <a:r>
              <a:rPr lang="cs-CZ" sz="1400" b="1" dirty="0">
                <a:latin typeface="Arial" charset="0"/>
                <a:cs typeface="Times New Roman" pitchFamily="18" charset="0"/>
              </a:rPr>
              <a:t> praxi na lůžkových odděleních a vyšetřovacích metodách IKK.  </a:t>
            </a:r>
            <a:endParaRPr lang="cs-CZ" sz="1400" b="1" dirty="0">
              <a:latin typeface="Arial" charset="0"/>
            </a:endParaRPr>
          </a:p>
          <a:p>
            <a:pPr algn="just" eaLnBrk="0" hangingPunct="0"/>
            <a:r>
              <a:rPr lang="cs-CZ" sz="1400" b="1" dirty="0">
                <a:latin typeface="Arial" charset="0"/>
                <a:cs typeface="Times New Roman" pitchFamily="18" charset="0"/>
              </a:rPr>
              <a:t>Postgraduální výuka absolventů LF – magisterské studium :</a:t>
            </a:r>
            <a:endParaRPr lang="cs-CZ" sz="1400" b="1" dirty="0">
              <a:latin typeface="Arial" charset="0"/>
            </a:endParaRPr>
          </a:p>
          <a:p>
            <a:pPr algn="just" eaLnBrk="0" hangingPunct="0"/>
            <a:r>
              <a:rPr lang="cs-CZ" sz="1400" b="1" dirty="0">
                <a:latin typeface="Arial" charset="0"/>
                <a:cs typeface="Times New Roman" pitchFamily="18" charset="0"/>
              </a:rPr>
              <a:t>Výuka absolventů magisterského studia na LF probíhá ve dvou úrovních. Atestační vzdělávání je přímo řízeno MZ ČR a IKK se na tomto vzdělávání podílí zabezpečením praktické části – odborné stáže, výkony atd. a účastí na kurzu ve společném kmenu interních oborů. Prof. Špinar je člen akreditační  komise z kardiologie. IKK je personálně i materiálně připravena zabezpečit kompletní výuku v rámci tzv. „kmene“ interních oborů a kompletní přípravu ke kardiologické atestaci, angiologické atestaci a atestaci z tělovýchovného lékařství. IKK je připravena se maximálně podílet na tomto atestačním vzdělávání. </a:t>
            </a:r>
            <a:endParaRPr lang="cs-CZ" sz="1400" b="1" dirty="0">
              <a:latin typeface="Arial" charset="0"/>
            </a:endParaRPr>
          </a:p>
          <a:p>
            <a:pPr algn="just" eaLnBrk="0" hangingPunct="0"/>
            <a:r>
              <a:rPr lang="cs-CZ" sz="1400" b="1" dirty="0">
                <a:latin typeface="Arial" charset="0"/>
                <a:cs typeface="Times New Roman" pitchFamily="18" charset="0"/>
              </a:rPr>
              <a:t>Na Interní kardiologické klinice stále vzrůstá zájem o vzdělávání v oblasti nelékařských zdravotnických pracovníků.</a:t>
            </a:r>
            <a:endParaRPr lang="cs-CZ" sz="1400" b="1" dirty="0">
              <a:latin typeface="Arial" charset="0"/>
            </a:endParaRPr>
          </a:p>
        </p:txBody>
      </p:sp>
      <p:sp>
        <p:nvSpPr>
          <p:cNvPr id="41988" name="Rectangle 7"/>
          <p:cNvSpPr>
            <a:spLocks noChangeArrowheads="1"/>
          </p:cNvSpPr>
          <p:nvPr/>
        </p:nvSpPr>
        <p:spPr bwMode="auto">
          <a:xfrm>
            <a:off x="2339979" y="2205039"/>
            <a:ext cx="59039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3"/>
            <a:r>
              <a:rPr lang="cs-CZ" sz="1400" b="1">
                <a:latin typeface="Arial" charset="0"/>
              </a:rPr>
              <a:t>Knihovna IKK – slouží k výuce studentů i pro potřeby lékařů IKK</a:t>
            </a:r>
          </a:p>
        </p:txBody>
      </p:sp>
      <p:sp>
        <p:nvSpPr>
          <p:cNvPr id="41989" name="Text Box 8"/>
          <p:cNvSpPr txBox="1">
            <a:spLocks noChangeArrowheads="1"/>
          </p:cNvSpPr>
          <p:nvPr/>
        </p:nvSpPr>
        <p:spPr bwMode="auto">
          <a:xfrm>
            <a:off x="1835150" y="260351"/>
            <a:ext cx="64071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endParaRPr lang="cs-CZ" sz="2000"/>
          </a:p>
        </p:txBody>
      </p:sp>
      <p:sp>
        <p:nvSpPr>
          <p:cNvPr id="41990" name="Text Box 9"/>
          <p:cNvSpPr txBox="1">
            <a:spLocks noChangeArrowheads="1"/>
          </p:cNvSpPr>
          <p:nvPr/>
        </p:nvSpPr>
        <p:spPr bwMode="auto">
          <a:xfrm>
            <a:off x="76994" y="77790"/>
            <a:ext cx="71272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cs-CZ" sz="3200" b="1" dirty="0">
                <a:solidFill>
                  <a:srgbClr val="FF6600"/>
                </a:solidFill>
                <a:latin typeface="Arial" charset="0"/>
              </a:rPr>
              <a:t>Pregraduální a postgraduální výuka</a:t>
            </a:r>
          </a:p>
        </p:txBody>
      </p:sp>
      <p:pic>
        <p:nvPicPr>
          <p:cNvPr id="39938" name="Picture 2" descr="G:\IKK 1\DSC_045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3952" y="753526"/>
            <a:ext cx="3102395" cy="2107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23850" y="55653"/>
            <a:ext cx="8497888"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cs-CZ" sz="2400" b="1" dirty="0">
                <a:solidFill>
                  <a:srgbClr val="FF6600"/>
                </a:solidFill>
                <a:latin typeface="Arial" charset="0"/>
              </a:rPr>
              <a:t>Výuka zahraničních studentů – samoplátců</a:t>
            </a:r>
          </a:p>
          <a:p>
            <a:pPr algn="ctr"/>
            <a:r>
              <a:rPr lang="cs-CZ" sz="2400" b="1" dirty="0">
                <a:solidFill>
                  <a:srgbClr val="FF6600"/>
                </a:solidFill>
                <a:latin typeface="Arial" charset="0"/>
              </a:rPr>
              <a:t>  na Interní kardiologické klinice, FN Brno</a:t>
            </a:r>
          </a:p>
          <a:p>
            <a:pPr algn="ctr"/>
            <a:endParaRPr lang="cs-CZ" sz="2800" b="1" dirty="0">
              <a:solidFill>
                <a:srgbClr val="FF6600"/>
              </a:solidFill>
              <a:latin typeface="Arial" charset="0"/>
            </a:endParaRPr>
          </a:p>
        </p:txBody>
      </p:sp>
      <p:sp>
        <p:nvSpPr>
          <p:cNvPr id="43011" name="Rectangle 3"/>
          <p:cNvSpPr>
            <a:spLocks noChangeArrowheads="1"/>
          </p:cNvSpPr>
          <p:nvPr/>
        </p:nvSpPr>
        <p:spPr bwMode="auto">
          <a:xfrm>
            <a:off x="0" y="1196752"/>
            <a:ext cx="882015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cs-CZ" sz="1400" b="1" dirty="0" smtClean="0">
              <a:latin typeface="Arial" pitchFamily="34" charset="0"/>
              <a:cs typeface="Arial" pitchFamily="34" charset="0"/>
            </a:endParaRPr>
          </a:p>
          <a:p>
            <a:endParaRPr lang="cs-CZ" sz="1400" b="1" dirty="0">
              <a:latin typeface="Arial" pitchFamily="34" charset="0"/>
              <a:cs typeface="Arial" pitchFamily="34" charset="0"/>
            </a:endParaRPr>
          </a:p>
          <a:p>
            <a:r>
              <a:rPr lang="cs-CZ" sz="1400" b="1" dirty="0" smtClean="0">
                <a:latin typeface="Arial" pitchFamily="34" charset="0"/>
                <a:cs typeface="Arial" pitchFamily="34" charset="0"/>
              </a:rPr>
              <a:t>         </a:t>
            </a:r>
          </a:p>
          <a:p>
            <a:r>
              <a:rPr lang="cs-CZ" sz="1400" b="1" dirty="0">
                <a:latin typeface="Arial" pitchFamily="34" charset="0"/>
                <a:cs typeface="Arial" pitchFamily="34" charset="0"/>
              </a:rPr>
              <a:t> </a:t>
            </a:r>
            <a:r>
              <a:rPr lang="cs-CZ" sz="1400" b="1" dirty="0" smtClean="0">
                <a:latin typeface="Arial" pitchFamily="34" charset="0"/>
                <a:cs typeface="Arial" pitchFamily="34" charset="0"/>
              </a:rPr>
              <a:t>       </a:t>
            </a:r>
            <a:r>
              <a:rPr lang="cs-CZ" sz="1400" b="1" dirty="0" smtClean="0">
                <a:solidFill>
                  <a:srgbClr val="FFFF00"/>
                </a:solidFill>
                <a:latin typeface="Arial" pitchFamily="34" charset="0"/>
                <a:cs typeface="Arial" pitchFamily="34" charset="0"/>
              </a:rPr>
              <a:t>Výuku </a:t>
            </a:r>
            <a:r>
              <a:rPr lang="cs-CZ" sz="1400" b="1" dirty="0">
                <a:solidFill>
                  <a:srgbClr val="FFFF00"/>
                </a:solidFill>
                <a:latin typeface="Arial" pitchFamily="34" charset="0"/>
                <a:cs typeface="Arial" pitchFamily="34" charset="0"/>
              </a:rPr>
              <a:t>zahraničních studentů koordinuje doc. MUDr. L. Křivan, Ph.D.</a:t>
            </a:r>
          </a:p>
          <a:p>
            <a:endParaRPr lang="cs-CZ" sz="1400" b="1" dirty="0">
              <a:solidFill>
                <a:srgbClr val="FFFF00"/>
              </a:solidFill>
              <a:latin typeface="Arial" pitchFamily="34" charset="0"/>
              <a:cs typeface="Arial" pitchFamily="34" charset="0"/>
            </a:endParaRPr>
          </a:p>
        </p:txBody>
      </p:sp>
      <p:sp>
        <p:nvSpPr>
          <p:cNvPr id="2" name="Obdélník 1"/>
          <p:cNvSpPr/>
          <p:nvPr/>
        </p:nvSpPr>
        <p:spPr>
          <a:xfrm>
            <a:off x="180483" y="3284984"/>
            <a:ext cx="8642226" cy="3292120"/>
          </a:xfrm>
          <a:prstGeom prst="rect">
            <a:avLst/>
          </a:prstGeom>
        </p:spPr>
        <p:txBody>
          <a:bodyPr wrap="square">
            <a:spAutoFit/>
          </a:bodyPr>
          <a:lstStyle/>
          <a:p>
            <a:pPr algn="just">
              <a:lnSpc>
                <a:spcPct val="115000"/>
              </a:lnSpc>
              <a:spcAft>
                <a:spcPts val="1000"/>
              </a:spcAft>
            </a:pPr>
            <a:r>
              <a:rPr lang="cs-CZ" sz="1400" dirty="0">
                <a:latin typeface="Arial" panose="020B0604020202020204" pitchFamily="34" charset="0"/>
                <a:ea typeface="Calibri"/>
                <a:cs typeface="Arial" panose="020B0604020202020204" pitchFamily="34" charset="0"/>
              </a:rPr>
              <a:t>Zatímco před 10 lety tvořila výuka zahraničních studentů LF pouze okrajovou záležitost, v roce 2015 již na LF studovalo 566 zahraničních studentů (viz graf 1).  Došlo i k proměně spektra národností studentů, jak do počtu zemí původu, tak zejména ve prospěch studentů ze severní a západní  Evropy (graf 2). IKK se významně podílí na vzdělávání zahraničních studentů organizací výuky Interny ve FN Brno, výukou Interní propedeutiky ve 3. ročníku,  odborných bloků kardiologie v 5. ročníku a organizací </a:t>
            </a:r>
            <a:r>
              <a:rPr lang="cs-CZ" sz="1400" dirty="0" err="1">
                <a:latin typeface="Arial" panose="020B0604020202020204" pitchFamily="34" charset="0"/>
                <a:ea typeface="Calibri"/>
                <a:cs typeface="Arial" panose="020B0604020202020204" pitchFamily="34" charset="0"/>
              </a:rPr>
              <a:t>předpromočních</a:t>
            </a:r>
            <a:r>
              <a:rPr lang="cs-CZ" sz="1400" dirty="0">
                <a:latin typeface="Arial" panose="020B0604020202020204" pitchFamily="34" charset="0"/>
                <a:ea typeface="Calibri"/>
                <a:cs typeface="Arial" panose="020B0604020202020204" pitchFamily="34" charset="0"/>
              </a:rPr>
              <a:t> stáží v ročníku 6. Na naší klinice absolvují všichni zahraniční studenti státní zkoušku z Interny.  Při zpětném hodnocení kvality výuky pomocí dotazníků rozeslaných studentům IKK, i jednotliví vyučující obsadili přední místa v celkovém hodnocení. Graf ukazuje, že výuka na naší klinice byla studenty hodnocena nejčastěji kategorií „A“, méně pak „B“. Horší hodnocení jsme neobdrželi od žádného ze studentů. Kromě vyučujících s plným školským úvazkem (</a:t>
            </a:r>
            <a:r>
              <a:rPr lang="cs-CZ" sz="1400" dirty="0" err="1">
                <a:latin typeface="Arial" panose="020B0604020202020204" pitchFamily="34" charset="0"/>
                <a:ea typeface="Calibri"/>
                <a:cs typeface="Arial" panose="020B0604020202020204" pitchFamily="34" charset="0"/>
              </a:rPr>
              <a:t>Prof.Špinar</a:t>
            </a:r>
            <a:r>
              <a:rPr lang="cs-CZ" sz="1400" dirty="0">
                <a:latin typeface="Arial" panose="020B0604020202020204" pitchFamily="34" charset="0"/>
                <a:ea typeface="Calibri"/>
                <a:cs typeface="Arial" panose="020B0604020202020204" pitchFamily="34" charset="0"/>
              </a:rPr>
              <a:t>, Doc. Křivan, Doc. Kozák, As. Vlašínová) je do výuky zahraničních studentů zapojena převážná většina mladých lékařů kliniky. To  vede nejen  ke zlepšení jejich rétorických a didaktických schopností, ale i k většímu povědomí mladých lékařů o nezbytném a těsném propojení výuky a klinické praxe.   </a:t>
            </a:r>
            <a:endParaRPr lang="cs-CZ" sz="1400" dirty="0">
              <a:effectLst/>
              <a:latin typeface="Arial" panose="020B0604020202020204" pitchFamily="34" charset="0"/>
              <a:ea typeface="Calibri"/>
              <a:cs typeface="Arial" panose="020B0604020202020204" pitchFamily="34" charset="0"/>
            </a:endParaRPr>
          </a:p>
        </p:txBody>
      </p:sp>
      <p:pic>
        <p:nvPicPr>
          <p:cNvPr id="47107" name="Picture 3" descr="C:\Users\36785\Desktop\rocenka 2016\242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333916"/>
            <a:ext cx="1080120" cy="13446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632685"/>
            <a:ext cx="3347864" cy="2564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20688"/>
            <a:ext cx="3528392"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789040"/>
            <a:ext cx="3638376" cy="2680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3789040"/>
            <a:ext cx="3456384" cy="2680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3014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ChangeArrowheads="1"/>
          </p:cNvSpPr>
          <p:nvPr/>
        </p:nvSpPr>
        <p:spPr bwMode="auto">
          <a:xfrm>
            <a:off x="-106265" y="2204864"/>
            <a:ext cx="9392379"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cs-CZ" sz="1800" b="1" dirty="0">
                <a:solidFill>
                  <a:srgbClr val="FFC000"/>
                </a:solidFill>
                <a:latin typeface="Arial" charset="0"/>
              </a:rPr>
              <a:t>Přednosta : prof. MUDr. Jindřich Špinar, CSc., FESC</a:t>
            </a:r>
          </a:p>
          <a:p>
            <a:pPr algn="ctr"/>
            <a:r>
              <a:rPr lang="cs-CZ" sz="1800" b="1" dirty="0">
                <a:solidFill>
                  <a:srgbClr val="FFC000"/>
                </a:solidFill>
                <a:latin typeface="Arial" charset="0"/>
              </a:rPr>
              <a:t>Zástupce přednosty pro LPP : prim. MUDr. </a:t>
            </a:r>
            <a:r>
              <a:rPr lang="cs-CZ" sz="1800" b="1" dirty="0" smtClean="0">
                <a:solidFill>
                  <a:srgbClr val="FFC000"/>
                </a:solidFill>
                <a:latin typeface="Arial" charset="0"/>
              </a:rPr>
              <a:t>Ondřej Toman, </a:t>
            </a:r>
            <a:r>
              <a:rPr lang="cs-CZ" sz="1800" b="1" dirty="0">
                <a:solidFill>
                  <a:srgbClr val="FFC000"/>
                </a:solidFill>
                <a:latin typeface="Arial" charset="0"/>
              </a:rPr>
              <a:t>Ph.D</a:t>
            </a:r>
            <a:r>
              <a:rPr lang="cs-CZ" sz="1800" b="1" dirty="0" smtClean="0">
                <a:solidFill>
                  <a:srgbClr val="FFC000"/>
                </a:solidFill>
                <a:latin typeface="Arial" charset="0"/>
              </a:rPr>
              <a:t>.</a:t>
            </a:r>
          </a:p>
          <a:p>
            <a:pPr algn="ctr"/>
            <a:r>
              <a:rPr lang="cs-CZ" sz="1800" b="1" dirty="0" smtClean="0">
                <a:solidFill>
                  <a:srgbClr val="FFC000"/>
                </a:solidFill>
                <a:latin typeface="Arial" charset="0"/>
              </a:rPr>
              <a:t>Čestný primář IKK – prim. MUDr. Jiří Schildberger, Ph.D.</a:t>
            </a:r>
            <a:endParaRPr lang="cs-CZ" sz="1800" b="1" dirty="0">
              <a:solidFill>
                <a:srgbClr val="FFC000"/>
              </a:solidFill>
              <a:latin typeface="Arial" charset="0"/>
            </a:endParaRPr>
          </a:p>
          <a:p>
            <a:pPr algn="ctr"/>
            <a:r>
              <a:rPr lang="cs-CZ" sz="1800" b="1" dirty="0">
                <a:solidFill>
                  <a:srgbClr val="FFC000"/>
                </a:solidFill>
                <a:latin typeface="Arial" charset="0"/>
              </a:rPr>
              <a:t>Zástupce přednosty pro školství : doc. MUDr. Milan Kozák, Ph.D</a:t>
            </a:r>
            <a:r>
              <a:rPr lang="cs-CZ" sz="1800" b="1" dirty="0" smtClean="0">
                <a:solidFill>
                  <a:srgbClr val="FFC000"/>
                </a:solidFill>
                <a:latin typeface="Arial" charset="0"/>
              </a:rPr>
              <a:t>.</a:t>
            </a:r>
          </a:p>
          <a:p>
            <a:pPr algn="ctr"/>
            <a:r>
              <a:rPr lang="cs-CZ" sz="1800" b="1" dirty="0" smtClean="0">
                <a:solidFill>
                  <a:srgbClr val="FFC000"/>
                </a:solidFill>
                <a:latin typeface="Arial" charset="0"/>
              </a:rPr>
              <a:t>Zástupce přednosty pro výuku v angličtině: </a:t>
            </a:r>
            <a:r>
              <a:rPr lang="cs-CZ" sz="1800" b="1" dirty="0" err="1" smtClean="0">
                <a:solidFill>
                  <a:srgbClr val="FFC000"/>
                </a:solidFill>
                <a:latin typeface="Arial" charset="0"/>
              </a:rPr>
              <a:t>doc.MUDr</a:t>
            </a:r>
            <a:r>
              <a:rPr lang="cs-CZ" sz="1800" b="1" dirty="0" smtClean="0">
                <a:solidFill>
                  <a:srgbClr val="FFC000"/>
                </a:solidFill>
                <a:latin typeface="Arial" charset="0"/>
              </a:rPr>
              <a:t>. Lubomír Křivan, Ph.D.</a:t>
            </a:r>
          </a:p>
          <a:p>
            <a:pPr algn="ctr"/>
            <a:r>
              <a:rPr lang="cs-CZ" sz="1800" b="1" dirty="0" smtClean="0">
                <a:solidFill>
                  <a:srgbClr val="FFC000"/>
                </a:solidFill>
                <a:latin typeface="Arial" charset="0"/>
              </a:rPr>
              <a:t>Zástupce přednosty pro vědu, výzkum a vzdělávání: </a:t>
            </a:r>
            <a:r>
              <a:rPr lang="cs-CZ" sz="1800" b="1" dirty="0" err="1" smtClean="0">
                <a:solidFill>
                  <a:srgbClr val="FFC000"/>
                </a:solidFill>
                <a:latin typeface="Arial" charset="0"/>
              </a:rPr>
              <a:t>doc.MUDr</a:t>
            </a:r>
            <a:r>
              <a:rPr lang="cs-CZ" sz="1800" b="1" dirty="0" smtClean="0">
                <a:solidFill>
                  <a:srgbClr val="FFC000"/>
                </a:solidFill>
                <a:latin typeface="Arial" charset="0"/>
              </a:rPr>
              <a:t>. Ondřej Ludka, Ph.D.</a:t>
            </a:r>
            <a:endParaRPr lang="cs-CZ" sz="1800" b="1" dirty="0">
              <a:solidFill>
                <a:srgbClr val="FFC000"/>
              </a:solidFill>
              <a:latin typeface="Arial" charset="0"/>
            </a:endParaRPr>
          </a:p>
          <a:p>
            <a:pPr algn="ctr"/>
            <a:r>
              <a:rPr lang="cs-CZ" sz="1800" b="1" dirty="0">
                <a:solidFill>
                  <a:srgbClr val="FFC000"/>
                </a:solidFill>
                <a:latin typeface="Arial" charset="0"/>
              </a:rPr>
              <a:t>Vrchní sestra : Hana Fišerová    </a:t>
            </a:r>
            <a:endParaRPr lang="cs-CZ" sz="1800" b="1" dirty="0" smtClean="0">
              <a:solidFill>
                <a:srgbClr val="FFC000"/>
              </a:solidFill>
              <a:latin typeface="Arial" charset="0"/>
            </a:endParaRPr>
          </a:p>
          <a:p>
            <a:pPr algn="ctr"/>
            <a:endParaRPr lang="cs-CZ" sz="1800" b="1" dirty="0">
              <a:solidFill>
                <a:srgbClr val="FFC000"/>
              </a:solidFill>
              <a:latin typeface="Arial" charset="0"/>
            </a:endParaRPr>
          </a:p>
          <a:p>
            <a:pPr algn="ctr"/>
            <a:endParaRPr lang="cs-CZ" sz="1800" b="1" dirty="0" smtClean="0">
              <a:solidFill>
                <a:srgbClr val="FFC000"/>
              </a:solidFill>
              <a:latin typeface="Arial" charset="0"/>
            </a:endParaRPr>
          </a:p>
          <a:p>
            <a:pPr algn="ctr"/>
            <a:endParaRPr lang="cs-CZ" sz="1800" b="1" dirty="0">
              <a:solidFill>
                <a:srgbClr val="FFC000"/>
              </a:solidFill>
              <a:latin typeface="Arial" charset="0"/>
            </a:endParaRPr>
          </a:p>
          <a:p>
            <a:pPr algn="ctr"/>
            <a:r>
              <a:rPr lang="cs-CZ" sz="1800" b="1" dirty="0" smtClean="0">
                <a:solidFill>
                  <a:srgbClr val="FFC000"/>
                </a:solidFill>
                <a:latin typeface="Arial" charset="0"/>
              </a:rPr>
              <a:t>Ordinář pro intervenční kardiologii: as. MUDr. Petr Kala, Ph.D.</a:t>
            </a:r>
          </a:p>
          <a:p>
            <a:pPr algn="ctr"/>
            <a:r>
              <a:rPr lang="cs-CZ" sz="1800" b="1" dirty="0" smtClean="0">
                <a:solidFill>
                  <a:srgbClr val="FFC000"/>
                </a:solidFill>
                <a:latin typeface="Arial" charset="0"/>
              </a:rPr>
              <a:t>Ordinář pro </a:t>
            </a:r>
            <a:r>
              <a:rPr lang="cs-CZ" sz="1800" b="1" dirty="0" err="1" smtClean="0">
                <a:solidFill>
                  <a:srgbClr val="FFC000"/>
                </a:solidFill>
                <a:latin typeface="Arial" charset="0"/>
              </a:rPr>
              <a:t>arytmologii</a:t>
            </a:r>
            <a:r>
              <a:rPr lang="cs-CZ" sz="1800" b="1" dirty="0" smtClean="0">
                <a:solidFill>
                  <a:srgbClr val="FFC000"/>
                </a:solidFill>
                <a:latin typeface="Arial" charset="0"/>
              </a:rPr>
              <a:t>: doc. MUDr. Milan Kozák, Ph.D.</a:t>
            </a:r>
          </a:p>
          <a:p>
            <a:pPr algn="ctr"/>
            <a:r>
              <a:rPr lang="cs-CZ" sz="1800" b="1" dirty="0" smtClean="0">
                <a:solidFill>
                  <a:srgbClr val="FFC000"/>
                </a:solidFill>
                <a:latin typeface="Arial" charset="0"/>
              </a:rPr>
              <a:t>Ordinář pro neinvazivní kardiologii: MUDr. Svatopluk Nehyba, Ph.D.</a:t>
            </a:r>
            <a:endParaRPr lang="cs-CZ" sz="1800" b="1" dirty="0">
              <a:solidFill>
                <a:srgbClr val="FFC000"/>
              </a:solidFill>
              <a:latin typeface="Arial" charset="0"/>
            </a:endParaRPr>
          </a:p>
        </p:txBody>
      </p:sp>
      <p:sp>
        <p:nvSpPr>
          <p:cNvPr id="4" name="Rectangle 2"/>
          <p:cNvSpPr>
            <a:spLocks noChangeArrowheads="1"/>
          </p:cNvSpPr>
          <p:nvPr/>
        </p:nvSpPr>
        <p:spPr bwMode="auto">
          <a:xfrm>
            <a:off x="-27538"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srgbClr val="FFFFFF"/>
              </a:solidFill>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srgbClr val="FFFFFF"/>
              </a:solidFill>
            </a:endParaRPr>
          </a:p>
        </p:txBody>
      </p:sp>
      <p:sp>
        <p:nvSpPr>
          <p:cNvPr id="2" name="TextovéPole 1"/>
          <p:cNvSpPr txBox="1"/>
          <p:nvPr/>
        </p:nvSpPr>
        <p:spPr>
          <a:xfrm>
            <a:off x="1691680" y="457200"/>
            <a:ext cx="6176114" cy="523220"/>
          </a:xfrm>
          <a:prstGeom prst="rect">
            <a:avLst/>
          </a:prstGeom>
          <a:noFill/>
        </p:spPr>
        <p:txBody>
          <a:bodyPr wrap="none" rtlCol="0">
            <a:spAutoFit/>
          </a:bodyPr>
          <a:lstStyle/>
          <a:p>
            <a:r>
              <a:rPr lang="cs-CZ" sz="2800" b="1" dirty="0" smtClean="0">
                <a:solidFill>
                  <a:srgbClr val="FF6600"/>
                </a:solidFill>
                <a:latin typeface="Arial" panose="020B0604020202020204" pitchFamily="34" charset="0"/>
                <a:cs typeface="Arial" panose="020B0604020202020204" pitchFamily="34" charset="0"/>
              </a:rPr>
              <a:t>Vedení Interní kardiologické kliniky</a:t>
            </a:r>
            <a:endParaRPr lang="cs-CZ" sz="2800" b="1" dirty="0">
              <a:solidFill>
                <a:srgbClr val="FF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52479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684213" y="-68033"/>
            <a:ext cx="7777162" cy="6971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a:r>
              <a:rPr lang="cs-CZ" sz="2400" b="1" dirty="0">
                <a:solidFill>
                  <a:srgbClr val="FF6600"/>
                </a:solidFill>
                <a:latin typeface="Arial" charset="0"/>
              </a:rPr>
              <a:t>Přehled školících akcí</a:t>
            </a:r>
          </a:p>
          <a:p>
            <a:pPr algn="just"/>
            <a:r>
              <a:rPr lang="cs-CZ" sz="1400" b="1" dirty="0">
                <a:solidFill>
                  <a:srgbClr val="FFFFFF"/>
                </a:solidFill>
                <a:latin typeface="Arial" charset="0"/>
              </a:rPr>
              <a:t>Interní kardiologická klinika je akreditovaným pracovištěm se školícími licencemi na specializované výkony. Příslušní lékaři jsou oprávněni vydávat funkční licence na níže uvedené výkony v rámci školení či stáží, které probíhají na naší klinice za dozoru příslušných školících  lékařů. </a:t>
            </a:r>
          </a:p>
          <a:p>
            <a:pPr algn="just"/>
            <a:r>
              <a:rPr lang="cs-CZ" sz="1400" b="1" dirty="0">
                <a:solidFill>
                  <a:srgbClr val="FFFFFF"/>
                </a:solidFill>
                <a:latin typeface="Arial" charset="0"/>
              </a:rPr>
              <a:t>Školení pro vydání funkční licence  ČLK – </a:t>
            </a:r>
            <a:r>
              <a:rPr lang="cs-CZ" sz="1400" b="1" dirty="0" err="1">
                <a:solidFill>
                  <a:srgbClr val="FFFFFF"/>
                </a:solidFill>
                <a:latin typeface="Arial" charset="0"/>
              </a:rPr>
              <a:t>Transesophageální</a:t>
            </a:r>
            <a:r>
              <a:rPr lang="cs-CZ" sz="1400" b="1" dirty="0">
                <a:solidFill>
                  <a:srgbClr val="FFFFFF"/>
                </a:solidFill>
                <a:latin typeface="Arial" charset="0"/>
              </a:rPr>
              <a:t> echokardiografie</a:t>
            </a:r>
          </a:p>
          <a:p>
            <a:pPr algn="just"/>
            <a:r>
              <a:rPr lang="cs-CZ" sz="1400" b="1" dirty="0">
                <a:solidFill>
                  <a:srgbClr val="FFFFFF"/>
                </a:solidFill>
                <a:latin typeface="Arial" charset="0"/>
              </a:rPr>
              <a:t>Školení pro získání funkční licence ČLK – Invazivní diagnostická kardiologie</a:t>
            </a:r>
          </a:p>
          <a:p>
            <a:pPr algn="just"/>
            <a:r>
              <a:rPr lang="cs-CZ" sz="1400" b="1" dirty="0">
                <a:solidFill>
                  <a:srgbClr val="FFFFFF"/>
                </a:solidFill>
                <a:latin typeface="Arial" charset="0"/>
              </a:rPr>
              <a:t>Školení pro získání funkční licence ČLK – Intervenční kardiologie</a:t>
            </a:r>
          </a:p>
          <a:p>
            <a:pPr algn="just"/>
            <a:r>
              <a:rPr lang="cs-CZ" sz="1400" b="1" dirty="0">
                <a:solidFill>
                  <a:srgbClr val="FFFFFF"/>
                </a:solidFill>
                <a:latin typeface="Arial" charset="0"/>
              </a:rPr>
              <a:t>Stáž ke získání funkční licence  ČLK – Elektrofyziologie a katetrizační ablace</a:t>
            </a:r>
          </a:p>
          <a:p>
            <a:pPr algn="just"/>
            <a:r>
              <a:rPr lang="cs-CZ" sz="1400" b="1" dirty="0">
                <a:solidFill>
                  <a:srgbClr val="FFFFFF"/>
                </a:solidFill>
                <a:latin typeface="Arial" charset="0"/>
              </a:rPr>
              <a:t>Stáž ke získání funkční licence ČLK -  Trvalá </a:t>
            </a:r>
            <a:r>
              <a:rPr lang="cs-CZ" sz="1400" b="1" dirty="0" err="1">
                <a:solidFill>
                  <a:srgbClr val="FFFFFF"/>
                </a:solidFill>
                <a:latin typeface="Arial" charset="0"/>
              </a:rPr>
              <a:t>kardiostimulace</a:t>
            </a:r>
            <a:r>
              <a:rPr lang="cs-CZ" sz="1400" b="1" dirty="0">
                <a:solidFill>
                  <a:srgbClr val="FFFFFF"/>
                </a:solidFill>
                <a:latin typeface="Arial" charset="0"/>
              </a:rPr>
              <a:t> – implantace PM + ICD</a:t>
            </a:r>
          </a:p>
          <a:p>
            <a:pPr algn="just"/>
            <a:r>
              <a:rPr lang="cs-CZ" sz="1400" b="1" dirty="0">
                <a:solidFill>
                  <a:srgbClr val="FFFFFF"/>
                </a:solidFill>
                <a:latin typeface="Arial" charset="0"/>
              </a:rPr>
              <a:t>Dále je možno absolvovat na IKK následující kurzy:</a:t>
            </a:r>
          </a:p>
          <a:p>
            <a:pPr algn="just"/>
            <a:r>
              <a:rPr lang="cs-CZ" sz="1400" b="1" dirty="0">
                <a:solidFill>
                  <a:srgbClr val="FFFFFF"/>
                </a:solidFill>
                <a:latin typeface="Arial" charset="0"/>
              </a:rPr>
              <a:t>Kurz – Kardiologie v praxi terénního lékaře – I (Ischemická choroba srdeční)</a:t>
            </a:r>
          </a:p>
          <a:p>
            <a:pPr algn="just"/>
            <a:r>
              <a:rPr lang="cs-CZ" sz="1400" b="1" dirty="0">
                <a:solidFill>
                  <a:srgbClr val="FFFFFF"/>
                </a:solidFill>
                <a:latin typeface="Arial" charset="0"/>
              </a:rPr>
              <a:t>Kurz – Kardiologie v praxi terénního lékaře – I (Chlopňové vady, periferní tepny, prevence)</a:t>
            </a:r>
          </a:p>
          <a:p>
            <a:pPr algn="just"/>
            <a:r>
              <a:rPr lang="cs-CZ" sz="1400" b="1" dirty="0">
                <a:solidFill>
                  <a:srgbClr val="FFFFFF"/>
                </a:solidFill>
                <a:latin typeface="Arial" charset="0"/>
              </a:rPr>
              <a:t>Kurz – Kardiologie v praxi terénního lékaře – II (Arytmie)</a:t>
            </a:r>
          </a:p>
          <a:p>
            <a:pPr algn="just"/>
            <a:r>
              <a:rPr lang="cs-CZ" sz="1400" b="1" dirty="0">
                <a:solidFill>
                  <a:srgbClr val="FFFFFF"/>
                </a:solidFill>
                <a:latin typeface="Arial" charset="0"/>
              </a:rPr>
              <a:t>Kurz – Kardiologie v praxi terénního lékaře – II (Kardiomyopatie, hypertenze)</a:t>
            </a:r>
          </a:p>
          <a:p>
            <a:pPr algn="just"/>
            <a:r>
              <a:rPr lang="cs-CZ" sz="1400" b="1" dirty="0">
                <a:solidFill>
                  <a:srgbClr val="FFFFFF"/>
                </a:solidFill>
                <a:latin typeface="Arial" charset="0"/>
              </a:rPr>
              <a:t>Kurz – Akutní koronární syndromy</a:t>
            </a:r>
          </a:p>
          <a:p>
            <a:pPr algn="just"/>
            <a:r>
              <a:rPr lang="cs-CZ" sz="1400" b="1" dirty="0">
                <a:solidFill>
                  <a:srgbClr val="FFFFFF"/>
                </a:solidFill>
                <a:latin typeface="Arial" charset="0"/>
              </a:rPr>
              <a:t>Kurz – Základní kurz v echokardiografii</a:t>
            </a:r>
          </a:p>
          <a:p>
            <a:pPr algn="just"/>
            <a:r>
              <a:rPr lang="cs-CZ" sz="1400" b="1" dirty="0">
                <a:solidFill>
                  <a:srgbClr val="FFFFFF"/>
                </a:solidFill>
                <a:latin typeface="Arial" charset="0"/>
              </a:rPr>
              <a:t>Kurz – Srdeční arytmie + náhlá </a:t>
            </a:r>
            <a:r>
              <a:rPr lang="cs-CZ" sz="1400" b="1" dirty="0" smtClean="0">
                <a:solidFill>
                  <a:srgbClr val="FFFFFF"/>
                </a:solidFill>
                <a:latin typeface="Arial" charset="0"/>
              </a:rPr>
              <a:t>smrt</a:t>
            </a:r>
          </a:p>
          <a:p>
            <a:pPr algn="just"/>
            <a:endParaRPr lang="cs-CZ" sz="1400" b="1" dirty="0">
              <a:solidFill>
                <a:srgbClr val="FFFFFF"/>
              </a:solidFill>
              <a:latin typeface="Arial" charset="0"/>
            </a:endParaRPr>
          </a:p>
          <a:p>
            <a:pPr lvl="1" algn="ctr"/>
            <a:r>
              <a:rPr lang="cs-CZ" sz="2400" b="1" dirty="0">
                <a:solidFill>
                  <a:srgbClr val="FF6600"/>
                </a:solidFill>
                <a:latin typeface="Arial" charset="0"/>
              </a:rPr>
              <a:t>Klinické semináře a odborné akce </a:t>
            </a:r>
            <a:r>
              <a:rPr lang="cs-CZ" sz="2400" b="1" dirty="0" smtClean="0">
                <a:solidFill>
                  <a:srgbClr val="FF6600"/>
                </a:solidFill>
                <a:latin typeface="Arial" charset="0"/>
              </a:rPr>
              <a:t>IKK</a:t>
            </a:r>
          </a:p>
          <a:p>
            <a:pPr lvl="1" algn="ctr"/>
            <a:endParaRPr lang="cs-CZ" sz="2400" b="1" dirty="0">
              <a:solidFill>
                <a:srgbClr val="FF6600"/>
              </a:solidFill>
              <a:latin typeface="Arial" charset="0"/>
            </a:endParaRPr>
          </a:p>
          <a:p>
            <a:pPr algn="just"/>
            <a:r>
              <a:rPr lang="cs-CZ" sz="1400" b="1" dirty="0">
                <a:solidFill>
                  <a:srgbClr val="FFFFFF"/>
                </a:solidFill>
                <a:latin typeface="Arial" charset="0"/>
              </a:rPr>
              <a:t>V roce 2015 byly opět na IKK organizovány pravidelné klinické semináře s cílem informovat o novinkách v jednotlivých podoborech kardiologie, prezentovat a seznámit i ostatní lékaře IKK s vlastními výsledky dílčích pracovišť. Pokračovali jsme také v tradici zvaní externích odborníků na problematiku, která se na IKK nedělá, ale dělat příp. chystá.</a:t>
            </a:r>
          </a:p>
          <a:p>
            <a:pPr algn="just"/>
            <a:r>
              <a:rPr lang="cs-CZ" sz="1400" b="1" dirty="0">
                <a:solidFill>
                  <a:srgbClr val="FFFFFF"/>
                </a:solidFill>
                <a:latin typeface="Arial" charset="0"/>
              </a:rPr>
              <a:t>Semináře IKK :</a:t>
            </a:r>
          </a:p>
          <a:p>
            <a:pPr algn="just"/>
            <a:r>
              <a:rPr lang="cs-CZ" sz="1400" b="1" dirty="0">
                <a:solidFill>
                  <a:srgbClr val="FFFFFF"/>
                </a:solidFill>
                <a:latin typeface="Arial" charset="0"/>
              </a:rPr>
              <a:t>IKK je trvale zapojena ve školeních „Kardiopulmonální resuscitace“ pro příslušníky Městské policie Brno a každoročně pořádá semináře pro spádové nemocnice, které jsou v současnosti hodnoceny kredity ČLK. </a:t>
            </a:r>
          </a:p>
          <a:p>
            <a:pPr algn="just" eaLnBrk="0" hangingPunct="0"/>
            <a:endParaRPr lang="cs-CZ" sz="1400" b="1" dirty="0">
              <a:solidFill>
                <a:srgbClr val="FFFFFF"/>
              </a:solidFill>
              <a:latin typeface="Arial" charset="0"/>
            </a:endParaRPr>
          </a:p>
        </p:txBody>
      </p:sp>
    </p:spTree>
    <p:extLst>
      <p:ext uri="{BB962C8B-B14F-4D97-AF65-F5344CB8AC3E}">
        <p14:creationId xmlns:p14="http://schemas.microsoft.com/office/powerpoint/2010/main" val="29237165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46041" y="944250"/>
            <a:ext cx="856932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cs-CZ" b="1" dirty="0">
                <a:latin typeface="Arial" charset="0"/>
                <a:cs typeface="Times New Roman" pitchFamily="18" charset="0"/>
              </a:rPr>
              <a:t>Dne </a:t>
            </a:r>
            <a:r>
              <a:rPr lang="cs-CZ" b="1" dirty="0" smtClean="0">
                <a:latin typeface="Arial" charset="0"/>
                <a:cs typeface="Times New Roman" pitchFamily="18" charset="0"/>
              </a:rPr>
              <a:t>27.10</a:t>
            </a:r>
            <a:r>
              <a:rPr lang="cs-CZ" b="1" dirty="0">
                <a:latin typeface="Arial" charset="0"/>
                <a:cs typeface="Times New Roman" pitchFamily="18" charset="0"/>
              </a:rPr>
              <a:t>. </a:t>
            </a:r>
            <a:r>
              <a:rPr lang="cs-CZ" b="1" dirty="0" smtClean="0">
                <a:latin typeface="Arial" charset="0"/>
                <a:cs typeface="Times New Roman" pitchFamily="18" charset="0"/>
              </a:rPr>
              <a:t>2015 </a:t>
            </a:r>
            <a:r>
              <a:rPr lang="cs-CZ" b="1" dirty="0">
                <a:latin typeface="Arial" charset="0"/>
                <a:cs typeface="Times New Roman" pitchFamily="18" charset="0"/>
              </a:rPr>
              <a:t>se s garancí České lékařské komory, ombudsmana ČR, </a:t>
            </a:r>
            <a:endParaRPr lang="cs-CZ" b="1" dirty="0" smtClean="0">
              <a:latin typeface="Arial" charset="0"/>
              <a:cs typeface="Times New Roman" pitchFamily="18" charset="0"/>
            </a:endParaRPr>
          </a:p>
          <a:p>
            <a:pPr algn="just"/>
            <a:r>
              <a:rPr lang="cs-CZ" b="1" dirty="0" smtClean="0">
                <a:latin typeface="Arial" charset="0"/>
                <a:cs typeface="Times New Roman" pitchFamily="18" charset="0"/>
              </a:rPr>
              <a:t>děkana </a:t>
            </a:r>
            <a:r>
              <a:rPr lang="cs-CZ" b="1" dirty="0">
                <a:latin typeface="Arial" charset="0"/>
                <a:cs typeface="Times New Roman" pitchFamily="18" charset="0"/>
              </a:rPr>
              <a:t>LF MU a ředitele FN Brno  v kongresovém sále sídla ombudsmana konalo další odborné sympozium IKK FN Brno – Bohunice organizované Pracovištěm invazivní a intervenční kardiologie. Po úvodních projevech byly na sympóziu s názvem MODERNÍ TRENDY V INTERVENČNÍ KARDIOLOGII </a:t>
            </a:r>
            <a:r>
              <a:rPr lang="cs-CZ" b="1" dirty="0" smtClean="0">
                <a:latin typeface="Arial" charset="0"/>
                <a:cs typeface="Times New Roman" pitchFamily="18" charset="0"/>
              </a:rPr>
              <a:t>2015 </a:t>
            </a:r>
            <a:r>
              <a:rPr lang="cs-CZ" b="1" dirty="0">
                <a:latin typeface="Arial" charset="0"/>
                <a:cs typeface="Times New Roman" pitchFamily="18" charset="0"/>
              </a:rPr>
              <a:t>opět představeny novinky a trendy v kardiologické péči. Vedle lékařů z naší kliniky se na programu podíleli i další kolegové z českých center. S účastí více než </a:t>
            </a:r>
            <a:r>
              <a:rPr lang="cs-CZ" b="1" dirty="0" smtClean="0">
                <a:latin typeface="Arial" charset="0"/>
                <a:cs typeface="Times New Roman" pitchFamily="18" charset="0"/>
              </a:rPr>
              <a:t>250 </a:t>
            </a:r>
            <a:r>
              <a:rPr lang="cs-CZ" b="1" dirty="0">
                <a:latin typeface="Arial" charset="0"/>
                <a:cs typeface="Times New Roman" pitchFamily="18" charset="0"/>
              </a:rPr>
              <a:t>lékařů a zdravotnických pracovníků potvrdilo toto regionální setkání svou významnost na poli odborných akcí v ČR. </a:t>
            </a:r>
            <a:endParaRPr lang="cs-CZ" b="1" dirty="0">
              <a:latin typeface="Arial" charset="0"/>
            </a:endParaRPr>
          </a:p>
          <a:p>
            <a:pPr algn="just" eaLnBrk="0" hangingPunct="0"/>
            <a:r>
              <a:rPr lang="cs-CZ" b="1" dirty="0">
                <a:latin typeface="Arial" charset="0"/>
              </a:rPr>
              <a:t>Po skončení odborného programu byli účastníci sympózia uvítáni v prostorách francouzské restaurace  La </a:t>
            </a:r>
            <a:r>
              <a:rPr lang="cs-CZ" b="1" dirty="0" err="1">
                <a:latin typeface="Arial" charset="0"/>
              </a:rPr>
              <a:t>Bouchée</a:t>
            </a:r>
            <a:r>
              <a:rPr lang="cs-CZ" b="1" dirty="0">
                <a:latin typeface="Arial" charset="0"/>
              </a:rPr>
              <a:t>, kde byl pro ně přichystán raut.</a:t>
            </a:r>
          </a:p>
        </p:txBody>
      </p:sp>
      <p:sp>
        <p:nvSpPr>
          <p:cNvPr id="47107" name="Text Box 5"/>
          <p:cNvSpPr txBox="1">
            <a:spLocks noChangeArrowheads="1"/>
          </p:cNvSpPr>
          <p:nvPr/>
        </p:nvSpPr>
        <p:spPr bwMode="auto">
          <a:xfrm>
            <a:off x="3275856" y="353308"/>
            <a:ext cx="19111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cs-CZ" sz="2400" b="1" dirty="0">
                <a:solidFill>
                  <a:srgbClr val="FF6600"/>
                </a:solidFill>
                <a:latin typeface="Arial" charset="0"/>
              </a:rPr>
              <a:t>Sympózium</a:t>
            </a:r>
          </a:p>
        </p:txBody>
      </p:sp>
      <p:pic>
        <p:nvPicPr>
          <p:cNvPr id="44038" name="Picture 6" descr="C:\Users\36785\Desktop\foto sympozium 2015\IMG_92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525015"/>
            <a:ext cx="4248472" cy="2833905"/>
          </a:xfrm>
          <a:prstGeom prst="rect">
            <a:avLst/>
          </a:prstGeom>
          <a:noFill/>
          <a:extLst>
            <a:ext uri="{909E8E84-426E-40DD-AFC4-6F175D3DCCD1}">
              <a14:hiddenFill xmlns:a14="http://schemas.microsoft.com/office/drawing/2010/main">
                <a:solidFill>
                  <a:srgbClr val="FFFFFF"/>
                </a:solidFill>
              </a14:hiddenFill>
            </a:ext>
          </a:extLst>
        </p:spPr>
      </p:pic>
      <p:pic>
        <p:nvPicPr>
          <p:cNvPr id="44039" name="Picture 7" descr="C:\Users\36785\Desktop\foto sympozium 2015\IMG_93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3525015"/>
            <a:ext cx="4162901" cy="2833905"/>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586781" y="6453336"/>
            <a:ext cx="3643946" cy="307777"/>
          </a:xfrm>
          <a:prstGeom prst="rect">
            <a:avLst/>
          </a:prstGeom>
          <a:noFill/>
        </p:spPr>
        <p:txBody>
          <a:bodyPr wrap="none" rtlCol="0">
            <a:spAutoFit/>
          </a:bodyPr>
          <a:lstStyle/>
          <a:p>
            <a:r>
              <a:rPr lang="cs-CZ" sz="1400" b="1" dirty="0" smtClean="0">
                <a:solidFill>
                  <a:srgbClr val="FFFF00"/>
                </a:solidFill>
                <a:latin typeface="Arial" panose="020B0604020202020204" pitchFamily="34" charset="0"/>
                <a:cs typeface="Arial" panose="020B0604020202020204" pitchFamily="34" charset="0"/>
              </a:rPr>
              <a:t>Zahájení odborného programu sympozia</a:t>
            </a:r>
            <a:endParaRPr lang="cs-CZ" sz="1400" b="1" dirty="0">
              <a:solidFill>
                <a:srgbClr val="FFFF00"/>
              </a:solidFill>
              <a:latin typeface="Arial" panose="020B0604020202020204" pitchFamily="34" charset="0"/>
              <a:cs typeface="Arial" panose="020B0604020202020204" pitchFamily="34" charset="0"/>
            </a:endParaRPr>
          </a:p>
        </p:txBody>
      </p:sp>
      <p:sp>
        <p:nvSpPr>
          <p:cNvPr id="4" name="TextovéPole 3"/>
          <p:cNvSpPr txBox="1"/>
          <p:nvPr/>
        </p:nvSpPr>
        <p:spPr>
          <a:xfrm>
            <a:off x="5652120" y="6453336"/>
            <a:ext cx="2489784" cy="307777"/>
          </a:xfrm>
          <a:prstGeom prst="rect">
            <a:avLst/>
          </a:prstGeom>
          <a:noFill/>
        </p:spPr>
        <p:txBody>
          <a:bodyPr wrap="none" rtlCol="0">
            <a:spAutoFit/>
          </a:bodyPr>
          <a:lstStyle/>
          <a:p>
            <a:r>
              <a:rPr lang="cs-CZ" sz="1400" b="1" dirty="0" smtClean="0">
                <a:solidFill>
                  <a:srgbClr val="FFFF00"/>
                </a:solidFill>
                <a:latin typeface="Arial" panose="020B0604020202020204" pitchFamily="34" charset="0"/>
                <a:cs typeface="Arial" panose="020B0604020202020204" pitchFamily="34" charset="0"/>
              </a:rPr>
              <a:t>Záběr z kongresového sálu</a:t>
            </a:r>
            <a:endParaRPr lang="cs-CZ" sz="1400" b="1" dirty="0">
              <a:solidFill>
                <a:srgbClr val="FFFF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323528" y="120822"/>
            <a:ext cx="7678705" cy="461665"/>
          </a:xfrm>
          <a:prstGeom prst="rect">
            <a:avLst/>
          </a:prstGeom>
          <a:noFill/>
        </p:spPr>
        <p:txBody>
          <a:bodyPr wrap="none" rtlCol="0">
            <a:spAutoFit/>
          </a:bodyPr>
          <a:lstStyle/>
          <a:p>
            <a:r>
              <a:rPr lang="cs-CZ" sz="2400" b="1" dirty="0" smtClean="0">
                <a:solidFill>
                  <a:srgbClr val="FF6600"/>
                </a:solidFill>
                <a:latin typeface="Arial" pitchFamily="34" charset="0"/>
                <a:cs typeface="Arial" pitchFamily="34" charset="0"/>
              </a:rPr>
              <a:t>                        Sjezdy,  kongresy a propagační akce</a:t>
            </a:r>
            <a:endParaRPr lang="cs-CZ" sz="2400" b="1" dirty="0">
              <a:solidFill>
                <a:srgbClr val="FF6600"/>
              </a:solidFill>
              <a:latin typeface="Arial" pitchFamily="34" charset="0"/>
              <a:cs typeface="Arial" pitchFamily="34" charset="0"/>
            </a:endParaRPr>
          </a:p>
        </p:txBody>
      </p:sp>
      <p:sp>
        <p:nvSpPr>
          <p:cNvPr id="2" name="Obdélník 1"/>
          <p:cNvSpPr/>
          <p:nvPr/>
        </p:nvSpPr>
        <p:spPr>
          <a:xfrm>
            <a:off x="184271" y="764704"/>
            <a:ext cx="8492186" cy="5702074"/>
          </a:xfrm>
          <a:prstGeom prst="rect">
            <a:avLst/>
          </a:prstGeom>
        </p:spPr>
        <p:txBody>
          <a:bodyPr wrap="square">
            <a:spAutoFit/>
          </a:bodyPr>
          <a:lstStyle/>
          <a:p>
            <a:pPr algn="just">
              <a:lnSpc>
                <a:spcPct val="115000"/>
              </a:lnSpc>
              <a:spcBef>
                <a:spcPts val="2400"/>
              </a:spcBef>
              <a:spcAft>
                <a:spcPts val="0"/>
              </a:spcAft>
            </a:pPr>
            <a:r>
              <a:rPr lang="cs-CZ" sz="2000" b="1" kern="0" dirty="0" err="1">
                <a:solidFill>
                  <a:srgbClr val="FF0000"/>
                </a:solidFill>
                <a:latin typeface="Arial" panose="020B0604020202020204" pitchFamily="34" charset="0"/>
                <a:ea typeface="Times New Roman"/>
                <a:cs typeface="Arial" panose="020B0604020202020204" pitchFamily="34" charset="0"/>
              </a:rPr>
              <a:t>KardioDen</a:t>
            </a:r>
            <a:r>
              <a:rPr lang="cs-CZ" sz="2000" b="1" kern="0" dirty="0">
                <a:solidFill>
                  <a:srgbClr val="FF0000"/>
                </a:solidFill>
                <a:latin typeface="Arial" panose="020B0604020202020204" pitchFamily="34" charset="0"/>
                <a:ea typeface="Times New Roman"/>
                <a:cs typeface="Arial" panose="020B0604020202020204" pitchFamily="34" charset="0"/>
              </a:rPr>
              <a:t> IKK FN Brno</a:t>
            </a:r>
          </a:p>
          <a:p>
            <a:pPr indent="449580" algn="just">
              <a:lnSpc>
                <a:spcPct val="115000"/>
              </a:lnSpc>
              <a:spcAft>
                <a:spcPts val="1000"/>
              </a:spcAft>
            </a:pPr>
            <a:r>
              <a:rPr lang="cs-CZ" dirty="0">
                <a:latin typeface="Arial" panose="020B0604020202020204" pitchFamily="34" charset="0"/>
                <a:ea typeface="Calibri"/>
                <a:cs typeface="Arial" panose="020B0604020202020204" pitchFamily="34" charset="0"/>
              </a:rPr>
              <a:t> </a:t>
            </a:r>
          </a:p>
          <a:p>
            <a:pPr indent="449580" algn="just">
              <a:lnSpc>
                <a:spcPct val="115000"/>
              </a:lnSpc>
              <a:spcAft>
                <a:spcPts val="1000"/>
              </a:spcAft>
            </a:pPr>
            <a:r>
              <a:rPr lang="cs-CZ" sz="1400" dirty="0" smtClean="0">
                <a:latin typeface="Arial" panose="020B0604020202020204" pitchFamily="34" charset="0"/>
                <a:ea typeface="Calibri"/>
                <a:cs typeface="Arial" panose="020B0604020202020204" pitchFamily="34" charset="0"/>
              </a:rPr>
              <a:t>V</a:t>
            </a:r>
            <a:r>
              <a:rPr lang="cs-CZ" sz="1400" dirty="0">
                <a:latin typeface="Arial" panose="020B0604020202020204" pitchFamily="34" charset="0"/>
                <a:ea typeface="Calibri"/>
                <a:cs typeface="Arial" panose="020B0604020202020204" pitchFamily="34" charset="0"/>
              </a:rPr>
              <a:t> roce 2014 jsme </a:t>
            </a:r>
            <a:r>
              <a:rPr lang="cs-CZ" sz="1400" dirty="0" smtClean="0">
                <a:latin typeface="Arial" panose="020B0604020202020204" pitchFamily="34" charset="0"/>
                <a:ea typeface="Calibri"/>
                <a:cs typeface="Arial" panose="020B0604020202020204" pitchFamily="34" charset="0"/>
              </a:rPr>
              <a:t>uzavřeli </a:t>
            </a:r>
            <a:r>
              <a:rPr lang="cs-CZ" sz="1400" dirty="0">
                <a:latin typeface="Arial" panose="020B0604020202020204" pitchFamily="34" charset="0"/>
                <a:ea typeface="Calibri"/>
                <a:cs typeface="Arial" panose="020B0604020202020204" pitchFamily="34" charset="0"/>
              </a:rPr>
              <a:t>první čtvrtstoletí v historii IKK FN Brno, čtvrtstoletí, ve kterém bylo postupně vybudováno špičkové moderní kardiologické centrum. Této příležitosti jsme využili k uspořádání prvního „dne otevřených dveří“ – </a:t>
            </a:r>
            <a:r>
              <a:rPr lang="cs-CZ" sz="1400" dirty="0" err="1">
                <a:latin typeface="Arial" panose="020B0604020202020204" pitchFamily="34" charset="0"/>
                <a:ea typeface="Calibri"/>
                <a:cs typeface="Arial" panose="020B0604020202020204" pitchFamily="34" charset="0"/>
              </a:rPr>
              <a:t>KardioDen</a:t>
            </a:r>
            <a:r>
              <a:rPr lang="cs-CZ" sz="1400" dirty="0">
                <a:latin typeface="Arial" panose="020B0604020202020204" pitchFamily="34" charset="0"/>
                <a:ea typeface="Calibri"/>
                <a:cs typeface="Arial" panose="020B0604020202020204" pitchFamily="34" charset="0"/>
              </a:rPr>
              <a:t> IKK FN Brno.</a:t>
            </a:r>
          </a:p>
          <a:p>
            <a:pPr indent="449580" algn="just">
              <a:lnSpc>
                <a:spcPct val="115000"/>
              </a:lnSpc>
              <a:spcAft>
                <a:spcPts val="1000"/>
              </a:spcAft>
            </a:pPr>
            <a:r>
              <a:rPr lang="cs-CZ" sz="1400" dirty="0">
                <a:latin typeface="Arial" panose="020B0604020202020204" pitchFamily="34" charset="0"/>
                <a:ea typeface="Calibri"/>
                <a:cs typeface="Arial" panose="020B0604020202020204" pitchFamily="34" charset="0"/>
              </a:rPr>
              <a:t>Tato akce proběhla v prostorách kliniky 24. 5. 2015. Po mediální kampani uspořádané FN Brno si prostory našeho pracoviště prohlédlo 150 účastníků, v naprosté většině z řad laické veřejnosti, ale i několik z pozvaných praktických lékařů a ambulantních specialistů. Účastníci byli provedeni po Koronární jednotce, Pracovišti invazívní a intervenční kardiologie, </a:t>
            </a:r>
            <a:r>
              <a:rPr lang="cs-CZ" sz="1400" dirty="0" err="1">
                <a:latin typeface="Arial" panose="020B0604020202020204" pitchFamily="34" charset="0"/>
                <a:ea typeface="Calibri"/>
                <a:cs typeface="Arial" panose="020B0604020202020204" pitchFamily="34" charset="0"/>
              </a:rPr>
              <a:t>Arytmologickém</a:t>
            </a:r>
            <a:r>
              <a:rPr lang="cs-CZ" sz="1400" dirty="0">
                <a:latin typeface="Arial" panose="020B0604020202020204" pitchFamily="34" charset="0"/>
                <a:ea typeface="Calibri"/>
                <a:cs typeface="Arial" panose="020B0604020202020204" pitchFamily="34" charset="0"/>
              </a:rPr>
              <a:t> centru a dalších zajímavých provozech IKK FN Brno. Prohlídky byly organizovány po menších skupinách, průvodci byli lékaři a lékařky naší kliniky, na každém stanovišti příslušný team včetně zdravotních sester vysvětlil problematiku daného provozu a odpověděl na četné dotazy. V závěru prohlídky mohli zájemci absolvovat základní preventivní vyšetření, včetně EKG, změření krevního tlaku a základních odběrů krve, včetně glykemie a cholesterolu. Výsledky byly na místě konzultovány našimi lékařkami, o zásadách zdravé výživy se bylo možné poradit s nutriční terapeutkou Oddělení léčebné výživy FN Brno. </a:t>
            </a:r>
          </a:p>
          <a:p>
            <a:pPr indent="449580" algn="just">
              <a:lnSpc>
                <a:spcPct val="115000"/>
              </a:lnSpc>
              <a:spcAft>
                <a:spcPts val="1000"/>
              </a:spcAft>
            </a:pPr>
            <a:r>
              <a:rPr lang="cs-CZ" sz="1400" dirty="0">
                <a:latin typeface="Arial" panose="020B0604020202020204" pitchFamily="34" charset="0"/>
                <a:ea typeface="Calibri"/>
                <a:cs typeface="Arial" panose="020B0604020202020204" pitchFamily="34" charset="0"/>
              </a:rPr>
              <a:t>O akci informovaly regionální deníky a rozhlasové stanice, do vysílání ČT24 byl zařazen i přímý reportážní vstup a následné sestřihy byly vysílány ve zpravodajských relacích.</a:t>
            </a:r>
          </a:p>
          <a:p>
            <a:pPr indent="449580" algn="just">
              <a:lnSpc>
                <a:spcPct val="115000"/>
              </a:lnSpc>
              <a:spcAft>
                <a:spcPts val="1000"/>
              </a:spcAft>
            </a:pPr>
            <a:r>
              <a:rPr lang="cs-CZ" sz="1400" dirty="0">
                <a:latin typeface="Arial" panose="020B0604020202020204" pitchFamily="34" charset="0"/>
                <a:ea typeface="Calibri"/>
                <a:cs typeface="Arial" panose="020B0604020202020204" pitchFamily="34" charset="0"/>
              </a:rPr>
              <a:t>Vzhledem k úspěchu prvního ročníku plánujeme pořádat </a:t>
            </a:r>
            <a:r>
              <a:rPr lang="cs-CZ" sz="1400" dirty="0" err="1">
                <a:latin typeface="Arial" panose="020B0604020202020204" pitchFamily="34" charset="0"/>
                <a:ea typeface="Calibri"/>
                <a:cs typeface="Arial" panose="020B0604020202020204" pitchFamily="34" charset="0"/>
              </a:rPr>
              <a:t>KardioDen</a:t>
            </a:r>
            <a:r>
              <a:rPr lang="cs-CZ" sz="1400" dirty="0">
                <a:latin typeface="Arial" panose="020B0604020202020204" pitchFamily="34" charset="0"/>
                <a:ea typeface="Calibri"/>
                <a:cs typeface="Arial" panose="020B0604020202020204" pitchFamily="34" charset="0"/>
              </a:rPr>
              <a:t> FN Brno pravidelně. Setkání s veřejností i spolupracujícími odborníky z ambulantní sféry i regionálních nemocnic považujeme za důležitou součást kvalitní prevence a péče o naše pacienty. </a:t>
            </a:r>
            <a:endParaRPr lang="cs-CZ" sz="1400" dirty="0">
              <a:effectLst/>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2428060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ext uri="{D42A27DB-BD31-4B8C-83A1-F6EECF244321}">
                <p14:modId xmlns:p14="http://schemas.microsoft.com/office/powerpoint/2010/main" val="385636471"/>
              </p:ext>
            </p:extLst>
          </p:nvPr>
        </p:nvGraphicFramePr>
        <p:xfrm>
          <a:off x="179512" y="116633"/>
          <a:ext cx="2448272" cy="4176463"/>
        </p:xfrm>
        <a:graphic>
          <a:graphicData uri="http://schemas.openxmlformats.org/presentationml/2006/ole">
            <mc:AlternateContent xmlns:mc="http://schemas.openxmlformats.org/markup-compatibility/2006">
              <mc:Choice xmlns:v="urn:schemas-microsoft-com:vml" Requires="v">
                <p:oleObj spid="_x0000_s42304" name="Acrobat Document" r:id="rId3" imgW="2838264" imgH="5667195" progId="AcroExch.Document.11">
                  <p:embed/>
                </p:oleObj>
              </mc:Choice>
              <mc:Fallback>
                <p:oleObj name="Acrobat Document" r:id="rId3" imgW="2838264" imgH="5667195" progId="AcroExch.Document.11">
                  <p:embed/>
                  <p:pic>
                    <p:nvPicPr>
                      <p:cNvPr id="0" name=""/>
                      <p:cNvPicPr/>
                      <p:nvPr/>
                    </p:nvPicPr>
                    <p:blipFill>
                      <a:blip r:embed="rId4"/>
                      <a:stretch>
                        <a:fillRect/>
                      </a:stretch>
                    </p:blipFill>
                    <p:spPr>
                      <a:xfrm>
                        <a:off x="179512" y="116633"/>
                        <a:ext cx="2448272" cy="4176463"/>
                      </a:xfrm>
                      <a:prstGeom prst="rect">
                        <a:avLst/>
                      </a:prstGeom>
                    </p:spPr>
                  </p:pic>
                </p:oleObj>
              </mc:Fallback>
            </mc:AlternateContent>
          </a:graphicData>
        </a:graphic>
      </p:graphicFrame>
      <p:pic>
        <p:nvPicPr>
          <p:cNvPr id="41986" name="Picture 2" descr="C:\Users\36785\Desktop\rocenka 2016\IMG_017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1268760"/>
            <a:ext cx="2880320" cy="2232248"/>
          </a:xfrm>
          <a:prstGeom prst="rect">
            <a:avLst/>
          </a:prstGeom>
          <a:noFill/>
          <a:extLst>
            <a:ext uri="{909E8E84-426E-40DD-AFC4-6F175D3DCCD1}">
              <a14:hiddenFill xmlns:a14="http://schemas.microsoft.com/office/drawing/2010/main">
                <a:solidFill>
                  <a:srgbClr val="FFFFFF"/>
                </a:solidFill>
              </a14:hiddenFill>
            </a:ext>
          </a:extLst>
        </p:spPr>
      </p:pic>
      <p:pic>
        <p:nvPicPr>
          <p:cNvPr id="41987" name="Picture 3" descr="C:\Users\36785\Desktop\rocenka 2016\IMG_021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8104" y="3717032"/>
            <a:ext cx="3312368" cy="2304256"/>
          </a:xfrm>
          <a:prstGeom prst="rect">
            <a:avLst/>
          </a:prstGeom>
          <a:noFill/>
          <a:extLst>
            <a:ext uri="{909E8E84-426E-40DD-AFC4-6F175D3DCCD1}">
              <a14:hiddenFill xmlns:a14="http://schemas.microsoft.com/office/drawing/2010/main">
                <a:solidFill>
                  <a:srgbClr val="FFFFFF"/>
                </a:solidFill>
              </a14:hiddenFill>
            </a:ext>
          </a:extLst>
        </p:spPr>
      </p:pic>
      <p:pic>
        <p:nvPicPr>
          <p:cNvPr id="41989" name="Picture 5" descr="C:\Users\36785\Desktop\rocenka 2016\WP_20150524_00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91680" y="4725144"/>
            <a:ext cx="3456384" cy="2016224"/>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2915816" y="350756"/>
            <a:ext cx="3844322" cy="338554"/>
          </a:xfrm>
          <a:prstGeom prst="rect">
            <a:avLst/>
          </a:prstGeom>
          <a:noFill/>
        </p:spPr>
        <p:txBody>
          <a:bodyPr wrap="none" rtlCol="0">
            <a:spAutoFit/>
          </a:bodyPr>
          <a:lstStyle/>
          <a:p>
            <a:r>
              <a:rPr lang="cs-CZ" b="1" dirty="0" smtClean="0">
                <a:solidFill>
                  <a:srgbClr val="FFFF00"/>
                </a:solidFill>
                <a:latin typeface="Arial" panose="020B0604020202020204" pitchFamily="34" charset="0"/>
                <a:cs typeface="Arial" panose="020B0604020202020204" pitchFamily="34" charset="0"/>
              </a:rPr>
              <a:t>Záběry z </a:t>
            </a:r>
            <a:r>
              <a:rPr lang="cs-CZ" b="1" dirty="0" err="1" smtClean="0">
                <a:solidFill>
                  <a:srgbClr val="FFFF00"/>
                </a:solidFill>
                <a:latin typeface="Arial" panose="020B0604020202020204" pitchFamily="34" charset="0"/>
                <a:cs typeface="Arial" panose="020B0604020202020204" pitchFamily="34" charset="0"/>
              </a:rPr>
              <a:t>KardioDne</a:t>
            </a:r>
            <a:r>
              <a:rPr lang="cs-CZ" b="1" dirty="0" smtClean="0">
                <a:solidFill>
                  <a:srgbClr val="FFFF00"/>
                </a:solidFill>
                <a:latin typeface="Arial" panose="020B0604020202020204" pitchFamily="34" charset="0"/>
                <a:cs typeface="Arial" panose="020B0604020202020204" pitchFamily="34" charset="0"/>
              </a:rPr>
              <a:t> – 24. května 2015</a:t>
            </a:r>
            <a:endParaRPr lang="cs-CZ"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8314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536" y="260648"/>
            <a:ext cx="7848872" cy="461665"/>
          </a:xfrm>
          <a:prstGeom prst="rect">
            <a:avLst/>
          </a:prstGeom>
        </p:spPr>
        <p:txBody>
          <a:bodyPr wrap="square">
            <a:spAutoFit/>
          </a:bodyPr>
          <a:lstStyle/>
          <a:p>
            <a:r>
              <a:rPr lang="cs-CZ" sz="2400" b="1" dirty="0" smtClean="0">
                <a:solidFill>
                  <a:srgbClr val="FF6600"/>
                </a:solidFill>
                <a:latin typeface="Arial" panose="020B0604020202020204" pitchFamily="34" charset="0"/>
                <a:cs typeface="Arial" panose="020B0604020202020204" pitchFamily="34" charset="0"/>
              </a:rPr>
              <a:t>       Seminář </a:t>
            </a:r>
            <a:r>
              <a:rPr lang="cs-CZ" sz="2400" b="1" dirty="0">
                <a:solidFill>
                  <a:srgbClr val="FF6600"/>
                </a:solidFill>
                <a:latin typeface="Arial" panose="020B0604020202020204" pitchFamily="34" charset="0"/>
                <a:cs typeface="Arial" panose="020B0604020202020204" pitchFamily="34" charset="0"/>
              </a:rPr>
              <a:t>Péče o VSV v dospělosti na Moravě.</a:t>
            </a:r>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140968"/>
            <a:ext cx="4409504" cy="3057525"/>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442226" y="1109514"/>
            <a:ext cx="7874189" cy="1323439"/>
          </a:xfrm>
          <a:prstGeom prst="rect">
            <a:avLst/>
          </a:prstGeom>
        </p:spPr>
        <p:txBody>
          <a:bodyPr wrap="square">
            <a:spAutoFit/>
          </a:bodyPr>
          <a:lstStyle/>
          <a:p>
            <a:pPr algn="just"/>
            <a:r>
              <a:rPr lang="cs-CZ" dirty="0">
                <a:latin typeface="Arial" panose="020B0604020202020204" pitchFamily="34" charset="0"/>
                <a:cs typeface="Arial" panose="020B0604020202020204" pitchFamily="34" charset="0"/>
              </a:rPr>
              <a:t>Vznikající Centrum navazuje na tradici péče o VSV v Brně, na již existující spolupráci s moravskými dětskými kardiology a multioborovou spolupráci napříč klinikami brněnských pracovišť. Dalším úkolem je zlepšení spolupráce s kardiology dospělého věku a vytvoření sítě spolupracujících regionálních kardiologů. Za tímto účelem proběhl </a:t>
            </a:r>
            <a:r>
              <a:rPr lang="cs-CZ" dirty="0" smtClean="0">
                <a:latin typeface="Arial" panose="020B0604020202020204" pitchFamily="34" charset="0"/>
                <a:cs typeface="Arial" panose="020B0604020202020204" pitchFamily="34" charset="0"/>
              </a:rPr>
              <a:t> 24.9.2015 v</a:t>
            </a:r>
            <a:r>
              <a:rPr lang="cs-CZ" dirty="0">
                <a:latin typeface="Arial" panose="020B0604020202020204" pitchFamily="34" charset="0"/>
                <a:cs typeface="Arial" panose="020B0604020202020204" pitchFamily="34" charset="0"/>
              </a:rPr>
              <a:t> Brně seminář Péče o VSV v dospělosti na Moravě.</a:t>
            </a:r>
          </a:p>
        </p:txBody>
      </p:sp>
      <p:sp>
        <p:nvSpPr>
          <p:cNvPr id="3" name="TextovéPole 2"/>
          <p:cNvSpPr txBox="1"/>
          <p:nvPr/>
        </p:nvSpPr>
        <p:spPr>
          <a:xfrm>
            <a:off x="5220072" y="5859939"/>
            <a:ext cx="2885726" cy="338554"/>
          </a:xfrm>
          <a:prstGeom prst="rect">
            <a:avLst/>
          </a:prstGeom>
          <a:noFill/>
        </p:spPr>
        <p:txBody>
          <a:bodyPr wrap="none" rtlCol="0">
            <a:spAutoFit/>
          </a:bodyPr>
          <a:lstStyle/>
          <a:p>
            <a:r>
              <a:rPr lang="cs-CZ" b="1" dirty="0" smtClean="0">
                <a:solidFill>
                  <a:srgbClr val="FFFF00"/>
                </a:solidFill>
                <a:latin typeface="Arial" panose="020B0604020202020204" pitchFamily="34" charset="0"/>
                <a:cs typeface="Arial" panose="020B0604020202020204" pitchFamily="34" charset="0"/>
              </a:rPr>
              <a:t>Záběr </a:t>
            </a:r>
            <a:r>
              <a:rPr lang="cs-CZ" b="1" smtClean="0">
                <a:solidFill>
                  <a:srgbClr val="FFFF00"/>
                </a:solidFill>
                <a:latin typeface="Arial" panose="020B0604020202020204" pitchFamily="34" charset="0"/>
                <a:cs typeface="Arial" panose="020B0604020202020204" pitchFamily="34" charset="0"/>
              </a:rPr>
              <a:t>z kongresového sálu</a:t>
            </a:r>
            <a:endParaRPr lang="cs-CZ"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89659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9241" y="3573016"/>
            <a:ext cx="8229600" cy="4114800"/>
          </a:xfrm>
        </p:spPr>
        <p:txBody>
          <a:bodyPr/>
          <a:lstStyle/>
          <a:p>
            <a:pPr marL="0" indent="0" algn="just">
              <a:spcBef>
                <a:spcPts val="300"/>
              </a:spcBef>
              <a:spcAft>
                <a:spcPts val="0"/>
              </a:spcAft>
              <a:buNone/>
            </a:pPr>
            <a:r>
              <a:rPr lang="cs-CZ" sz="1200" dirty="0">
                <a:effectLst/>
                <a:latin typeface="Arial" panose="020B0604020202020204" pitchFamily="34" charset="0"/>
                <a:ea typeface="Times New Roman"/>
                <a:cs typeface="Arial" panose="020B0604020202020204" pitchFamily="34" charset="0"/>
              </a:rPr>
              <a:t>Aktivní účast jsme měli i na mezinárodních sjezdech, a to především na Evropském kardiologickém kongresu na konci srpna v Londýně, na kongresu Chronického srdečního selhání v Athénách a na meetingu GREAT v Římě – zde aktivně  vystupovali 3 Ph.D. lékařů z naší kliniky s vlastními výsledky, další měli přehledná sdělení. </a:t>
            </a:r>
            <a:endParaRPr lang="cs-CZ" sz="1200" dirty="0" smtClean="0">
              <a:effectLst/>
              <a:latin typeface="Arial" panose="020B0604020202020204" pitchFamily="34" charset="0"/>
              <a:ea typeface="Times New Roman"/>
              <a:cs typeface="Arial" panose="020B0604020202020204" pitchFamily="34" charset="0"/>
            </a:endParaRPr>
          </a:p>
          <a:p>
            <a:pPr marL="0" indent="0" algn="just">
              <a:spcBef>
                <a:spcPts val="300"/>
              </a:spcBef>
              <a:spcAft>
                <a:spcPts val="0"/>
              </a:spcAft>
              <a:buNone/>
            </a:pPr>
            <a:endParaRPr lang="cs-CZ" sz="1200" dirty="0" smtClean="0">
              <a:effectLst/>
              <a:latin typeface="Arial" panose="020B0604020202020204" pitchFamily="34" charset="0"/>
              <a:ea typeface="Times New Roman"/>
              <a:cs typeface="Arial" panose="020B0604020202020204" pitchFamily="34" charset="0"/>
            </a:endParaRPr>
          </a:p>
          <a:p>
            <a:pPr marL="0" indent="0" algn="just">
              <a:spcBef>
                <a:spcPts val="300"/>
              </a:spcBef>
              <a:spcAft>
                <a:spcPts val="0"/>
              </a:spcAft>
              <a:buNone/>
            </a:pPr>
            <a:r>
              <a:rPr lang="cs-CZ" sz="1200" dirty="0" smtClean="0">
                <a:effectLst/>
                <a:latin typeface="Arial" panose="020B0604020202020204" pitchFamily="34" charset="0"/>
                <a:ea typeface="Times New Roman"/>
                <a:cs typeface="Arial" panose="020B0604020202020204" pitchFamily="34" charset="0"/>
              </a:rPr>
              <a:t>Z</a:t>
            </a:r>
            <a:r>
              <a:rPr lang="cs-CZ" sz="1200" dirty="0">
                <a:effectLst/>
                <a:latin typeface="Arial" panose="020B0604020202020204" pitchFamily="34" charset="0"/>
                <a:ea typeface="Times New Roman"/>
                <a:cs typeface="Arial" panose="020B0604020202020204" pitchFamily="34" charset="0"/>
              </a:rPr>
              <a:t> dalších kongresů je nutno vyzdvihnout široký aktivní podíl včetně účasti na přípravě programu na kongresu </a:t>
            </a:r>
            <a:r>
              <a:rPr lang="cs-CZ" sz="1200" dirty="0" err="1">
                <a:effectLst/>
                <a:latin typeface="Arial" panose="020B0604020202020204" pitchFamily="34" charset="0"/>
                <a:ea typeface="Times New Roman"/>
                <a:cs typeface="Arial" panose="020B0604020202020204" pitchFamily="34" charset="0"/>
              </a:rPr>
              <a:t>EuroPCR</a:t>
            </a:r>
            <a:r>
              <a:rPr lang="cs-CZ" sz="1200" dirty="0">
                <a:effectLst/>
                <a:latin typeface="Arial" panose="020B0604020202020204" pitchFamily="34" charset="0"/>
                <a:ea typeface="Times New Roman"/>
                <a:cs typeface="Arial" panose="020B0604020202020204" pitchFamily="34" charset="0"/>
              </a:rPr>
              <a:t> v květnu v Paříži, TCT ve Washingtonu a na dalších kongresech zaměřených na intervenční kardiologii, kde byly, mimo jiné, prezentovány vlastní výsledky a přehledná </a:t>
            </a:r>
            <a:r>
              <a:rPr lang="cs-CZ" sz="1200" dirty="0" smtClean="0">
                <a:effectLst/>
                <a:latin typeface="Arial" panose="020B0604020202020204" pitchFamily="34" charset="0"/>
                <a:ea typeface="Times New Roman"/>
                <a:cs typeface="Arial" panose="020B0604020202020204" pitchFamily="34" charset="0"/>
              </a:rPr>
              <a:t>sdělení.</a:t>
            </a:r>
            <a:endParaRPr lang="cs-CZ" sz="1200" dirty="0"/>
          </a:p>
        </p:txBody>
      </p:sp>
      <p:sp>
        <p:nvSpPr>
          <p:cNvPr id="5" name="Obdélník 4"/>
          <p:cNvSpPr/>
          <p:nvPr/>
        </p:nvSpPr>
        <p:spPr>
          <a:xfrm>
            <a:off x="497549" y="5229200"/>
            <a:ext cx="8319144" cy="941796"/>
          </a:xfrm>
          <a:prstGeom prst="rect">
            <a:avLst/>
          </a:prstGeom>
        </p:spPr>
        <p:txBody>
          <a:bodyPr wrap="square">
            <a:spAutoFit/>
          </a:bodyPr>
          <a:lstStyle/>
          <a:p>
            <a:pPr>
              <a:lnSpc>
                <a:spcPct val="115000"/>
              </a:lnSpc>
              <a:spcAft>
                <a:spcPts val="1000"/>
              </a:spcAft>
            </a:pPr>
            <a:r>
              <a:rPr lang="cs-CZ" sz="1200" dirty="0" smtClean="0">
                <a:latin typeface="Arial" panose="020B0604020202020204" pitchFamily="34" charset="0"/>
                <a:ea typeface="Calibri"/>
                <a:cs typeface="Arial" panose="020B0604020202020204" pitchFamily="34" charset="0"/>
              </a:rPr>
              <a:t>V </a:t>
            </a:r>
            <a:r>
              <a:rPr lang="cs-CZ" sz="1200" dirty="0">
                <a:latin typeface="Arial" panose="020B0604020202020204" pitchFamily="34" charset="0"/>
                <a:ea typeface="Calibri"/>
                <a:cs typeface="Arial" panose="020B0604020202020204" pitchFamily="34" charset="0"/>
              </a:rPr>
              <a:t>Praze v termínu 1.-3. května </a:t>
            </a:r>
            <a:r>
              <a:rPr lang="cs-CZ" sz="1200" dirty="0" smtClean="0">
                <a:latin typeface="Arial" panose="020B0604020202020204" pitchFamily="34" charset="0"/>
                <a:ea typeface="Calibri"/>
                <a:cs typeface="Arial" panose="020B0604020202020204" pitchFamily="34" charset="0"/>
              </a:rPr>
              <a:t>2015 se konal  </a:t>
            </a:r>
            <a:r>
              <a:rPr lang="cs-CZ" sz="1200" dirty="0" err="1" smtClean="0">
                <a:latin typeface="Arial" panose="020B0604020202020204" pitchFamily="34" charset="0"/>
                <a:ea typeface="Calibri"/>
                <a:cs typeface="Arial" panose="020B0604020202020204" pitchFamily="34" charset="0"/>
              </a:rPr>
              <a:t>Annual</a:t>
            </a:r>
            <a:r>
              <a:rPr lang="cs-CZ" sz="1200" dirty="0" smtClean="0">
                <a:latin typeface="Arial" panose="020B0604020202020204" pitchFamily="34" charset="0"/>
                <a:ea typeface="Calibri"/>
                <a:cs typeface="Arial" panose="020B0604020202020204" pitchFamily="34" charset="0"/>
              </a:rPr>
              <a:t> </a:t>
            </a:r>
            <a:r>
              <a:rPr lang="cs-CZ" sz="1200" dirty="0">
                <a:latin typeface="Arial" panose="020B0604020202020204" pitchFamily="34" charset="0"/>
                <a:ea typeface="Calibri"/>
                <a:cs typeface="Arial" panose="020B0604020202020204" pitchFamily="34" charset="0"/>
              </a:rPr>
              <a:t>Meeting </a:t>
            </a:r>
            <a:r>
              <a:rPr lang="cs-CZ" sz="1200" dirty="0" err="1">
                <a:latin typeface="Arial" panose="020B0604020202020204" pitchFamily="34" charset="0"/>
                <a:ea typeface="Calibri"/>
                <a:cs typeface="Arial" panose="020B0604020202020204" pitchFamily="34" charset="0"/>
              </a:rPr>
              <a:t>of</a:t>
            </a:r>
            <a:r>
              <a:rPr lang="cs-CZ" sz="1200" dirty="0">
                <a:latin typeface="Arial" panose="020B0604020202020204" pitchFamily="34" charset="0"/>
                <a:ea typeface="Calibri"/>
                <a:cs typeface="Arial" panose="020B0604020202020204" pitchFamily="34" charset="0"/>
              </a:rPr>
              <a:t> </a:t>
            </a:r>
            <a:r>
              <a:rPr lang="cs-CZ" sz="1200" dirty="0" err="1">
                <a:latin typeface="Arial" panose="020B0604020202020204" pitchFamily="34" charset="0"/>
                <a:ea typeface="Calibri"/>
                <a:cs typeface="Arial" panose="020B0604020202020204" pitchFamily="34" charset="0"/>
                <a:hlinkClick r:id="rId2" tooltip="Assembly of National Sleep Societies (ANSS)"/>
              </a:rPr>
              <a:t>Assembly</a:t>
            </a:r>
            <a:r>
              <a:rPr lang="cs-CZ" sz="1200" dirty="0">
                <a:latin typeface="Arial" panose="020B0604020202020204" pitchFamily="34" charset="0"/>
                <a:ea typeface="Calibri"/>
                <a:cs typeface="Arial" panose="020B0604020202020204" pitchFamily="34" charset="0"/>
                <a:hlinkClick r:id="rId2" tooltip="Assembly of National Sleep Societies (ANSS)"/>
              </a:rPr>
              <a:t> </a:t>
            </a:r>
            <a:r>
              <a:rPr lang="cs-CZ" sz="1200" dirty="0" err="1">
                <a:latin typeface="Arial" panose="020B0604020202020204" pitchFamily="34" charset="0"/>
                <a:ea typeface="Calibri"/>
                <a:cs typeface="Arial" panose="020B0604020202020204" pitchFamily="34" charset="0"/>
                <a:hlinkClick r:id="rId2" tooltip="Assembly of National Sleep Societies (ANSS)"/>
              </a:rPr>
              <a:t>of</a:t>
            </a:r>
            <a:r>
              <a:rPr lang="cs-CZ" sz="1200" dirty="0">
                <a:latin typeface="Arial" panose="020B0604020202020204" pitchFamily="34" charset="0"/>
                <a:ea typeface="Calibri"/>
                <a:cs typeface="Arial" panose="020B0604020202020204" pitchFamily="34" charset="0"/>
                <a:hlinkClick r:id="rId2" tooltip="Assembly of National Sleep Societies (ANSS)"/>
              </a:rPr>
              <a:t> </a:t>
            </a:r>
            <a:r>
              <a:rPr lang="cs-CZ" sz="1200" dirty="0" err="1">
                <a:latin typeface="Arial" panose="020B0604020202020204" pitchFamily="34" charset="0"/>
                <a:ea typeface="Calibri"/>
                <a:cs typeface="Arial" panose="020B0604020202020204" pitchFamily="34" charset="0"/>
                <a:hlinkClick r:id="rId2" tooltip="Assembly of National Sleep Societies (ANSS)"/>
              </a:rPr>
              <a:t>National</a:t>
            </a:r>
            <a:r>
              <a:rPr lang="cs-CZ" sz="1200" dirty="0">
                <a:latin typeface="Arial" panose="020B0604020202020204" pitchFamily="34" charset="0"/>
                <a:ea typeface="Calibri"/>
                <a:cs typeface="Arial" panose="020B0604020202020204" pitchFamily="34" charset="0"/>
                <a:hlinkClick r:id="rId2" tooltip="Assembly of National Sleep Societies (ANSS)"/>
              </a:rPr>
              <a:t> </a:t>
            </a:r>
            <a:r>
              <a:rPr lang="cs-CZ" sz="1200" dirty="0" err="1">
                <a:latin typeface="Arial" panose="020B0604020202020204" pitchFamily="34" charset="0"/>
                <a:ea typeface="Calibri"/>
                <a:cs typeface="Arial" panose="020B0604020202020204" pitchFamily="34" charset="0"/>
                <a:hlinkClick r:id="rId2" tooltip="Assembly of National Sleep Societies (ANSS)"/>
              </a:rPr>
              <a:t>Sleep</a:t>
            </a:r>
            <a:r>
              <a:rPr lang="cs-CZ" sz="1200" dirty="0">
                <a:latin typeface="Arial" panose="020B0604020202020204" pitchFamily="34" charset="0"/>
                <a:ea typeface="Calibri"/>
                <a:cs typeface="Arial" panose="020B0604020202020204" pitchFamily="34" charset="0"/>
                <a:hlinkClick r:id="rId2" tooltip="Assembly of National Sleep Societies (ANSS)"/>
              </a:rPr>
              <a:t> </a:t>
            </a:r>
            <a:r>
              <a:rPr lang="cs-CZ" sz="1200" dirty="0" err="1">
                <a:latin typeface="Arial" panose="020B0604020202020204" pitchFamily="34" charset="0"/>
                <a:ea typeface="Calibri"/>
                <a:cs typeface="Arial" panose="020B0604020202020204" pitchFamily="34" charset="0"/>
                <a:hlinkClick r:id="rId2" tooltip="Assembly of National Sleep Societies (ANSS)"/>
              </a:rPr>
              <a:t>Societies</a:t>
            </a:r>
            <a:r>
              <a:rPr lang="cs-CZ" sz="1200" dirty="0">
                <a:latin typeface="Arial" panose="020B0604020202020204" pitchFamily="34" charset="0"/>
                <a:ea typeface="Calibri"/>
                <a:cs typeface="Arial" panose="020B0604020202020204" pitchFamily="34" charset="0"/>
                <a:hlinkClick r:id="rId2" tooltip="Assembly of National Sleep Societies (ANSS)"/>
              </a:rPr>
              <a:t> (ANSS)</a:t>
            </a:r>
            <a:r>
              <a:rPr lang="cs-CZ" sz="1200" dirty="0">
                <a:latin typeface="Arial" panose="020B0604020202020204" pitchFamily="34" charset="0"/>
                <a:ea typeface="Calibri"/>
                <a:cs typeface="Arial" panose="020B0604020202020204" pitchFamily="34" charset="0"/>
              </a:rPr>
              <a:t>, </a:t>
            </a:r>
            <a:r>
              <a:rPr lang="cs-CZ" sz="1200" dirty="0" smtClean="0">
                <a:latin typeface="Arial" panose="020B0604020202020204" pitchFamily="34" charset="0"/>
                <a:ea typeface="Calibri"/>
                <a:cs typeface="Arial" panose="020B0604020202020204" pitchFamily="34" charset="0"/>
              </a:rPr>
              <a:t>Jednalo </a:t>
            </a:r>
            <a:r>
              <a:rPr lang="cs-CZ" sz="1200" dirty="0">
                <a:latin typeface="Arial" panose="020B0604020202020204" pitchFamily="34" charset="0"/>
                <a:ea typeface="Calibri"/>
                <a:cs typeface="Arial" panose="020B0604020202020204" pitchFamily="34" charset="0"/>
              </a:rPr>
              <a:t>se o schůzi předsedů národních spánkových společností v rámci </a:t>
            </a:r>
            <a:r>
              <a:rPr lang="cs-CZ" sz="1200" dirty="0" err="1">
                <a:latin typeface="Arial" panose="020B0604020202020204" pitchFamily="34" charset="0"/>
                <a:ea typeface="Calibri"/>
                <a:cs typeface="Arial" panose="020B0604020202020204" pitchFamily="34" charset="0"/>
              </a:rPr>
              <a:t>European</a:t>
            </a:r>
            <a:r>
              <a:rPr lang="cs-CZ" sz="1200" dirty="0">
                <a:latin typeface="Arial" panose="020B0604020202020204" pitchFamily="34" charset="0"/>
                <a:ea typeface="Calibri"/>
                <a:cs typeface="Arial" panose="020B0604020202020204" pitchFamily="34" charset="0"/>
              </a:rPr>
              <a:t> </a:t>
            </a:r>
            <a:r>
              <a:rPr lang="cs-CZ" sz="1200" dirty="0" err="1">
                <a:latin typeface="Arial" panose="020B0604020202020204" pitchFamily="34" charset="0"/>
                <a:ea typeface="Calibri"/>
                <a:cs typeface="Arial" panose="020B0604020202020204" pitchFamily="34" charset="0"/>
              </a:rPr>
              <a:t>Sleep</a:t>
            </a:r>
            <a:r>
              <a:rPr lang="cs-CZ" sz="1200" dirty="0">
                <a:latin typeface="Arial" panose="020B0604020202020204" pitchFamily="34" charset="0"/>
                <a:ea typeface="Calibri"/>
                <a:cs typeface="Arial" panose="020B0604020202020204" pitchFamily="34" charset="0"/>
              </a:rPr>
              <a:t> </a:t>
            </a:r>
            <a:r>
              <a:rPr lang="cs-CZ" sz="1200" dirty="0" err="1">
                <a:latin typeface="Arial" panose="020B0604020202020204" pitchFamily="34" charset="0"/>
                <a:ea typeface="Calibri"/>
                <a:cs typeface="Arial" panose="020B0604020202020204" pitchFamily="34" charset="0"/>
              </a:rPr>
              <a:t>Research</a:t>
            </a:r>
            <a:r>
              <a:rPr lang="cs-CZ" sz="1200" dirty="0">
                <a:latin typeface="Arial" panose="020B0604020202020204" pitchFamily="34" charset="0"/>
                <a:ea typeface="Calibri"/>
                <a:cs typeface="Arial" panose="020B0604020202020204" pitchFamily="34" charset="0"/>
              </a:rPr>
              <a:t> Society (ESRS). Doc. MUDr. Ondřej Ludka, Ph.D. se každý rok těchto schůzí účastní za Českou společnost pro výzkum spánku a spánkovou medicínu.</a:t>
            </a:r>
            <a:endParaRPr lang="cs-CZ" sz="1200" dirty="0">
              <a:effectLst/>
              <a:latin typeface="Arial" panose="020B0604020202020204" pitchFamily="34" charset="0"/>
              <a:ea typeface="Calibri"/>
              <a:cs typeface="Arial" panose="020B0604020202020204" pitchFamily="34" charset="0"/>
            </a:endParaRPr>
          </a:p>
        </p:txBody>
      </p:sp>
      <p:sp>
        <p:nvSpPr>
          <p:cNvPr id="6" name="Obdélník 5"/>
          <p:cNvSpPr/>
          <p:nvPr/>
        </p:nvSpPr>
        <p:spPr>
          <a:xfrm>
            <a:off x="463029" y="332656"/>
            <a:ext cx="8496944" cy="1791260"/>
          </a:xfrm>
          <a:prstGeom prst="rect">
            <a:avLst/>
          </a:prstGeom>
        </p:spPr>
        <p:txBody>
          <a:bodyPr wrap="square">
            <a:spAutoFit/>
          </a:bodyPr>
          <a:lstStyle/>
          <a:p>
            <a:pPr>
              <a:lnSpc>
                <a:spcPct val="115000"/>
              </a:lnSpc>
              <a:spcAft>
                <a:spcPts val="1000"/>
              </a:spcAft>
            </a:pPr>
            <a:r>
              <a:rPr lang="cs-CZ" sz="1200" dirty="0">
                <a:latin typeface="Arial" panose="020B0604020202020204" pitchFamily="34" charset="0"/>
                <a:ea typeface="Calibri"/>
                <a:cs typeface="Arial" panose="020B0604020202020204" pitchFamily="34" charset="0"/>
              </a:rPr>
              <a:t>V termínu 19 - 23.1.2015 se v seminární místnosti Interní kardiologické kliniky FN Brno konal pod záštitou přednosty Interní kardiologické kliniky prof. MUDr. Jindřicha Špinara, CSc. již 6. teoretický kurz spánkové medicíny České společnosti pro výzkum spánku a spánkovou medicínu jehož organizátory byl MUDr. Miroslav Moráň z Neurologické kliniky a </a:t>
            </a:r>
            <a:r>
              <a:rPr lang="cs-CZ" sz="1200" dirty="0" smtClean="0">
                <a:latin typeface="Arial" panose="020B0604020202020204" pitchFamily="34" charset="0"/>
                <a:ea typeface="Calibri"/>
                <a:cs typeface="Arial" panose="020B0604020202020204" pitchFamily="34" charset="0"/>
              </a:rPr>
              <a:t>doc</a:t>
            </a:r>
            <a:r>
              <a:rPr lang="cs-CZ" sz="1200" dirty="0">
                <a:latin typeface="Arial" panose="020B0604020202020204" pitchFamily="34" charset="0"/>
                <a:ea typeface="Calibri"/>
                <a:cs typeface="Arial" panose="020B0604020202020204" pitchFamily="34" charset="0"/>
              </a:rPr>
              <a:t>. MUDr. Ondřej Ludka, Ph.D. z Interní kardiologické kliniky. Kurzu se zúčastnilo rekordních 31 lékařů a spánkových techniků z České a Slovenské republiky. Kurz probíhal denně od 9 do cca 17 hod. a byl zakončen testem. Na kurzu přednášelo 16 předních odborníků z oblasti spánkové medicíny včetně současného předsedy Neurologické společnosti prof. MUDr. Karla Šonky, CSc. a světoznámé odbornice na narkolepsii prof. MUDr. Soni </a:t>
            </a:r>
            <a:r>
              <a:rPr lang="cs-CZ" sz="1200" dirty="0" err="1">
                <a:latin typeface="Arial" panose="020B0604020202020204" pitchFamily="34" charset="0"/>
                <a:ea typeface="Calibri"/>
                <a:cs typeface="Arial" panose="020B0604020202020204" pitchFamily="34" charset="0"/>
              </a:rPr>
              <a:t>Nevšímalové</a:t>
            </a:r>
            <a:r>
              <a:rPr lang="cs-CZ" sz="1200" dirty="0">
                <a:latin typeface="Arial" panose="020B0604020202020204" pitchFamily="34" charset="0"/>
                <a:ea typeface="Calibri"/>
                <a:cs typeface="Arial" panose="020B0604020202020204" pitchFamily="34" charset="0"/>
              </a:rPr>
              <a:t>, DrSc. Kurz byl absolventy velmi příznivě hodnocen co do stránky odborné, ale i organizační.</a:t>
            </a:r>
            <a:endParaRPr lang="cs-CZ" sz="1200" dirty="0">
              <a:effectLst/>
              <a:latin typeface="Arial" panose="020B0604020202020204" pitchFamily="34" charset="0"/>
              <a:ea typeface="Calibri"/>
              <a:cs typeface="Arial" panose="020B0604020202020204" pitchFamily="34" charset="0"/>
            </a:endParaRPr>
          </a:p>
        </p:txBody>
      </p:sp>
      <p:sp>
        <p:nvSpPr>
          <p:cNvPr id="7" name="Obdélník 6"/>
          <p:cNvSpPr/>
          <p:nvPr/>
        </p:nvSpPr>
        <p:spPr>
          <a:xfrm>
            <a:off x="497549" y="2276872"/>
            <a:ext cx="8136904" cy="646331"/>
          </a:xfrm>
          <a:prstGeom prst="rect">
            <a:avLst/>
          </a:prstGeom>
        </p:spPr>
        <p:txBody>
          <a:bodyPr wrap="square">
            <a:spAutoFit/>
          </a:bodyPr>
          <a:lstStyle/>
          <a:p>
            <a:pPr algn="just">
              <a:spcBef>
                <a:spcPts val="300"/>
              </a:spcBef>
              <a:spcAft>
                <a:spcPts val="0"/>
              </a:spcAft>
            </a:pPr>
            <a:r>
              <a:rPr lang="cs-CZ" sz="1200" dirty="0">
                <a:latin typeface="Arial" panose="020B0604020202020204" pitchFamily="34" charset="0"/>
                <a:ea typeface="Times New Roman"/>
                <a:cs typeface="Arial" panose="020B0604020202020204" pitchFamily="34" charset="0"/>
              </a:rPr>
              <a:t>Tradičně dobrá byla aktivní účast na kongresu České kardiologické společnosti v Brně a na výročních setkáních jejích Pracovních skupin, především Intervenční kardiologie a Akutní kardiologie, České společnosti pro hypertenzi v Mikulově či na kongresu České internistické společnosti v Brně.</a:t>
            </a:r>
            <a:endParaRPr lang="cs-CZ" sz="1200" dirty="0">
              <a:effectLst/>
              <a:latin typeface="Arial" panose="020B0604020202020204" pitchFamily="34" charset="0"/>
              <a:ea typeface="Times New Roman"/>
              <a:cs typeface="Arial" panose="020B0604020202020204" pitchFamily="34" charset="0"/>
            </a:endParaRPr>
          </a:p>
        </p:txBody>
      </p:sp>
      <p:sp>
        <p:nvSpPr>
          <p:cNvPr id="8" name="TextovéPole 7"/>
          <p:cNvSpPr txBox="1"/>
          <p:nvPr/>
        </p:nvSpPr>
        <p:spPr>
          <a:xfrm>
            <a:off x="503182" y="3115707"/>
            <a:ext cx="2124299" cy="338554"/>
          </a:xfrm>
          <a:prstGeom prst="rect">
            <a:avLst/>
          </a:prstGeom>
          <a:noFill/>
        </p:spPr>
        <p:txBody>
          <a:bodyPr wrap="none" rtlCol="0">
            <a:spAutoFit/>
          </a:bodyPr>
          <a:lstStyle/>
          <a:p>
            <a:r>
              <a:rPr lang="cs-CZ" b="1" dirty="0" smtClean="0">
                <a:solidFill>
                  <a:srgbClr val="FFFF00"/>
                </a:solidFill>
                <a:latin typeface="Arial" panose="020B0604020202020204" pitchFamily="34" charset="0"/>
                <a:cs typeface="Arial" panose="020B0604020202020204" pitchFamily="34" charset="0"/>
              </a:rPr>
              <a:t>Mezinárodní  sjezdy</a:t>
            </a:r>
            <a:endParaRPr lang="cs-CZ"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1189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166812" y="80918"/>
            <a:ext cx="8748712" cy="232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a:r>
              <a:rPr lang="cs-CZ" sz="2800" b="1" dirty="0">
                <a:solidFill>
                  <a:srgbClr val="FF6600"/>
                </a:solidFill>
                <a:latin typeface="Arial" charset="0"/>
              </a:rPr>
              <a:t>Vědeckovýzkumná činnost pracoviště</a:t>
            </a:r>
            <a:endParaRPr lang="cs-CZ" sz="2800" dirty="0">
              <a:solidFill>
                <a:srgbClr val="FF6600"/>
              </a:solidFill>
              <a:latin typeface="Arial" charset="0"/>
            </a:endParaRPr>
          </a:p>
          <a:p>
            <a:pPr algn="ctr"/>
            <a:r>
              <a:rPr lang="cs-CZ" sz="1800" b="1" dirty="0">
                <a:solidFill>
                  <a:srgbClr val="FFFF00"/>
                </a:solidFill>
                <a:latin typeface="Arial" charset="0"/>
              </a:rPr>
              <a:t>Klinický výzkum:</a:t>
            </a:r>
            <a:endParaRPr lang="cs-CZ" sz="1800" dirty="0">
              <a:solidFill>
                <a:srgbClr val="FFFF00"/>
              </a:solidFill>
              <a:latin typeface="Arial" charset="0"/>
            </a:endParaRPr>
          </a:p>
          <a:p>
            <a:r>
              <a:rPr lang="cs-CZ" sz="1400" dirty="0">
                <a:latin typeface="Arial" charset="0"/>
              </a:rPr>
              <a:t>I v tomto roce probíhají podrobnější databáze – skupiny  </a:t>
            </a:r>
            <a:r>
              <a:rPr lang="cs-CZ" sz="1400">
                <a:latin typeface="Arial" charset="0"/>
              </a:rPr>
              <a:t>pro </a:t>
            </a:r>
            <a:r>
              <a:rPr lang="cs-CZ" sz="1400" smtClean="0">
                <a:latin typeface="Arial" charset="0"/>
              </a:rPr>
              <a:t>5 diagnóz:</a:t>
            </a:r>
            <a:endParaRPr lang="cs-CZ" sz="1400" dirty="0">
              <a:latin typeface="Arial" charset="0"/>
            </a:endParaRPr>
          </a:p>
          <a:p>
            <a:r>
              <a:rPr lang="cs-CZ" sz="1400" dirty="0">
                <a:latin typeface="Arial" charset="0"/>
              </a:rPr>
              <a:t>Akutní infarkt myokardu </a:t>
            </a:r>
          </a:p>
          <a:p>
            <a:r>
              <a:rPr lang="cs-CZ" sz="1400" dirty="0">
                <a:latin typeface="Arial" charset="0"/>
              </a:rPr>
              <a:t>Akutní srdeční selhání– registr AHEAD – k dispozici na </a:t>
            </a:r>
            <a:r>
              <a:rPr lang="cs-CZ" sz="1400" dirty="0" smtClean="0">
                <a:latin typeface="Arial" charset="0"/>
                <a:hlinkClick r:id="rId2"/>
              </a:rPr>
              <a:t>www.ahead.registry.cz</a:t>
            </a:r>
            <a:endParaRPr lang="cs-CZ" sz="1400" dirty="0" smtClean="0">
              <a:latin typeface="Arial" charset="0"/>
            </a:endParaRPr>
          </a:p>
          <a:p>
            <a:r>
              <a:rPr lang="cs-CZ" sz="1400" dirty="0" smtClean="0">
                <a:latin typeface="Arial" charset="0"/>
              </a:rPr>
              <a:t>Chronické srdeční selhání – registr FAR NHL</a:t>
            </a:r>
            <a:endParaRPr lang="cs-CZ" sz="1400" dirty="0">
              <a:latin typeface="Arial" charset="0"/>
            </a:endParaRPr>
          </a:p>
          <a:p>
            <a:r>
              <a:rPr lang="cs-CZ" sz="1400" dirty="0">
                <a:latin typeface="Arial" charset="0"/>
              </a:rPr>
              <a:t>Fibrilace síní</a:t>
            </a:r>
          </a:p>
          <a:p>
            <a:r>
              <a:rPr lang="cs-CZ" sz="1400" dirty="0">
                <a:latin typeface="Arial" charset="0"/>
              </a:rPr>
              <a:t>Implantace BIV a ICD</a:t>
            </a:r>
          </a:p>
          <a:p>
            <a:pPr algn="ctr" eaLnBrk="0" hangingPunct="0"/>
            <a:endParaRPr lang="cs-CZ" sz="1800" dirty="0">
              <a:latin typeface="Arial" charset="0"/>
            </a:endParaRPr>
          </a:p>
        </p:txBody>
      </p:sp>
      <p:sp>
        <p:nvSpPr>
          <p:cNvPr id="48132" name="Rectangle 4"/>
          <p:cNvSpPr>
            <a:spLocks noChangeArrowheads="1"/>
          </p:cNvSpPr>
          <p:nvPr/>
        </p:nvSpPr>
        <p:spPr bwMode="auto">
          <a:xfrm>
            <a:off x="142073" y="2132856"/>
            <a:ext cx="83248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cs-CZ" sz="1800" b="1" dirty="0">
                <a:solidFill>
                  <a:srgbClr val="FFFF00"/>
                </a:solidFill>
                <a:latin typeface="Arial" charset="0"/>
              </a:rPr>
              <a:t>Granty:</a:t>
            </a:r>
            <a:endParaRPr lang="cs-CZ" sz="1800" dirty="0">
              <a:solidFill>
                <a:srgbClr val="FFFF00"/>
              </a:solidFill>
              <a:latin typeface="Arial" charset="0"/>
            </a:endParaRPr>
          </a:p>
          <a:p>
            <a:pPr algn="ctr"/>
            <a:r>
              <a:rPr lang="cs-CZ" sz="1800" b="1" dirty="0">
                <a:solidFill>
                  <a:srgbClr val="FF6600"/>
                </a:solidFill>
                <a:latin typeface="Arial" charset="0"/>
              </a:rPr>
              <a:t>V roce </a:t>
            </a:r>
            <a:r>
              <a:rPr lang="cs-CZ" sz="1800" b="1" dirty="0" smtClean="0">
                <a:solidFill>
                  <a:srgbClr val="FF6600"/>
                </a:solidFill>
                <a:latin typeface="Arial" charset="0"/>
              </a:rPr>
              <a:t>2015 </a:t>
            </a:r>
            <a:r>
              <a:rPr lang="cs-CZ" sz="1800" b="1" dirty="0">
                <a:solidFill>
                  <a:srgbClr val="FF6600"/>
                </a:solidFill>
                <a:latin typeface="Arial" charset="0"/>
              </a:rPr>
              <a:t>byly podporovány grantovou agenturou IGA MZ ČR následující výzkumné projekty:</a:t>
            </a:r>
          </a:p>
        </p:txBody>
      </p:sp>
      <p:sp>
        <p:nvSpPr>
          <p:cNvPr id="2" name="TextovéPole 1"/>
          <p:cNvSpPr txBox="1"/>
          <p:nvPr/>
        </p:nvSpPr>
        <p:spPr>
          <a:xfrm>
            <a:off x="468943" y="3861048"/>
            <a:ext cx="8015079" cy="2462213"/>
          </a:xfrm>
          <a:prstGeom prst="rect">
            <a:avLst/>
          </a:prstGeom>
          <a:noFill/>
        </p:spPr>
        <p:txBody>
          <a:bodyPr wrap="none">
            <a:spAutoFit/>
          </a:bodyPr>
          <a:lstStyle/>
          <a:p>
            <a:pPr marL="342900" indent="-342900">
              <a:buFontTx/>
              <a:buAutoNum type="arabicPeriod"/>
              <a:defRPr/>
            </a:pPr>
            <a:r>
              <a:rPr lang="cs-CZ" sz="1400" dirty="0">
                <a:latin typeface="Arial" pitchFamily="34" charset="0"/>
                <a:cs typeface="Arial" pitchFamily="34" charset="0"/>
              </a:rPr>
              <a:t>Grant IGA MZ ČR  NT/13767 -  Vztah srdečních arytmií a dynamiky a lokalizace ischemických </a:t>
            </a:r>
          </a:p>
          <a:p>
            <a:pPr>
              <a:defRPr/>
            </a:pPr>
            <a:r>
              <a:rPr lang="cs-CZ" sz="1400" dirty="0">
                <a:latin typeface="Arial" pitchFamily="34" charset="0"/>
                <a:cs typeface="Arial" pitchFamily="34" charset="0"/>
              </a:rPr>
              <a:t>                                                        změn u pacientů po primární koronární intervenci</a:t>
            </a:r>
          </a:p>
          <a:p>
            <a:pPr>
              <a:defRPr/>
            </a:pPr>
            <a:r>
              <a:rPr lang="cs-CZ" sz="1400" dirty="0">
                <a:latin typeface="Arial" pitchFamily="34" charset="0"/>
                <a:cs typeface="Arial" pitchFamily="34" charset="0"/>
              </a:rPr>
              <a:t>       Hlavní řešitel:   </a:t>
            </a:r>
            <a:r>
              <a:rPr lang="cs-CZ" sz="1400" dirty="0" smtClean="0">
                <a:latin typeface="Arial" pitchFamily="34" charset="0"/>
                <a:cs typeface="Arial" pitchFamily="34" charset="0"/>
              </a:rPr>
              <a:t>as. MUDr</a:t>
            </a:r>
            <a:r>
              <a:rPr lang="cs-CZ" sz="1400" dirty="0">
                <a:latin typeface="Arial" pitchFamily="34" charset="0"/>
                <a:cs typeface="Arial" pitchFamily="34" charset="0"/>
              </a:rPr>
              <a:t>. Petr Kala, Ph.D</a:t>
            </a:r>
            <a:r>
              <a:rPr lang="cs-CZ" sz="1400" dirty="0" smtClean="0">
                <a:latin typeface="Arial" pitchFamily="34" charset="0"/>
                <a:cs typeface="Arial" pitchFamily="34" charset="0"/>
              </a:rPr>
              <a:t>.</a:t>
            </a:r>
          </a:p>
          <a:p>
            <a:pPr>
              <a:defRPr/>
            </a:pPr>
            <a:endParaRPr lang="cs-CZ" sz="1400" dirty="0">
              <a:latin typeface="Arial" pitchFamily="34" charset="0"/>
              <a:cs typeface="Arial" pitchFamily="34" charset="0"/>
            </a:endParaRPr>
          </a:p>
          <a:p>
            <a:pPr>
              <a:defRPr/>
            </a:pPr>
            <a:r>
              <a:rPr lang="cs-CZ" sz="1400" dirty="0">
                <a:latin typeface="Arial" pitchFamily="34" charset="0"/>
                <a:cs typeface="Arial" pitchFamily="34" charset="0"/>
              </a:rPr>
              <a:t> 2.   Grant IGA MZ ČR NT /13830 -  OCT charakteristika postižení koronárních a </a:t>
            </a:r>
            <a:r>
              <a:rPr lang="cs-CZ" sz="1400" dirty="0" smtClean="0">
                <a:latin typeface="Arial" pitchFamily="34" charset="0"/>
                <a:cs typeface="Arial" pitchFamily="34" charset="0"/>
              </a:rPr>
              <a:t>periferních </a:t>
            </a:r>
            <a:r>
              <a:rPr lang="cs-CZ" sz="1400" dirty="0">
                <a:latin typeface="Arial" pitchFamily="34" charset="0"/>
                <a:cs typeface="Arial" pitchFamily="34" charset="0"/>
              </a:rPr>
              <a:t>tepen</a:t>
            </a:r>
          </a:p>
          <a:p>
            <a:pPr>
              <a:defRPr/>
            </a:pPr>
            <a:r>
              <a:rPr lang="cs-CZ" sz="1400" dirty="0">
                <a:latin typeface="Arial" pitchFamily="34" charset="0"/>
                <a:cs typeface="Arial" pitchFamily="34" charset="0"/>
              </a:rPr>
              <a:t>                                                      </a:t>
            </a:r>
            <a:r>
              <a:rPr lang="cs-CZ" sz="1400" dirty="0" smtClean="0">
                <a:latin typeface="Arial" pitchFamily="34" charset="0"/>
                <a:cs typeface="Arial" pitchFamily="34" charset="0"/>
              </a:rPr>
              <a:t>   </a:t>
            </a:r>
            <a:r>
              <a:rPr lang="cs-CZ" sz="1400" dirty="0">
                <a:latin typeface="Arial" pitchFamily="34" charset="0"/>
                <a:cs typeface="Arial" pitchFamily="34" charset="0"/>
              </a:rPr>
              <a:t>diabetiků s akutním infarktem </a:t>
            </a:r>
            <a:r>
              <a:rPr lang="cs-CZ" sz="1400" dirty="0" smtClean="0">
                <a:latin typeface="Arial" pitchFamily="34" charset="0"/>
                <a:cs typeface="Arial" pitchFamily="34" charset="0"/>
              </a:rPr>
              <a:t>myokardu</a:t>
            </a:r>
            <a:endParaRPr lang="cs-CZ" sz="1400" dirty="0">
              <a:latin typeface="Arial" pitchFamily="34" charset="0"/>
              <a:cs typeface="Arial" pitchFamily="34" charset="0"/>
            </a:endParaRPr>
          </a:p>
          <a:p>
            <a:pPr>
              <a:defRPr/>
            </a:pPr>
            <a:r>
              <a:rPr lang="cs-CZ" sz="1400" dirty="0">
                <a:latin typeface="Arial" pitchFamily="34" charset="0"/>
                <a:cs typeface="Arial" pitchFamily="34" charset="0"/>
              </a:rPr>
              <a:t>       Hlavní řešitel:  MUDr. Jan Kaňovský, Ph.D</a:t>
            </a:r>
            <a:r>
              <a:rPr lang="cs-CZ" sz="1400" dirty="0" smtClean="0">
                <a:latin typeface="Arial" pitchFamily="34" charset="0"/>
                <a:cs typeface="Arial" pitchFamily="34" charset="0"/>
              </a:rPr>
              <a:t>.</a:t>
            </a:r>
          </a:p>
          <a:p>
            <a:pPr>
              <a:defRPr/>
            </a:pPr>
            <a:endParaRPr lang="cs-CZ" sz="1400" dirty="0" smtClean="0">
              <a:latin typeface="Arial" pitchFamily="34" charset="0"/>
              <a:cs typeface="Arial" pitchFamily="34" charset="0"/>
            </a:endParaRPr>
          </a:p>
          <a:p>
            <a:pPr>
              <a:defRPr/>
            </a:pPr>
            <a:r>
              <a:rPr lang="cs-CZ" sz="1400" dirty="0">
                <a:latin typeface="Arial" pitchFamily="34" charset="0"/>
                <a:cs typeface="Arial" pitchFamily="34" charset="0"/>
              </a:rPr>
              <a:t> </a:t>
            </a:r>
            <a:r>
              <a:rPr lang="cs-CZ" sz="1400" dirty="0" smtClean="0">
                <a:latin typeface="Arial" pitchFamily="34" charset="0"/>
                <a:cs typeface="Arial" pitchFamily="34" charset="0"/>
              </a:rPr>
              <a:t>3.   Grant IGA MZ ČR   NT/14591 – Plazmatické </a:t>
            </a:r>
            <a:r>
              <a:rPr lang="cs-CZ" sz="1400" dirty="0" err="1" smtClean="0">
                <a:latin typeface="Arial" pitchFamily="34" charset="0"/>
                <a:cs typeface="Arial" pitchFamily="34" charset="0"/>
              </a:rPr>
              <a:t>markry</a:t>
            </a:r>
            <a:r>
              <a:rPr lang="cs-CZ" sz="1400" dirty="0" smtClean="0">
                <a:latin typeface="Arial" pitchFamily="34" charset="0"/>
                <a:cs typeface="Arial" pitchFamily="34" charset="0"/>
              </a:rPr>
              <a:t> aktivace koagulace u pacientů </a:t>
            </a:r>
          </a:p>
          <a:p>
            <a:pPr>
              <a:defRPr/>
            </a:pPr>
            <a:r>
              <a:rPr lang="cs-CZ" sz="1400" dirty="0">
                <a:latin typeface="Arial" pitchFamily="34" charset="0"/>
                <a:cs typeface="Arial" pitchFamily="34" charset="0"/>
              </a:rPr>
              <a:t> </a:t>
            </a:r>
            <a:r>
              <a:rPr lang="cs-CZ" sz="1400" dirty="0" smtClean="0">
                <a:latin typeface="Arial" pitchFamily="34" charset="0"/>
                <a:cs typeface="Arial" pitchFamily="34" charset="0"/>
              </a:rPr>
              <a:t>                                                        se zavedenou </a:t>
            </a:r>
            <a:r>
              <a:rPr lang="cs-CZ" sz="1400" dirty="0" err="1" smtClean="0">
                <a:latin typeface="Arial" pitchFamily="34" charset="0"/>
                <a:cs typeface="Arial" pitchFamily="34" charset="0"/>
              </a:rPr>
              <a:t>endokardiální</a:t>
            </a:r>
            <a:r>
              <a:rPr lang="cs-CZ" sz="1400" dirty="0" smtClean="0">
                <a:latin typeface="Arial" pitchFamily="34" charset="0"/>
                <a:cs typeface="Arial" pitchFamily="34" charset="0"/>
              </a:rPr>
              <a:t> elektrodou</a:t>
            </a:r>
          </a:p>
          <a:p>
            <a:pPr>
              <a:defRPr/>
            </a:pPr>
            <a:r>
              <a:rPr lang="cs-CZ" sz="1400" dirty="0">
                <a:latin typeface="Arial" pitchFamily="34" charset="0"/>
                <a:cs typeface="Arial" pitchFamily="34" charset="0"/>
              </a:rPr>
              <a:t> </a:t>
            </a:r>
            <a:r>
              <a:rPr lang="cs-CZ" sz="1400" dirty="0" smtClean="0">
                <a:latin typeface="Arial" pitchFamily="34" charset="0"/>
                <a:cs typeface="Arial" pitchFamily="34" charset="0"/>
              </a:rPr>
              <a:t>      Hlavní řešitel: as. MUDr. Milan </a:t>
            </a:r>
            <a:r>
              <a:rPr lang="cs-CZ" sz="1400" dirty="0" err="1" smtClean="0">
                <a:latin typeface="Arial" pitchFamily="34" charset="0"/>
                <a:cs typeface="Arial" pitchFamily="34" charset="0"/>
              </a:rPr>
              <a:t>Sepši</a:t>
            </a:r>
            <a:r>
              <a:rPr lang="cs-CZ" sz="1400" dirty="0" smtClean="0">
                <a:latin typeface="Arial" pitchFamily="34" charset="0"/>
                <a:cs typeface="Arial" pitchFamily="34" charset="0"/>
              </a:rPr>
              <a:t>, Ph.D. </a:t>
            </a:r>
            <a:endParaRPr lang="cs-CZ" sz="1400" dirty="0">
              <a:latin typeface="Arial" pitchFamily="34" charset="0"/>
              <a:cs typeface="Arial" pitchFamily="34" charset="0"/>
            </a:endParaRPr>
          </a:p>
        </p:txBody>
      </p:sp>
      <p:sp>
        <p:nvSpPr>
          <p:cNvPr id="3" name="TextovéPole 2"/>
          <p:cNvSpPr txBox="1"/>
          <p:nvPr/>
        </p:nvSpPr>
        <p:spPr>
          <a:xfrm>
            <a:off x="395536" y="3378478"/>
            <a:ext cx="2723310" cy="338554"/>
          </a:xfrm>
          <a:prstGeom prst="rect">
            <a:avLst/>
          </a:prstGeom>
          <a:noFill/>
        </p:spPr>
        <p:txBody>
          <a:bodyPr wrap="none" rtlCol="0">
            <a:spAutoFit/>
          </a:bodyPr>
          <a:lstStyle/>
          <a:p>
            <a:r>
              <a:rPr lang="cs-CZ" b="1" dirty="0" smtClean="0">
                <a:solidFill>
                  <a:srgbClr val="FFFF00"/>
                </a:solidFill>
              </a:rPr>
              <a:t>Ukončené granty v roce 2015</a:t>
            </a:r>
            <a:endParaRPr lang="cs-CZ" b="1" dirty="0">
              <a:solidFill>
                <a:srgbClr val="FFFF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62153" y="3356992"/>
            <a:ext cx="8712306" cy="3539430"/>
          </a:xfrm>
          <a:prstGeom prst="rect">
            <a:avLst/>
          </a:prstGeom>
        </p:spPr>
        <p:txBody>
          <a:bodyPr wrap="square">
            <a:spAutoFit/>
          </a:bodyPr>
          <a:lstStyle/>
          <a:p>
            <a:pPr marL="342900" indent="-342900" algn="just">
              <a:buFont typeface="+mj-lt"/>
              <a:buAutoNum type="arabicPeriod"/>
            </a:pPr>
            <a:r>
              <a:rPr lang="cs-CZ" sz="1400" dirty="0" smtClean="0">
                <a:latin typeface="Arial" panose="020B0604020202020204" pitchFamily="34" charset="0"/>
                <a:cs typeface="Arial" panose="020B0604020202020204" pitchFamily="34" charset="0"/>
              </a:rPr>
              <a:t>Grant AZV ČR  NV15-29565A – Katetrizační uzávěr ouška levé síně versus terapie novými orálními antikoagulancii u rizikových pacientů s fibrilací síní (studie PRAGUE-17)</a:t>
            </a:r>
          </a:p>
          <a:p>
            <a:pPr algn="just"/>
            <a:r>
              <a:rPr lang="cs-CZ" sz="1400" dirty="0" smtClean="0">
                <a:latin typeface="Arial" panose="020B0604020202020204" pitchFamily="34" charset="0"/>
                <a:cs typeface="Arial" panose="020B0604020202020204" pitchFamily="34" charset="0"/>
              </a:rPr>
              <a:t>       Spoluřešitel za FN Brno  -  as. MUDr. Petr Kala, Ph.D.</a:t>
            </a:r>
          </a:p>
          <a:p>
            <a:pPr algn="just"/>
            <a:endParaRPr lang="cs-CZ" sz="1400" dirty="0" smtClean="0">
              <a:latin typeface="Arial" panose="020B0604020202020204" pitchFamily="34" charset="0"/>
              <a:cs typeface="Arial" panose="020B0604020202020204" pitchFamily="34" charset="0"/>
            </a:endParaRPr>
          </a:p>
          <a:p>
            <a:pPr marL="342900" indent="-342900" algn="just">
              <a:buFont typeface="+mj-lt"/>
              <a:buAutoNum type="arabicPeriod" startAt="2"/>
            </a:pPr>
            <a:r>
              <a:rPr lang="cs-CZ" sz="1400" dirty="0" smtClean="0">
                <a:latin typeface="Arial" panose="020B0604020202020204" pitchFamily="34" charset="0"/>
                <a:cs typeface="Arial" panose="020B0604020202020204" pitchFamily="34" charset="0"/>
              </a:rPr>
              <a:t>APACE </a:t>
            </a:r>
            <a:r>
              <a:rPr lang="cs-CZ" sz="1400" dirty="0">
                <a:latin typeface="Arial" panose="020B0604020202020204" pitchFamily="34" charset="0"/>
                <a:cs typeface="Arial" panose="020B0604020202020204" pitchFamily="34" charset="0"/>
              </a:rPr>
              <a:t>((</a:t>
            </a:r>
            <a:r>
              <a:rPr lang="cs-CZ" sz="1400" u="sng" dirty="0" err="1">
                <a:latin typeface="Arial" panose="020B0604020202020204" pitchFamily="34" charset="0"/>
                <a:cs typeface="Arial" panose="020B0604020202020204" pitchFamily="34" charset="0"/>
              </a:rPr>
              <a:t>A</a:t>
            </a:r>
            <a:r>
              <a:rPr lang="cs-CZ" sz="1400" dirty="0" err="1">
                <a:latin typeface="Arial" panose="020B0604020202020204" pitchFamily="34" charset="0"/>
                <a:cs typeface="Arial" panose="020B0604020202020204" pitchFamily="34" charset="0"/>
              </a:rPr>
              <a:t>dvantageous</a:t>
            </a:r>
            <a:r>
              <a:rPr lang="cs-CZ" sz="1400" dirty="0">
                <a:latin typeface="Arial" panose="020B0604020202020204" pitchFamily="34" charset="0"/>
                <a:cs typeface="Arial" panose="020B0604020202020204" pitchFamily="34" charset="0"/>
              </a:rPr>
              <a:t> </a:t>
            </a:r>
            <a:r>
              <a:rPr lang="cs-CZ" sz="1400" u="sng" dirty="0" err="1">
                <a:latin typeface="Arial" panose="020B0604020202020204" pitchFamily="34" charset="0"/>
                <a:cs typeface="Arial" panose="020B0604020202020204" pitchFamily="34" charset="0"/>
              </a:rPr>
              <a:t>P</a:t>
            </a:r>
            <a:r>
              <a:rPr lang="cs-CZ" sz="1400" dirty="0" err="1">
                <a:latin typeface="Arial" panose="020B0604020202020204" pitchFamily="34" charset="0"/>
                <a:cs typeface="Arial" panose="020B0604020202020204" pitchFamily="34" charset="0"/>
              </a:rPr>
              <a:t>redictors</a:t>
            </a:r>
            <a:r>
              <a:rPr lang="cs-CZ" sz="1400" dirty="0">
                <a:latin typeface="Arial" panose="020B0604020202020204" pitchFamily="34" charset="0"/>
                <a:cs typeface="Arial" panose="020B0604020202020204" pitchFamily="34" charset="0"/>
              </a:rPr>
              <a:t> </a:t>
            </a:r>
            <a:r>
              <a:rPr lang="cs-CZ" sz="1400" dirty="0" err="1">
                <a:latin typeface="Arial" panose="020B0604020202020204" pitchFamily="34" charset="0"/>
                <a:cs typeface="Arial" panose="020B0604020202020204" pitchFamily="34" charset="0"/>
              </a:rPr>
              <a:t>of</a:t>
            </a:r>
            <a:r>
              <a:rPr lang="cs-CZ" sz="1400" dirty="0">
                <a:latin typeface="Arial" panose="020B0604020202020204" pitchFamily="34" charset="0"/>
                <a:cs typeface="Arial" panose="020B0604020202020204" pitchFamily="34" charset="0"/>
              </a:rPr>
              <a:t> </a:t>
            </a:r>
            <a:r>
              <a:rPr lang="cs-CZ" sz="1400" u="sng" dirty="0" err="1">
                <a:latin typeface="Arial" panose="020B0604020202020204" pitchFamily="34" charset="0"/>
                <a:cs typeface="Arial" panose="020B0604020202020204" pitchFamily="34" charset="0"/>
              </a:rPr>
              <a:t>A</a:t>
            </a:r>
            <a:r>
              <a:rPr lang="cs-CZ" sz="1400" dirty="0" err="1">
                <a:latin typeface="Arial" panose="020B0604020202020204" pitchFamily="34" charset="0"/>
                <a:cs typeface="Arial" panose="020B0604020202020204" pitchFamily="34" charset="0"/>
              </a:rPr>
              <a:t>cute</a:t>
            </a:r>
            <a:r>
              <a:rPr lang="cs-CZ" sz="1400" dirty="0">
                <a:latin typeface="Arial" panose="020B0604020202020204" pitchFamily="34" charset="0"/>
                <a:cs typeface="Arial" panose="020B0604020202020204" pitchFamily="34" charset="0"/>
              </a:rPr>
              <a:t> </a:t>
            </a:r>
            <a:r>
              <a:rPr lang="cs-CZ" sz="1400" u="sng" dirty="0" err="1">
                <a:latin typeface="Arial" panose="020B0604020202020204" pitchFamily="34" charset="0"/>
                <a:cs typeface="Arial" panose="020B0604020202020204" pitchFamily="34" charset="0"/>
              </a:rPr>
              <a:t>C</a:t>
            </a:r>
            <a:r>
              <a:rPr lang="cs-CZ" sz="1400" dirty="0" err="1">
                <a:latin typeface="Arial" panose="020B0604020202020204" pitchFamily="34" charset="0"/>
                <a:cs typeface="Arial" panose="020B0604020202020204" pitchFamily="34" charset="0"/>
              </a:rPr>
              <a:t>oronary</a:t>
            </a:r>
            <a:r>
              <a:rPr lang="cs-CZ" sz="1400" dirty="0">
                <a:latin typeface="Arial" panose="020B0604020202020204" pitchFamily="34" charset="0"/>
                <a:cs typeface="Arial" panose="020B0604020202020204" pitchFamily="34" charset="0"/>
              </a:rPr>
              <a:t> </a:t>
            </a:r>
            <a:r>
              <a:rPr lang="cs-CZ" sz="1400" dirty="0" err="1">
                <a:latin typeface="Arial" panose="020B0604020202020204" pitchFamily="34" charset="0"/>
                <a:cs typeface="Arial" panose="020B0604020202020204" pitchFamily="34" charset="0"/>
              </a:rPr>
              <a:t>Syndromes</a:t>
            </a:r>
            <a:r>
              <a:rPr lang="cs-CZ" sz="1400" dirty="0">
                <a:latin typeface="Arial" panose="020B0604020202020204" pitchFamily="34" charset="0"/>
                <a:cs typeface="Arial" panose="020B0604020202020204" pitchFamily="34" charset="0"/>
              </a:rPr>
              <a:t> </a:t>
            </a:r>
            <a:r>
              <a:rPr lang="cs-CZ" sz="1400" u="sng" dirty="0" err="1">
                <a:latin typeface="Arial" panose="020B0604020202020204" pitchFamily="34" charset="0"/>
                <a:cs typeface="Arial" panose="020B0604020202020204" pitchFamily="34" charset="0"/>
              </a:rPr>
              <a:t>E</a:t>
            </a:r>
            <a:r>
              <a:rPr lang="cs-CZ" sz="1400" dirty="0" err="1">
                <a:latin typeface="Arial" panose="020B0604020202020204" pitchFamily="34" charset="0"/>
                <a:cs typeface="Arial" panose="020B0604020202020204" pitchFamily="34" charset="0"/>
              </a:rPr>
              <a:t>valuation</a:t>
            </a:r>
            <a:r>
              <a:rPr lang="cs-CZ" sz="1400" dirty="0">
                <a:latin typeface="Arial" panose="020B0604020202020204" pitchFamily="34" charset="0"/>
                <a:cs typeface="Arial" panose="020B0604020202020204" pitchFamily="34" charset="0"/>
              </a:rPr>
              <a:t> (APACE) Study) - výzkum biomarkerů u pacientů s akutním koronárním syndromem - mezinárodní multicentrický </a:t>
            </a:r>
            <a:r>
              <a:rPr lang="cs-CZ" sz="1400" dirty="0" smtClean="0">
                <a:latin typeface="Arial" panose="020B0604020202020204" pitchFamily="34" charset="0"/>
                <a:cs typeface="Arial" panose="020B0604020202020204" pitchFamily="34" charset="0"/>
              </a:rPr>
              <a:t>projekt </a:t>
            </a:r>
          </a:p>
          <a:p>
            <a:pPr algn="just"/>
            <a:r>
              <a:rPr lang="cs-CZ" sz="1400" dirty="0" smtClean="0">
                <a:latin typeface="Arial" panose="020B0604020202020204" pitchFamily="34" charset="0"/>
                <a:cs typeface="Arial" panose="020B0604020202020204" pitchFamily="34" charset="0"/>
              </a:rPr>
              <a:t>       Řešitel: doc. MUDr. Mgr. J. Pařenica, Ph.D.</a:t>
            </a:r>
          </a:p>
          <a:p>
            <a:pPr marL="342900" indent="-342900" algn="just">
              <a:buFont typeface="+mj-lt"/>
              <a:buAutoNum type="arabicPeriod" startAt="2"/>
            </a:pPr>
            <a:endParaRPr lang="cs-CZ" sz="1400" dirty="0">
              <a:latin typeface="Arial" panose="020B0604020202020204" pitchFamily="34" charset="0"/>
              <a:cs typeface="Arial" panose="020B0604020202020204" pitchFamily="34" charset="0"/>
            </a:endParaRPr>
          </a:p>
          <a:p>
            <a:pPr marL="342900" indent="-342900" algn="just">
              <a:buFont typeface="+mj-lt"/>
              <a:buAutoNum type="arabicPeriod" startAt="3"/>
            </a:pPr>
            <a:r>
              <a:rPr lang="cs-CZ" sz="1400" dirty="0">
                <a:latin typeface="Arial" panose="020B0604020202020204" pitchFamily="34" charset="0"/>
                <a:cs typeface="Arial" panose="020B0604020202020204" pitchFamily="34" charset="0"/>
              </a:rPr>
              <a:t>COPD - biomarkery - prognostický významu biomarkerů u pacientů s akutní exacerbací COPD (spolupráce s KNPT - </a:t>
            </a:r>
            <a:r>
              <a:rPr lang="cs-CZ" sz="1400" dirty="0" err="1">
                <a:latin typeface="Arial" panose="020B0604020202020204" pitchFamily="34" charset="0"/>
                <a:cs typeface="Arial" panose="020B0604020202020204" pitchFamily="34" charset="0"/>
              </a:rPr>
              <a:t>MUDr.P.Turčáni</a:t>
            </a:r>
            <a:r>
              <a:rPr lang="cs-CZ" sz="1400" dirty="0" smtClean="0">
                <a:latin typeface="Arial" panose="020B0604020202020204" pitchFamily="34" charset="0"/>
                <a:cs typeface="Arial" panose="020B0604020202020204" pitchFamily="34" charset="0"/>
              </a:rPr>
              <a:t>) </a:t>
            </a:r>
          </a:p>
          <a:p>
            <a:pPr algn="just"/>
            <a:r>
              <a:rPr lang="cs-CZ" sz="1400" dirty="0" smtClean="0">
                <a:latin typeface="Arial" panose="020B0604020202020204" pitchFamily="34" charset="0"/>
                <a:cs typeface="Arial" panose="020B0604020202020204" pitchFamily="34" charset="0"/>
              </a:rPr>
              <a:t>        Řešitel: doc. MUDr. Mgr. J. Pařenica, Ph.D.</a:t>
            </a:r>
          </a:p>
          <a:p>
            <a:pPr marL="342900" indent="-342900" algn="just">
              <a:buFont typeface="+mj-lt"/>
              <a:buAutoNum type="arabicPeriod" startAt="2"/>
            </a:pPr>
            <a:endParaRPr lang="cs-CZ" sz="1400" dirty="0">
              <a:latin typeface="Arial" panose="020B0604020202020204" pitchFamily="34" charset="0"/>
              <a:cs typeface="Arial" panose="020B0604020202020204" pitchFamily="34" charset="0"/>
            </a:endParaRPr>
          </a:p>
          <a:p>
            <a:pPr marL="342900" indent="-342900" algn="just">
              <a:buFont typeface="+mj-lt"/>
              <a:buAutoNum type="arabicPeriod" startAt="4"/>
            </a:pPr>
            <a:r>
              <a:rPr lang="cs-CZ" sz="1400" dirty="0">
                <a:latin typeface="Arial" panose="020B0604020202020204" pitchFamily="34" charset="0"/>
                <a:cs typeface="Arial" panose="020B0604020202020204" pitchFamily="34" charset="0"/>
              </a:rPr>
              <a:t>Grant </a:t>
            </a:r>
            <a:r>
              <a:rPr lang="cs-CZ" sz="1400" dirty="0" smtClean="0">
                <a:latin typeface="Arial" panose="020B0604020202020204" pitchFamily="34" charset="0"/>
                <a:cs typeface="Arial" panose="020B0604020202020204" pitchFamily="34" charset="0"/>
              </a:rPr>
              <a:t>MŠMT - Specifický výzkum, </a:t>
            </a:r>
            <a:r>
              <a:rPr lang="cs-CZ" sz="1400" dirty="0">
                <a:latin typeface="Arial" panose="020B0604020202020204" pitchFamily="34" charset="0"/>
                <a:cs typeface="Arial" panose="020B0604020202020204" pitchFamily="34" charset="0"/>
              </a:rPr>
              <a:t>MUNI/A/1362/2015, </a:t>
            </a:r>
            <a:r>
              <a:rPr lang="cs-CZ" sz="1400" dirty="0" err="1">
                <a:latin typeface="Arial" panose="020B0604020202020204" pitchFamily="34" charset="0"/>
                <a:cs typeface="Arial" panose="020B0604020202020204" pitchFamily="34" charset="0"/>
              </a:rPr>
              <a:t>Neurohumurální</a:t>
            </a:r>
            <a:r>
              <a:rPr lang="cs-CZ" sz="1400" dirty="0">
                <a:latin typeface="Arial" panose="020B0604020202020204" pitchFamily="34" charset="0"/>
                <a:cs typeface="Arial" panose="020B0604020202020204" pitchFamily="34" charset="0"/>
              </a:rPr>
              <a:t> profil a prognóza pacientů s chronickým srdečním </a:t>
            </a:r>
            <a:r>
              <a:rPr lang="cs-CZ" sz="1400" dirty="0" smtClean="0">
                <a:latin typeface="Arial" panose="020B0604020202020204" pitchFamily="34" charset="0"/>
                <a:cs typeface="Arial" panose="020B0604020202020204" pitchFamily="34" charset="0"/>
              </a:rPr>
              <a:t>selháním </a:t>
            </a:r>
          </a:p>
          <a:p>
            <a:pPr algn="just"/>
            <a:r>
              <a:rPr lang="cs-CZ" sz="1400" dirty="0" smtClean="0">
                <a:latin typeface="Arial" panose="020B0604020202020204" pitchFamily="34" charset="0"/>
                <a:cs typeface="Arial" panose="020B0604020202020204" pitchFamily="34" charset="0"/>
              </a:rPr>
              <a:t>       Řešitel: doc. MUDr. Mgr. J. Pařenica, Ph.D.</a:t>
            </a:r>
          </a:p>
          <a:p>
            <a:pPr marL="342900" indent="-342900">
              <a:buFont typeface="+mj-lt"/>
              <a:buAutoNum type="arabicPeriod" startAt="2"/>
            </a:pPr>
            <a:endParaRPr lang="cs-CZ" sz="1400" dirty="0">
              <a:latin typeface="Arial" panose="020B0604020202020204" pitchFamily="34" charset="0"/>
              <a:cs typeface="Arial" panose="020B0604020202020204" pitchFamily="34" charset="0"/>
            </a:endParaRPr>
          </a:p>
        </p:txBody>
      </p:sp>
      <p:sp>
        <p:nvSpPr>
          <p:cNvPr id="6" name="TextovéPole 5"/>
          <p:cNvSpPr txBox="1"/>
          <p:nvPr/>
        </p:nvSpPr>
        <p:spPr>
          <a:xfrm>
            <a:off x="1043608" y="2780928"/>
            <a:ext cx="6218369" cy="338554"/>
          </a:xfrm>
          <a:prstGeom prst="rect">
            <a:avLst/>
          </a:prstGeom>
          <a:noFill/>
        </p:spPr>
        <p:txBody>
          <a:bodyPr wrap="none" rtlCol="0">
            <a:spAutoFit/>
          </a:bodyPr>
          <a:lstStyle/>
          <a:p>
            <a:r>
              <a:rPr lang="cs-CZ" b="1" dirty="0" smtClean="0">
                <a:solidFill>
                  <a:srgbClr val="FFFF00"/>
                </a:solidFill>
                <a:latin typeface="Arial" panose="020B0604020202020204" pitchFamily="34" charset="0"/>
                <a:cs typeface="Arial" panose="020B0604020202020204" pitchFamily="34" charset="0"/>
              </a:rPr>
              <a:t>Zahájené a probíhající granty a výzkumné projekty v roce 2015</a:t>
            </a:r>
            <a:endParaRPr lang="cs-CZ" b="1" dirty="0">
              <a:solidFill>
                <a:srgbClr val="FFFF00"/>
              </a:solidFill>
              <a:latin typeface="Arial" panose="020B0604020202020204" pitchFamily="34" charset="0"/>
              <a:cs typeface="Arial" panose="020B0604020202020204" pitchFamily="34" charset="0"/>
            </a:endParaRPr>
          </a:p>
        </p:txBody>
      </p:sp>
      <p:sp>
        <p:nvSpPr>
          <p:cNvPr id="2" name="Obdélník 1"/>
          <p:cNvSpPr/>
          <p:nvPr/>
        </p:nvSpPr>
        <p:spPr>
          <a:xfrm>
            <a:off x="251520" y="332656"/>
            <a:ext cx="8604625" cy="2246769"/>
          </a:xfrm>
          <a:prstGeom prst="rect">
            <a:avLst/>
          </a:prstGeom>
        </p:spPr>
        <p:txBody>
          <a:bodyPr wrap="square">
            <a:spAutoFit/>
          </a:bodyPr>
          <a:lstStyle/>
          <a:p>
            <a:pPr marL="342900" indent="-342900" algn="just">
              <a:buFont typeface="+mj-lt"/>
              <a:buAutoNum type="arabicPeriod" startAt="4"/>
            </a:pPr>
            <a:r>
              <a:rPr lang="cs-CZ" sz="1400" b="1" dirty="0" smtClean="0">
                <a:latin typeface="Arial" panose="020B0604020202020204" pitchFamily="34" charset="0"/>
                <a:cs typeface="Arial" panose="020B0604020202020204" pitchFamily="34" charset="0"/>
              </a:rPr>
              <a:t>Hypersenzitivita </a:t>
            </a:r>
            <a:r>
              <a:rPr lang="cs-CZ" sz="1400" b="1" dirty="0">
                <a:latin typeface="Arial" panose="020B0604020202020204" pitchFamily="34" charset="0"/>
                <a:cs typeface="Arial" panose="020B0604020202020204" pitchFamily="34" charset="0"/>
              </a:rPr>
              <a:t>na kovy a její možný vztah k etiopatogenezi </a:t>
            </a:r>
            <a:r>
              <a:rPr lang="cs-CZ" sz="1400" b="1" dirty="0" err="1">
                <a:latin typeface="Arial" panose="020B0604020202020204" pitchFamily="34" charset="0"/>
                <a:cs typeface="Arial" panose="020B0604020202020204" pitchFamily="34" charset="0"/>
              </a:rPr>
              <a:t>takotsubo</a:t>
            </a:r>
            <a:r>
              <a:rPr lang="cs-CZ" sz="1400" b="1" dirty="0">
                <a:latin typeface="Arial" panose="020B0604020202020204" pitchFamily="34" charset="0"/>
                <a:cs typeface="Arial" panose="020B0604020202020204" pitchFamily="34" charset="0"/>
              </a:rPr>
              <a:t> kardiomyopatie.</a:t>
            </a:r>
            <a:r>
              <a:rPr lang="cs-CZ" sz="1400" dirty="0">
                <a:latin typeface="Arial" panose="020B0604020202020204" pitchFamily="34" charset="0"/>
                <a:cs typeface="Arial" panose="020B0604020202020204" pitchFamily="34" charset="0"/>
              </a:rPr>
              <a:t> Podpořeno MZČR - RVO (</a:t>
            </a:r>
            <a:r>
              <a:rPr lang="cs-CZ" sz="1400" dirty="0" err="1">
                <a:latin typeface="Arial" panose="020B0604020202020204" pitchFamily="34" charset="0"/>
                <a:cs typeface="Arial" panose="020B0604020202020204" pitchFamily="34" charset="0"/>
              </a:rPr>
              <a:t>FNBr</a:t>
            </a:r>
            <a:r>
              <a:rPr lang="cs-CZ" sz="1400" dirty="0">
                <a:latin typeface="Arial" panose="020B0604020202020204" pitchFamily="34" charset="0"/>
                <a:cs typeface="Arial" panose="020B0604020202020204" pitchFamily="34" charset="0"/>
              </a:rPr>
              <a:t>, 62569705) – Start-up grant FN Brno 05/2014, pro r. 2015 podpora z ICRC Brno. Bylo ukončeno v r. 2015. </a:t>
            </a:r>
            <a:endParaRPr lang="cs-CZ" sz="1400" dirty="0" smtClean="0">
              <a:latin typeface="Arial" panose="020B0604020202020204" pitchFamily="34" charset="0"/>
              <a:cs typeface="Arial" panose="020B0604020202020204" pitchFamily="34" charset="0"/>
            </a:endParaRPr>
          </a:p>
          <a:p>
            <a:pPr algn="just"/>
            <a:r>
              <a:rPr lang="cs-CZ" sz="1400" dirty="0">
                <a:latin typeface="Arial" panose="020B0604020202020204" pitchFamily="34" charset="0"/>
                <a:cs typeface="Arial" panose="020B0604020202020204" pitchFamily="34" charset="0"/>
              </a:rPr>
              <a:t> </a:t>
            </a:r>
            <a:r>
              <a:rPr lang="cs-CZ" sz="1400" dirty="0" smtClean="0">
                <a:latin typeface="Arial" panose="020B0604020202020204" pitchFamily="34" charset="0"/>
                <a:cs typeface="Arial" panose="020B0604020202020204" pitchFamily="34" charset="0"/>
              </a:rPr>
              <a:t>      Řešitelé</a:t>
            </a:r>
            <a:r>
              <a:rPr lang="cs-CZ" sz="1400" dirty="0">
                <a:latin typeface="Arial" panose="020B0604020202020204" pitchFamily="34" charset="0"/>
                <a:cs typeface="Arial" panose="020B0604020202020204" pitchFamily="34" charset="0"/>
              </a:rPr>
              <a:t>: </a:t>
            </a:r>
            <a:r>
              <a:rPr lang="cs-CZ" sz="1400" dirty="0" smtClean="0">
                <a:latin typeface="Arial" panose="020B0604020202020204" pitchFamily="34" charset="0"/>
                <a:cs typeface="Arial" panose="020B0604020202020204" pitchFamily="34" charset="0"/>
              </a:rPr>
              <a:t>doc. MUDr</a:t>
            </a:r>
            <a:r>
              <a:rPr lang="cs-CZ" sz="1400" dirty="0">
                <a:latin typeface="Arial" panose="020B0604020202020204" pitchFamily="34" charset="0"/>
                <a:cs typeface="Arial" panose="020B0604020202020204" pitchFamily="34" charset="0"/>
              </a:rPr>
              <a:t>. </a:t>
            </a:r>
            <a:r>
              <a:rPr lang="cs-CZ" sz="1400" dirty="0" smtClean="0">
                <a:latin typeface="Arial" panose="020B0604020202020204" pitchFamily="34" charset="0"/>
                <a:cs typeface="Arial" panose="020B0604020202020204" pitchFamily="34" charset="0"/>
              </a:rPr>
              <a:t>Mgr., J</a:t>
            </a:r>
            <a:r>
              <a:rPr lang="cs-CZ" sz="1400" dirty="0">
                <a:latin typeface="Arial" panose="020B0604020202020204" pitchFamily="34" charset="0"/>
                <a:cs typeface="Arial" panose="020B0604020202020204" pitchFamily="34" charset="0"/>
              </a:rPr>
              <a:t>. Pařenica, PhD., </a:t>
            </a:r>
            <a:r>
              <a:rPr lang="cs-CZ" sz="1400" dirty="0" smtClean="0">
                <a:latin typeface="Arial" panose="020B0604020202020204" pitchFamily="34" charset="0"/>
                <a:cs typeface="Arial" panose="020B0604020202020204" pitchFamily="34" charset="0"/>
              </a:rPr>
              <a:t>MUDr</a:t>
            </a:r>
            <a:r>
              <a:rPr lang="cs-CZ" sz="1400" dirty="0">
                <a:latin typeface="Arial" panose="020B0604020202020204" pitchFamily="34" charset="0"/>
                <a:cs typeface="Arial" panose="020B0604020202020204" pitchFamily="34" charset="0"/>
              </a:rPr>
              <a:t>. Jan Maňoušek, </a:t>
            </a:r>
            <a:r>
              <a:rPr lang="cs-CZ" sz="1400" dirty="0" smtClean="0">
                <a:latin typeface="Arial" panose="020B0604020202020204" pitchFamily="34" charset="0"/>
                <a:cs typeface="Arial" panose="020B0604020202020204" pitchFamily="34" charset="0"/>
              </a:rPr>
              <a:t>MUDr</a:t>
            </a:r>
            <a:r>
              <a:rPr lang="cs-CZ" sz="1400" dirty="0">
                <a:latin typeface="Arial" panose="020B0604020202020204" pitchFamily="34" charset="0"/>
                <a:cs typeface="Arial" panose="020B0604020202020204" pitchFamily="34" charset="0"/>
              </a:rPr>
              <a:t>. Petr </a:t>
            </a:r>
            <a:r>
              <a:rPr lang="cs-CZ" sz="1400" dirty="0" err="1">
                <a:latin typeface="Arial" panose="020B0604020202020204" pitchFamily="34" charset="0"/>
                <a:cs typeface="Arial" panose="020B0604020202020204" pitchFamily="34" charset="0"/>
              </a:rPr>
              <a:t>Kubena</a:t>
            </a:r>
            <a:r>
              <a:rPr lang="cs-CZ" sz="1400" dirty="0">
                <a:latin typeface="Arial" panose="020B0604020202020204" pitchFamily="34" charset="0"/>
                <a:cs typeface="Arial" panose="020B0604020202020204" pitchFamily="34" charset="0"/>
              </a:rPr>
              <a:t>. </a:t>
            </a:r>
            <a:endParaRPr lang="cs-CZ" sz="1400" dirty="0" smtClean="0">
              <a:latin typeface="Arial" panose="020B0604020202020204" pitchFamily="34" charset="0"/>
              <a:cs typeface="Arial" panose="020B0604020202020204" pitchFamily="34" charset="0"/>
            </a:endParaRPr>
          </a:p>
          <a:p>
            <a:pPr algn="just"/>
            <a:r>
              <a:rPr lang="cs-CZ" sz="1400" dirty="0">
                <a:latin typeface="Arial" panose="020B0604020202020204" pitchFamily="34" charset="0"/>
                <a:cs typeface="Arial" panose="020B0604020202020204" pitchFamily="34" charset="0"/>
              </a:rPr>
              <a:t> </a:t>
            </a:r>
            <a:r>
              <a:rPr lang="cs-CZ" sz="1400" dirty="0" smtClean="0">
                <a:latin typeface="Arial" panose="020B0604020202020204" pitchFamily="34" charset="0"/>
                <a:cs typeface="Arial" panose="020B0604020202020204" pitchFamily="34" charset="0"/>
              </a:rPr>
              <a:t>      (</a:t>
            </a:r>
            <a:r>
              <a:rPr lang="cs-CZ" sz="1400" dirty="0">
                <a:latin typeface="Arial" panose="020B0604020202020204" pitchFamily="34" charset="0"/>
                <a:cs typeface="Arial" panose="020B0604020202020204" pitchFamily="34" charset="0"/>
              </a:rPr>
              <a:t>Ve spolupráci s </a:t>
            </a:r>
            <a:r>
              <a:rPr lang="cs-CZ" sz="1400" dirty="0" smtClean="0">
                <a:latin typeface="Arial" panose="020B0604020202020204" pitchFamily="34" charset="0"/>
                <a:cs typeface="Arial" panose="020B0604020202020204" pitchFamily="34" charset="0"/>
              </a:rPr>
              <a:t>Mezinárodním </a:t>
            </a:r>
            <a:r>
              <a:rPr lang="cs-CZ" sz="1400" dirty="0">
                <a:latin typeface="Arial" panose="020B0604020202020204" pitchFamily="34" charset="0"/>
                <a:cs typeface="Arial" panose="020B0604020202020204" pitchFamily="34" charset="0"/>
              </a:rPr>
              <a:t>centrem klinického výzkumu - ICRC Brno).</a:t>
            </a:r>
          </a:p>
          <a:p>
            <a:pPr marL="342900" indent="-342900" algn="just">
              <a:buFont typeface="+mj-lt"/>
              <a:buAutoNum type="arabicPeriod" startAt="4"/>
            </a:pPr>
            <a:endParaRPr lang="cs-CZ" sz="1400" dirty="0">
              <a:latin typeface="Arial" panose="020B0604020202020204" pitchFamily="34" charset="0"/>
              <a:cs typeface="Arial" panose="020B0604020202020204" pitchFamily="34" charset="0"/>
            </a:endParaRPr>
          </a:p>
          <a:p>
            <a:pPr marL="342900" indent="-342900" algn="just">
              <a:buFont typeface="+mj-lt"/>
              <a:buAutoNum type="arabicPeriod" startAt="5"/>
            </a:pPr>
            <a:r>
              <a:rPr lang="cs-CZ" sz="1400" b="1" dirty="0">
                <a:latin typeface="Arial" panose="020B0604020202020204" pitchFamily="34" charset="0"/>
                <a:cs typeface="Arial" panose="020B0604020202020204" pitchFamily="34" charset="0"/>
              </a:rPr>
              <a:t>Hypersenzitivita na kovy jako možná příčina pozdních komplikací aktivních implantátů.</a:t>
            </a:r>
            <a:r>
              <a:rPr lang="cs-CZ" sz="1400" dirty="0">
                <a:latin typeface="Arial" panose="020B0604020202020204" pitchFamily="34" charset="0"/>
                <a:cs typeface="Arial" panose="020B0604020202020204" pitchFamily="34" charset="0"/>
              </a:rPr>
              <a:t/>
            </a:r>
            <a:br>
              <a:rPr lang="cs-CZ" sz="1400" dirty="0">
                <a:latin typeface="Arial" panose="020B0604020202020204" pitchFamily="34" charset="0"/>
                <a:cs typeface="Arial" panose="020B0604020202020204" pitchFamily="34" charset="0"/>
              </a:rPr>
            </a:br>
            <a:r>
              <a:rPr lang="cs-CZ" sz="1400" dirty="0">
                <a:latin typeface="Arial" panose="020B0604020202020204" pitchFamily="34" charset="0"/>
                <a:cs typeface="Arial" panose="020B0604020202020204" pitchFamily="34" charset="0"/>
              </a:rPr>
              <a:t>Podpořeno grantem České kardiologické společnosti (ČKS) pro r. 2014-2015. Bylo ukončeno v r. 2015. Řešitelé: MUDr. Irena Andršová, PhD., MUDr. Jan Maňoušek, </a:t>
            </a:r>
            <a:r>
              <a:rPr lang="cs-CZ" sz="1400" dirty="0" smtClean="0">
                <a:latin typeface="Arial" panose="020B0604020202020204" pitchFamily="34" charset="0"/>
                <a:cs typeface="Arial" panose="020B0604020202020204" pitchFamily="34" charset="0"/>
              </a:rPr>
              <a:t>as. MUDr</a:t>
            </a:r>
            <a:r>
              <a:rPr lang="cs-CZ" sz="1400" dirty="0">
                <a:latin typeface="Arial" panose="020B0604020202020204" pitchFamily="34" charset="0"/>
                <a:cs typeface="Arial" panose="020B0604020202020204" pitchFamily="34" charset="0"/>
              </a:rPr>
              <a:t>. Jitka Vlašínová, PhD., </a:t>
            </a:r>
            <a:endParaRPr lang="cs-CZ" sz="1400" dirty="0" smtClean="0">
              <a:latin typeface="Arial" panose="020B0604020202020204" pitchFamily="34" charset="0"/>
              <a:cs typeface="Arial" panose="020B0604020202020204" pitchFamily="34" charset="0"/>
            </a:endParaRPr>
          </a:p>
          <a:p>
            <a:pPr algn="just"/>
            <a:r>
              <a:rPr lang="cs-CZ" sz="1400" dirty="0">
                <a:latin typeface="Arial" panose="020B0604020202020204" pitchFamily="34" charset="0"/>
                <a:cs typeface="Arial" panose="020B0604020202020204" pitchFamily="34" charset="0"/>
              </a:rPr>
              <a:t> </a:t>
            </a:r>
            <a:r>
              <a:rPr lang="cs-CZ" sz="1400" dirty="0" smtClean="0">
                <a:latin typeface="Arial" panose="020B0604020202020204" pitchFamily="34" charset="0"/>
                <a:cs typeface="Arial" panose="020B0604020202020204" pitchFamily="34" charset="0"/>
              </a:rPr>
              <a:t>      as. MUDr</a:t>
            </a:r>
            <a:r>
              <a:rPr lang="cs-CZ" sz="1400" dirty="0">
                <a:latin typeface="Arial" panose="020B0604020202020204" pitchFamily="34" charset="0"/>
                <a:cs typeface="Arial" panose="020B0604020202020204" pitchFamily="34" charset="0"/>
              </a:rPr>
              <a:t>. Milan Sepši, PhD</a:t>
            </a:r>
            <a:r>
              <a:rPr lang="cs-CZ" sz="1400" dirty="0" smtClean="0">
                <a:latin typeface="Arial" panose="020B0604020202020204" pitchFamily="34" charset="0"/>
                <a:cs typeface="Arial" panose="020B0604020202020204" pitchFamily="34" charset="0"/>
              </a:rPr>
              <a:t>.</a:t>
            </a:r>
            <a:endParaRPr lang="cs-CZ"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65131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05784" y="188640"/>
            <a:ext cx="9083128" cy="5693866"/>
          </a:xfrm>
          <a:prstGeom prst="rect">
            <a:avLst/>
          </a:prstGeom>
        </p:spPr>
        <p:txBody>
          <a:bodyPr wrap="square">
            <a:spAutoFit/>
          </a:bodyPr>
          <a:lstStyle/>
          <a:p>
            <a:r>
              <a:rPr lang="cs-CZ" sz="1400" b="1" dirty="0"/>
              <a:t> </a:t>
            </a:r>
            <a:endParaRPr lang="cs-CZ" sz="1400" b="1" dirty="0" smtClean="0"/>
          </a:p>
          <a:p>
            <a:pPr marL="342900" indent="-342900">
              <a:buFont typeface="+mj-lt"/>
              <a:buAutoNum type="arabicPeriod" startAt="5"/>
            </a:pPr>
            <a:r>
              <a:rPr lang="cs-CZ" sz="1400" dirty="0" smtClean="0">
                <a:latin typeface="Arial" panose="020B0604020202020204" pitchFamily="34" charset="0"/>
                <a:cs typeface="Arial" panose="020B0604020202020204" pitchFamily="34" charset="0"/>
              </a:rPr>
              <a:t>Grant </a:t>
            </a:r>
            <a:r>
              <a:rPr lang="cs-CZ" sz="1400" dirty="0">
                <a:latin typeface="Arial" panose="020B0604020202020204" pitchFamily="34" charset="0"/>
                <a:cs typeface="Arial" panose="020B0604020202020204" pitchFamily="34" charset="0"/>
              </a:rPr>
              <a:t>MŠMT – Specifický výzkum - MUNI/FR/1812/2014  Virtuální pacient při výuce kardiologie	</a:t>
            </a:r>
            <a:endParaRPr lang="cs-CZ" sz="1400" dirty="0" smtClean="0">
              <a:latin typeface="Arial" panose="020B0604020202020204" pitchFamily="34" charset="0"/>
              <a:cs typeface="Arial" panose="020B0604020202020204" pitchFamily="34" charset="0"/>
            </a:endParaRPr>
          </a:p>
          <a:p>
            <a:r>
              <a:rPr lang="cs-CZ" sz="1400" dirty="0">
                <a:latin typeface="Arial" panose="020B0604020202020204" pitchFamily="34" charset="0"/>
                <a:cs typeface="Arial" panose="020B0604020202020204" pitchFamily="34" charset="0"/>
              </a:rPr>
              <a:t> </a:t>
            </a:r>
            <a:r>
              <a:rPr lang="cs-CZ" sz="1400" dirty="0" smtClean="0">
                <a:latin typeface="Arial" panose="020B0604020202020204" pitchFamily="34" charset="0"/>
                <a:cs typeface="Arial" panose="020B0604020202020204" pitchFamily="34" charset="0"/>
              </a:rPr>
              <a:t>      Řešitel:  as. Sepši </a:t>
            </a:r>
            <a:r>
              <a:rPr lang="cs-CZ" sz="1400" dirty="0">
                <a:latin typeface="Arial" panose="020B0604020202020204" pitchFamily="34" charset="0"/>
                <a:cs typeface="Arial" panose="020B0604020202020204" pitchFamily="34" charset="0"/>
              </a:rPr>
              <a:t>Milan, MUDr. Ph.D.	</a:t>
            </a:r>
          </a:p>
          <a:p>
            <a:endParaRPr lang="cs-CZ" sz="1400" dirty="0"/>
          </a:p>
          <a:p>
            <a:pPr marL="342900" indent="-342900">
              <a:buFont typeface="+mj-lt"/>
              <a:buAutoNum type="arabicPeriod" startAt="6"/>
            </a:pPr>
            <a:r>
              <a:rPr lang="cs-CZ" sz="1400" b="1" dirty="0">
                <a:latin typeface="Arial" panose="020B0604020202020204" pitchFamily="34" charset="0"/>
                <a:cs typeface="Arial" panose="020B0604020202020204" pitchFamily="34" charset="0"/>
              </a:rPr>
              <a:t>Kovové environmentální polutanty ve tkáni kalcifikovaných aortálních chlopní a oušek levé síně resekovaných u pacientů s </a:t>
            </a:r>
            <a:r>
              <a:rPr lang="cs-CZ" sz="1400" b="1" dirty="0" smtClean="0">
                <a:latin typeface="Arial" panose="020B0604020202020204" pitchFamily="34" charset="0"/>
                <a:cs typeface="Arial" panose="020B0604020202020204" pitchFamily="34" charset="0"/>
              </a:rPr>
              <a:t>fibrilací</a:t>
            </a:r>
          </a:p>
          <a:p>
            <a:r>
              <a:rPr lang="cs-CZ" sz="1400" dirty="0" smtClean="0">
                <a:latin typeface="Arial" panose="020B0604020202020204" pitchFamily="34" charset="0"/>
                <a:cs typeface="Arial" panose="020B0604020202020204" pitchFamily="34" charset="0"/>
              </a:rPr>
              <a:t>       Podpořeno </a:t>
            </a:r>
            <a:r>
              <a:rPr lang="cs-CZ" sz="1400" dirty="0">
                <a:latin typeface="Arial" panose="020B0604020202020204" pitchFamily="34" charset="0"/>
                <a:cs typeface="Arial" panose="020B0604020202020204" pitchFamily="34" charset="0"/>
              </a:rPr>
              <a:t>interním grantem CKTCH pro r. 2014-2016. Bude ukončeno v r. 2016. </a:t>
            </a:r>
            <a:endParaRPr lang="cs-CZ" sz="1400" dirty="0" smtClean="0">
              <a:latin typeface="Arial" panose="020B0604020202020204" pitchFamily="34" charset="0"/>
              <a:cs typeface="Arial" panose="020B0604020202020204" pitchFamily="34" charset="0"/>
            </a:endParaRPr>
          </a:p>
          <a:p>
            <a:r>
              <a:rPr lang="cs-CZ" sz="1400" dirty="0">
                <a:latin typeface="Arial" panose="020B0604020202020204" pitchFamily="34" charset="0"/>
                <a:cs typeface="Arial" panose="020B0604020202020204" pitchFamily="34" charset="0"/>
              </a:rPr>
              <a:t> </a:t>
            </a:r>
            <a:r>
              <a:rPr lang="cs-CZ" sz="1400" dirty="0" smtClean="0">
                <a:latin typeface="Arial" panose="020B0604020202020204" pitchFamily="34" charset="0"/>
                <a:cs typeface="Arial" panose="020B0604020202020204" pitchFamily="34" charset="0"/>
              </a:rPr>
              <a:t>      Řešitelé</a:t>
            </a:r>
            <a:r>
              <a:rPr lang="cs-CZ" sz="1400" dirty="0">
                <a:latin typeface="Arial" panose="020B0604020202020204" pitchFamily="34" charset="0"/>
                <a:cs typeface="Arial" panose="020B0604020202020204" pitchFamily="34" charset="0"/>
              </a:rPr>
              <a:t>: </a:t>
            </a:r>
            <a:r>
              <a:rPr lang="cs-CZ" sz="1400" dirty="0" smtClean="0">
                <a:latin typeface="Arial" panose="020B0604020202020204" pitchFamily="34" charset="0"/>
                <a:cs typeface="Arial" panose="020B0604020202020204" pitchFamily="34" charset="0"/>
              </a:rPr>
              <a:t>MUDr</a:t>
            </a:r>
            <a:r>
              <a:rPr lang="cs-CZ" sz="1400" dirty="0">
                <a:latin typeface="Arial" panose="020B0604020202020204" pitchFamily="34" charset="0"/>
                <a:cs typeface="Arial" panose="020B0604020202020204" pitchFamily="34" charset="0"/>
              </a:rPr>
              <a:t>. </a:t>
            </a:r>
            <a:r>
              <a:rPr lang="cs-CZ" sz="1400" dirty="0" smtClean="0">
                <a:latin typeface="Arial" panose="020B0604020202020204" pitchFamily="34" charset="0"/>
                <a:cs typeface="Arial" panose="020B0604020202020204" pitchFamily="34" charset="0"/>
              </a:rPr>
              <a:t>Aleš Tomášek</a:t>
            </a:r>
            <a:r>
              <a:rPr lang="cs-CZ" sz="1400" dirty="0">
                <a:latin typeface="Arial" panose="020B0604020202020204" pitchFamily="34" charset="0"/>
                <a:cs typeface="Arial" panose="020B0604020202020204" pitchFamily="34" charset="0"/>
              </a:rPr>
              <a:t>, PhD., MUDr. Jan Maňoušek, </a:t>
            </a:r>
            <a:r>
              <a:rPr lang="cs-CZ" sz="1400" dirty="0" smtClean="0">
                <a:latin typeface="Arial" panose="020B0604020202020204" pitchFamily="34" charset="0"/>
                <a:cs typeface="Arial" panose="020B0604020202020204" pitchFamily="34" charset="0"/>
              </a:rPr>
              <a:t>Mgr</a:t>
            </a:r>
            <a:r>
              <a:rPr lang="cs-CZ" sz="1400" dirty="0">
                <a:latin typeface="Arial" panose="020B0604020202020204" pitchFamily="34" charset="0"/>
                <a:cs typeface="Arial" panose="020B0604020202020204" pitchFamily="34" charset="0"/>
              </a:rPr>
              <a:t>. Jan Kuta, </a:t>
            </a:r>
            <a:r>
              <a:rPr lang="cs-CZ" sz="1400" dirty="0" smtClean="0">
                <a:latin typeface="Arial" panose="020B0604020202020204" pitchFamily="34" charset="0"/>
                <a:cs typeface="Arial" panose="020B0604020202020204" pitchFamily="34" charset="0"/>
              </a:rPr>
              <a:t>Ph.D</a:t>
            </a:r>
            <a:r>
              <a:rPr lang="cs-CZ" sz="1400" dirty="0">
                <a:latin typeface="Arial" panose="020B0604020202020204" pitchFamily="34" charset="0"/>
                <a:cs typeface="Arial" panose="020B0604020202020204" pitchFamily="34" charset="0"/>
              </a:rPr>
              <a:t>. </a:t>
            </a:r>
            <a:endParaRPr lang="cs-CZ" sz="1400" dirty="0" smtClean="0">
              <a:latin typeface="Arial" panose="020B0604020202020204" pitchFamily="34" charset="0"/>
              <a:cs typeface="Arial" panose="020B0604020202020204" pitchFamily="34" charset="0"/>
            </a:endParaRPr>
          </a:p>
          <a:p>
            <a:r>
              <a:rPr lang="cs-CZ" sz="1400" dirty="0">
                <a:latin typeface="Arial" panose="020B0604020202020204" pitchFamily="34" charset="0"/>
                <a:cs typeface="Arial" panose="020B0604020202020204" pitchFamily="34" charset="0"/>
              </a:rPr>
              <a:t> </a:t>
            </a:r>
            <a:r>
              <a:rPr lang="cs-CZ" sz="1400" dirty="0" smtClean="0">
                <a:latin typeface="Arial" panose="020B0604020202020204" pitchFamily="34" charset="0"/>
                <a:cs typeface="Arial" panose="020B0604020202020204" pitchFamily="34" charset="0"/>
              </a:rPr>
              <a:t>     (</a:t>
            </a:r>
            <a:r>
              <a:rPr lang="cs-CZ" sz="1400" dirty="0">
                <a:latin typeface="Arial" panose="020B0604020202020204" pitchFamily="34" charset="0"/>
                <a:cs typeface="Arial" panose="020B0604020202020204" pitchFamily="34" charset="0"/>
              </a:rPr>
              <a:t>Ve spolupráci s </a:t>
            </a:r>
            <a:r>
              <a:rPr lang="cs-CZ" sz="1400" dirty="0" smtClean="0">
                <a:latin typeface="Arial" panose="020B0604020202020204" pitchFamily="34" charset="0"/>
                <a:cs typeface="Arial" panose="020B0604020202020204" pitchFamily="34" charset="0"/>
              </a:rPr>
              <a:t>CKTCH </a:t>
            </a:r>
            <a:r>
              <a:rPr lang="cs-CZ" sz="1400" dirty="0">
                <a:latin typeface="Arial" panose="020B0604020202020204" pitchFamily="34" charset="0"/>
                <a:cs typeface="Arial" panose="020B0604020202020204" pitchFamily="34" charset="0"/>
              </a:rPr>
              <a:t>Brno a </a:t>
            </a:r>
            <a:r>
              <a:rPr lang="cs-CZ" sz="1400" dirty="0" smtClean="0">
                <a:latin typeface="Arial" panose="020B0604020202020204" pitchFamily="34" charset="0"/>
                <a:cs typeface="Arial" panose="020B0604020202020204" pitchFamily="34" charset="0"/>
              </a:rPr>
              <a:t>RECETOX </a:t>
            </a:r>
            <a:r>
              <a:rPr lang="cs-CZ" sz="1400" dirty="0">
                <a:latin typeface="Arial" panose="020B0604020202020204" pitchFamily="34" charset="0"/>
                <a:cs typeface="Arial" panose="020B0604020202020204" pitchFamily="34" charset="0"/>
              </a:rPr>
              <a:t>– </a:t>
            </a:r>
            <a:r>
              <a:rPr lang="cs-CZ" sz="1400" dirty="0" smtClean="0">
                <a:latin typeface="Arial" panose="020B0604020202020204" pitchFamily="34" charset="0"/>
                <a:cs typeface="Arial" panose="020B0604020202020204" pitchFamily="34" charset="0"/>
              </a:rPr>
              <a:t>Centrum </a:t>
            </a:r>
            <a:r>
              <a:rPr lang="cs-CZ" sz="1400" dirty="0">
                <a:latin typeface="Arial" panose="020B0604020202020204" pitchFamily="34" charset="0"/>
                <a:cs typeface="Arial" panose="020B0604020202020204" pitchFamily="34" charset="0"/>
              </a:rPr>
              <a:t>pro výzkum škodlivých látek v prostředí – Brno</a:t>
            </a:r>
            <a:r>
              <a:rPr lang="cs-CZ" sz="1400" dirty="0" smtClean="0">
                <a:latin typeface="Arial" panose="020B0604020202020204" pitchFamily="34" charset="0"/>
                <a:cs typeface="Arial" panose="020B0604020202020204" pitchFamily="34" charset="0"/>
              </a:rPr>
              <a:t>).</a:t>
            </a:r>
          </a:p>
          <a:p>
            <a:endParaRPr lang="cs-CZ" sz="1400" dirty="0" smtClean="0">
              <a:latin typeface="Arial" panose="020B0604020202020204" pitchFamily="34" charset="0"/>
              <a:cs typeface="Arial" panose="020B0604020202020204" pitchFamily="34" charset="0"/>
            </a:endParaRPr>
          </a:p>
          <a:p>
            <a:pPr marL="342900" indent="-342900">
              <a:buFont typeface="+mj-lt"/>
              <a:buAutoNum type="arabicPeriod" startAt="6"/>
            </a:pPr>
            <a:r>
              <a:rPr lang="cs-CZ" sz="1400" b="1" dirty="0">
                <a:latin typeface="Arial" panose="020B0604020202020204" pitchFamily="34" charset="0"/>
                <a:cs typeface="Arial" panose="020B0604020202020204" pitchFamily="34" charset="0"/>
              </a:rPr>
              <a:t>Hypersenzitivita na kovy a možný vztah k etiopatogenezi idiopatické a zánětlivé kardiomyopatie.</a:t>
            </a:r>
            <a:r>
              <a:rPr lang="cs-CZ" sz="1400" dirty="0">
                <a:latin typeface="Arial" panose="020B0604020202020204" pitchFamily="34" charset="0"/>
                <a:cs typeface="Arial" panose="020B0604020202020204" pitchFamily="34" charset="0"/>
              </a:rPr>
              <a:t>                                                                                                                     Podpořeno grantem ČKS pro r. 2015-2016. Bude ukončeno v r. 2016 </a:t>
            </a:r>
            <a:endParaRPr lang="cs-CZ" sz="1400" dirty="0" smtClean="0">
              <a:latin typeface="Arial" panose="020B0604020202020204" pitchFamily="34" charset="0"/>
              <a:cs typeface="Arial" panose="020B0604020202020204" pitchFamily="34" charset="0"/>
            </a:endParaRPr>
          </a:p>
          <a:p>
            <a:r>
              <a:rPr lang="cs-CZ" sz="1400" dirty="0">
                <a:latin typeface="Arial" panose="020B0604020202020204" pitchFamily="34" charset="0"/>
                <a:cs typeface="Arial" panose="020B0604020202020204" pitchFamily="34" charset="0"/>
              </a:rPr>
              <a:t> </a:t>
            </a:r>
            <a:r>
              <a:rPr lang="cs-CZ" sz="1400" dirty="0" smtClean="0">
                <a:latin typeface="Arial" panose="020B0604020202020204" pitchFamily="34" charset="0"/>
                <a:cs typeface="Arial" panose="020B0604020202020204" pitchFamily="34" charset="0"/>
              </a:rPr>
              <a:t>      Řešitelé</a:t>
            </a:r>
            <a:r>
              <a:rPr lang="cs-CZ" sz="1400" dirty="0">
                <a:latin typeface="Arial" panose="020B0604020202020204" pitchFamily="34" charset="0"/>
                <a:cs typeface="Arial" panose="020B0604020202020204" pitchFamily="34" charset="0"/>
              </a:rPr>
              <a:t>: </a:t>
            </a:r>
            <a:r>
              <a:rPr lang="cs-CZ" sz="1400" dirty="0" smtClean="0">
                <a:latin typeface="Arial" panose="020B0604020202020204" pitchFamily="34" charset="0"/>
                <a:cs typeface="Arial" panose="020B0604020202020204" pitchFamily="34" charset="0"/>
              </a:rPr>
              <a:t>MUDr</a:t>
            </a:r>
            <a:r>
              <a:rPr lang="cs-CZ" sz="1400" dirty="0">
                <a:latin typeface="Arial" panose="020B0604020202020204" pitchFamily="34" charset="0"/>
                <a:cs typeface="Arial" panose="020B0604020202020204" pitchFamily="34" charset="0"/>
              </a:rPr>
              <a:t>. Marián </a:t>
            </a:r>
            <a:r>
              <a:rPr lang="cs-CZ" sz="1400" dirty="0" err="1">
                <a:latin typeface="Arial" panose="020B0604020202020204" pitchFamily="34" charset="0"/>
                <a:cs typeface="Arial" panose="020B0604020202020204" pitchFamily="34" charset="0"/>
              </a:rPr>
              <a:t>Felšoci</a:t>
            </a:r>
            <a:r>
              <a:rPr lang="cs-CZ" sz="1400" dirty="0">
                <a:latin typeface="Arial" panose="020B0604020202020204" pitchFamily="34" charset="0"/>
                <a:cs typeface="Arial" panose="020B0604020202020204" pitchFamily="34" charset="0"/>
              </a:rPr>
              <a:t>, PhD., </a:t>
            </a:r>
            <a:r>
              <a:rPr lang="cs-CZ" sz="1400" dirty="0" smtClean="0">
                <a:latin typeface="Arial" panose="020B0604020202020204" pitchFamily="34" charset="0"/>
                <a:cs typeface="Arial" panose="020B0604020202020204" pitchFamily="34" charset="0"/>
              </a:rPr>
              <a:t>MUDr</a:t>
            </a:r>
            <a:r>
              <a:rPr lang="cs-CZ" sz="1400" dirty="0">
                <a:latin typeface="Arial" panose="020B0604020202020204" pitchFamily="34" charset="0"/>
                <a:cs typeface="Arial" panose="020B0604020202020204" pitchFamily="34" charset="0"/>
              </a:rPr>
              <a:t>. Jan Maňoušek, </a:t>
            </a:r>
            <a:r>
              <a:rPr lang="cs-CZ" sz="1400" dirty="0" smtClean="0">
                <a:latin typeface="Arial" panose="020B0604020202020204" pitchFamily="34" charset="0"/>
                <a:cs typeface="Arial" panose="020B0604020202020204" pitchFamily="34" charset="0"/>
              </a:rPr>
              <a:t>doc. MUDr</a:t>
            </a:r>
            <a:r>
              <a:rPr lang="cs-CZ" sz="1400" dirty="0">
                <a:latin typeface="Arial" panose="020B0604020202020204" pitchFamily="34" charset="0"/>
                <a:cs typeface="Arial" panose="020B0604020202020204" pitchFamily="34" charset="0"/>
              </a:rPr>
              <a:t>. Mgr. Jiří Pařenica, PhD, </a:t>
            </a:r>
            <a:r>
              <a:rPr lang="cs-CZ" sz="1400" dirty="0" smtClean="0">
                <a:latin typeface="Arial" panose="020B0604020202020204" pitchFamily="34" charset="0"/>
                <a:cs typeface="Arial" panose="020B0604020202020204" pitchFamily="34" charset="0"/>
              </a:rPr>
              <a:t>MUDr</a:t>
            </a:r>
            <a:r>
              <a:rPr lang="cs-CZ" sz="1400" dirty="0">
                <a:latin typeface="Arial" panose="020B0604020202020204" pitchFamily="34" charset="0"/>
                <a:cs typeface="Arial" panose="020B0604020202020204" pitchFamily="34" charset="0"/>
              </a:rPr>
              <a:t>. </a:t>
            </a:r>
            <a:r>
              <a:rPr lang="cs-CZ" sz="1400" dirty="0" smtClean="0">
                <a:latin typeface="Arial" panose="020B0604020202020204" pitchFamily="34" charset="0"/>
                <a:cs typeface="Arial" panose="020B0604020202020204" pitchFamily="34" charset="0"/>
              </a:rPr>
              <a:t>  </a:t>
            </a:r>
          </a:p>
          <a:p>
            <a:r>
              <a:rPr lang="cs-CZ" sz="1400" dirty="0" smtClean="0">
                <a:latin typeface="Arial" panose="020B0604020202020204" pitchFamily="34" charset="0"/>
                <a:cs typeface="Arial" panose="020B0604020202020204" pitchFamily="34" charset="0"/>
              </a:rPr>
              <a:t>       Petr </a:t>
            </a:r>
            <a:r>
              <a:rPr lang="cs-CZ" sz="1400" dirty="0" err="1" smtClean="0">
                <a:latin typeface="Arial" panose="020B0604020202020204" pitchFamily="34" charset="0"/>
                <a:cs typeface="Arial" panose="020B0604020202020204" pitchFamily="34" charset="0"/>
              </a:rPr>
              <a:t>Kubena</a:t>
            </a:r>
            <a:r>
              <a:rPr lang="cs-CZ" sz="1400" dirty="0">
                <a:latin typeface="Arial" panose="020B0604020202020204" pitchFamily="34" charset="0"/>
                <a:cs typeface="Arial" panose="020B0604020202020204" pitchFamily="34" charset="0"/>
              </a:rPr>
              <a:t>, </a:t>
            </a:r>
            <a:r>
              <a:rPr lang="cs-CZ" sz="1400" dirty="0" smtClean="0">
                <a:latin typeface="Arial" panose="020B0604020202020204" pitchFamily="34" charset="0"/>
                <a:cs typeface="Arial" panose="020B0604020202020204" pitchFamily="34" charset="0"/>
              </a:rPr>
              <a:t>MUDr</a:t>
            </a:r>
            <a:r>
              <a:rPr lang="cs-CZ" sz="1400" dirty="0">
                <a:latin typeface="Arial" panose="020B0604020202020204" pitchFamily="34" charset="0"/>
                <a:cs typeface="Arial" panose="020B0604020202020204" pitchFamily="34" charset="0"/>
              </a:rPr>
              <a:t>. Jan Krejčí, PhD. (Ve spolupráci s </a:t>
            </a:r>
            <a:r>
              <a:rPr lang="cs-CZ" sz="1400" dirty="0" smtClean="0">
                <a:latin typeface="Arial" panose="020B0604020202020204" pitchFamily="34" charset="0"/>
                <a:cs typeface="Arial" panose="020B0604020202020204" pitchFamily="34" charset="0"/>
              </a:rPr>
              <a:t>Interní </a:t>
            </a:r>
            <a:r>
              <a:rPr lang="cs-CZ" sz="1400" dirty="0" err="1">
                <a:latin typeface="Arial" panose="020B0604020202020204" pitchFamily="34" charset="0"/>
                <a:cs typeface="Arial" panose="020B0604020202020204" pitchFamily="34" charset="0"/>
              </a:rPr>
              <a:t>kardioangiologickou</a:t>
            </a:r>
            <a:r>
              <a:rPr lang="cs-CZ" sz="1400" dirty="0">
                <a:latin typeface="Arial" panose="020B0604020202020204" pitchFamily="34" charset="0"/>
                <a:cs typeface="Arial" panose="020B0604020202020204" pitchFamily="34" charset="0"/>
              </a:rPr>
              <a:t> klinikou FN U svaté Anny </a:t>
            </a:r>
            <a:r>
              <a:rPr lang="cs-CZ" sz="1400" dirty="0" smtClean="0">
                <a:latin typeface="Arial" panose="020B0604020202020204" pitchFamily="34" charset="0"/>
                <a:cs typeface="Arial" panose="020B0604020202020204" pitchFamily="34" charset="0"/>
              </a:rPr>
              <a:t>  </a:t>
            </a:r>
          </a:p>
          <a:p>
            <a:r>
              <a:rPr lang="cs-CZ" sz="1400" dirty="0" smtClean="0">
                <a:latin typeface="Arial" panose="020B0604020202020204" pitchFamily="34" charset="0"/>
                <a:cs typeface="Arial" panose="020B0604020202020204" pitchFamily="34" charset="0"/>
              </a:rPr>
              <a:t>       Brno</a:t>
            </a:r>
            <a:r>
              <a:rPr lang="cs-CZ" sz="1400" dirty="0">
                <a:latin typeface="Arial" panose="020B0604020202020204" pitchFamily="34" charset="0"/>
                <a:cs typeface="Arial" panose="020B0604020202020204" pitchFamily="34" charset="0"/>
              </a:rPr>
              <a:t>, přednosta: prof. MUDr. Lenka Špinarová, </a:t>
            </a:r>
            <a:r>
              <a:rPr lang="cs-CZ" sz="1400" dirty="0" smtClean="0">
                <a:latin typeface="Arial" panose="020B0604020202020204" pitchFamily="34" charset="0"/>
                <a:cs typeface="Arial" panose="020B0604020202020204" pitchFamily="34" charset="0"/>
              </a:rPr>
              <a:t>Ph.D.).</a:t>
            </a:r>
          </a:p>
          <a:p>
            <a:pPr marL="342900" indent="-342900">
              <a:buFont typeface="+mj-lt"/>
              <a:buAutoNum type="arabicPeriod" startAt="6"/>
            </a:pPr>
            <a:endParaRPr lang="cs-CZ" sz="1400" dirty="0">
              <a:latin typeface="Arial" panose="020B0604020202020204" pitchFamily="34" charset="0"/>
              <a:cs typeface="Arial" panose="020B0604020202020204" pitchFamily="34" charset="0"/>
            </a:endParaRPr>
          </a:p>
          <a:p>
            <a:pPr marL="342900" indent="-342900">
              <a:buFont typeface="+mj-lt"/>
              <a:buAutoNum type="arabicPeriod" startAt="7"/>
            </a:pPr>
            <a:r>
              <a:rPr lang="cs-CZ" sz="1400" dirty="0" smtClean="0">
                <a:latin typeface="Arial" panose="020B0604020202020204" pitchFamily="34" charset="0"/>
                <a:cs typeface="Arial" panose="020B0604020202020204" pitchFamily="34" charset="0"/>
              </a:rPr>
              <a:t>Interní </a:t>
            </a:r>
            <a:r>
              <a:rPr lang="cs-CZ" sz="1400" dirty="0">
                <a:latin typeface="Arial" panose="020B0604020202020204" pitchFamily="34" charset="0"/>
                <a:cs typeface="Arial" panose="020B0604020202020204" pitchFamily="34" charset="0"/>
              </a:rPr>
              <a:t>grant FN Brno: NIG 03/15 </a:t>
            </a:r>
            <a:r>
              <a:rPr lang="cs-CZ" sz="1400" dirty="0" smtClean="0">
                <a:latin typeface="Arial" panose="020B0604020202020204" pitchFamily="34" charset="0"/>
                <a:cs typeface="Arial" panose="020B0604020202020204" pitchFamily="34" charset="0"/>
              </a:rPr>
              <a:t>V</a:t>
            </a:r>
            <a:r>
              <a:rPr lang="cs-CZ" sz="1400" b="1" dirty="0" smtClean="0">
                <a:latin typeface="Arial" panose="020B0604020202020204" pitchFamily="34" charset="0"/>
                <a:cs typeface="Arial" panose="020B0604020202020204" pitchFamily="34" charset="0"/>
              </a:rPr>
              <a:t>liv</a:t>
            </a:r>
            <a:r>
              <a:rPr lang="cs-CZ" sz="1400" b="1" dirty="0">
                <a:latin typeface="Arial" panose="020B0604020202020204" pitchFamily="34" charset="0"/>
                <a:cs typeface="Arial" panose="020B0604020202020204" pitchFamily="34" charset="0"/>
              </a:rPr>
              <a:t> desetitýdenního kombinovaného tréninku s řízeným ventilačním tréninkem na kardiorespirační ukazatele u pacientů s chronickým srdečním selháním.       </a:t>
            </a:r>
          </a:p>
          <a:p>
            <a:r>
              <a:rPr lang="cs-CZ" sz="1400" b="1" dirty="0">
                <a:latin typeface="Arial" panose="020B0604020202020204" pitchFamily="34" charset="0"/>
                <a:cs typeface="Arial" panose="020B0604020202020204" pitchFamily="34" charset="0"/>
              </a:rPr>
              <a:t> </a:t>
            </a:r>
            <a:r>
              <a:rPr lang="cs-CZ" sz="1400" dirty="0">
                <a:latin typeface="Arial" panose="020B0604020202020204" pitchFamily="34" charset="0"/>
                <a:cs typeface="Arial" panose="020B0604020202020204" pitchFamily="34" charset="0"/>
              </a:rPr>
              <a:t> </a:t>
            </a:r>
            <a:r>
              <a:rPr lang="cs-CZ" sz="1400" dirty="0" smtClean="0">
                <a:latin typeface="Arial" panose="020B0604020202020204" pitchFamily="34" charset="0"/>
                <a:cs typeface="Arial" panose="020B0604020202020204" pitchFamily="34" charset="0"/>
              </a:rPr>
              <a:t>     Hlavní </a:t>
            </a:r>
            <a:r>
              <a:rPr lang="cs-CZ" sz="1400" dirty="0">
                <a:latin typeface="Arial" panose="020B0604020202020204" pitchFamily="34" charset="0"/>
                <a:cs typeface="Arial" panose="020B0604020202020204" pitchFamily="34" charset="0"/>
              </a:rPr>
              <a:t>řešitel: Bc. Filip </a:t>
            </a:r>
            <a:r>
              <a:rPr lang="cs-CZ" sz="1400" dirty="0" err="1">
                <a:latin typeface="Arial" panose="020B0604020202020204" pitchFamily="34" charset="0"/>
                <a:cs typeface="Arial" panose="020B0604020202020204" pitchFamily="34" charset="0"/>
              </a:rPr>
              <a:t>Dosbaba</a:t>
            </a:r>
            <a:r>
              <a:rPr lang="cs-CZ" sz="1400" dirty="0">
                <a:latin typeface="Arial" panose="020B0604020202020204" pitchFamily="34" charset="0"/>
                <a:cs typeface="Arial" panose="020B0604020202020204" pitchFamily="34" charset="0"/>
              </a:rPr>
              <a:t> – rehabilitační pracovník na IKK</a:t>
            </a:r>
          </a:p>
          <a:p>
            <a:endParaRPr lang="cs-CZ" sz="1400" dirty="0">
              <a:latin typeface="Arial" panose="020B0604020202020204" pitchFamily="34" charset="0"/>
              <a:cs typeface="Arial" panose="020B0604020202020204" pitchFamily="34" charset="0"/>
            </a:endParaRPr>
          </a:p>
          <a:p>
            <a:pPr marL="342900" indent="-342900">
              <a:buFont typeface="+mj-lt"/>
              <a:buAutoNum type="arabicPeriod" startAt="8"/>
            </a:pPr>
            <a:r>
              <a:rPr lang="cs-CZ" sz="1400" b="1" dirty="0" smtClean="0">
                <a:latin typeface="Arial" panose="020B0604020202020204" pitchFamily="34" charset="0"/>
                <a:cs typeface="Arial" panose="020B0604020202020204" pitchFamily="34" charset="0"/>
              </a:rPr>
              <a:t>Projekt </a:t>
            </a:r>
            <a:r>
              <a:rPr lang="cs-CZ" sz="1400" b="1" dirty="0">
                <a:latin typeface="Arial" panose="020B0604020202020204" pitchFamily="34" charset="0"/>
                <a:cs typeface="Arial" panose="020B0604020202020204" pitchFamily="34" charset="0"/>
              </a:rPr>
              <a:t>RHO FN Brno + IKK FN Brno + ICRC FN USA </a:t>
            </a:r>
            <a:endParaRPr lang="cs-CZ" sz="1400" b="1" dirty="0" smtClean="0">
              <a:latin typeface="Arial" panose="020B0604020202020204" pitchFamily="34" charset="0"/>
              <a:cs typeface="Arial" panose="020B0604020202020204" pitchFamily="34" charset="0"/>
            </a:endParaRPr>
          </a:p>
          <a:p>
            <a:r>
              <a:rPr lang="cs-CZ" sz="1400" b="1" dirty="0">
                <a:latin typeface="Arial" panose="020B0604020202020204" pitchFamily="34" charset="0"/>
                <a:cs typeface="Arial" panose="020B0604020202020204" pitchFamily="34" charset="0"/>
              </a:rPr>
              <a:t> </a:t>
            </a:r>
            <a:r>
              <a:rPr lang="cs-CZ" sz="1400" b="1" dirty="0" smtClean="0">
                <a:latin typeface="Arial" panose="020B0604020202020204" pitchFamily="34" charset="0"/>
                <a:cs typeface="Arial" panose="020B0604020202020204" pitchFamily="34" charset="0"/>
              </a:rPr>
              <a:t>      </a:t>
            </a:r>
            <a:r>
              <a:rPr lang="cs-CZ" sz="1400" dirty="0" smtClean="0">
                <a:latin typeface="Arial" panose="020B0604020202020204" pitchFamily="34" charset="0"/>
                <a:cs typeface="Arial" panose="020B0604020202020204" pitchFamily="34" charset="0"/>
              </a:rPr>
              <a:t>Vliv </a:t>
            </a:r>
            <a:r>
              <a:rPr lang="cs-CZ" sz="1400" dirty="0">
                <a:latin typeface="Arial" panose="020B0604020202020204" pitchFamily="34" charset="0"/>
                <a:cs typeface="Arial" panose="020B0604020202020204" pitchFamily="34" charset="0"/>
              </a:rPr>
              <a:t>fyzioterapeutických intervencí na celkový efekt zavedené léčby u obstrukční spánkové apnoe. </a:t>
            </a:r>
          </a:p>
          <a:p>
            <a:pPr marL="342900" indent="-342900">
              <a:buFont typeface="+mj-lt"/>
              <a:buAutoNum type="arabicPeriod" startAt="6"/>
            </a:pPr>
            <a:endParaRPr lang="cs-CZ" sz="1400" dirty="0">
              <a:latin typeface="Arial" panose="020B0604020202020204" pitchFamily="34" charset="0"/>
              <a:cs typeface="Arial" panose="020B0604020202020204" pitchFamily="34" charset="0"/>
            </a:endParaRPr>
          </a:p>
          <a:p>
            <a:pPr marL="342900" indent="-342900">
              <a:buFont typeface="+mj-lt"/>
              <a:buAutoNum type="arabicPeriod" startAt="6"/>
            </a:pPr>
            <a:endParaRPr lang="cs-CZ" sz="1400" dirty="0">
              <a:latin typeface="Arial" panose="020B0604020202020204" pitchFamily="34" charset="0"/>
              <a:cs typeface="Arial" panose="020B0604020202020204" pitchFamily="34" charset="0"/>
            </a:endParaRPr>
          </a:p>
          <a:p>
            <a:pPr marL="342900" indent="-342900">
              <a:buFont typeface="+mj-lt"/>
              <a:buAutoNum type="arabicPeriod" startAt="6"/>
            </a:pPr>
            <a:endParaRPr lang="cs-CZ" sz="1400" dirty="0">
              <a:latin typeface="Arial" panose="020B0604020202020204" pitchFamily="34" charset="0"/>
              <a:cs typeface="Arial" panose="020B0604020202020204" pitchFamily="34" charset="0"/>
            </a:endParaRPr>
          </a:p>
        </p:txBody>
      </p:sp>
      <p:sp>
        <p:nvSpPr>
          <p:cNvPr id="6" name="Obdélník 5"/>
          <p:cNvSpPr/>
          <p:nvPr/>
        </p:nvSpPr>
        <p:spPr>
          <a:xfrm>
            <a:off x="139304" y="4797152"/>
            <a:ext cx="8825183" cy="1384995"/>
          </a:xfrm>
          <a:prstGeom prst="rect">
            <a:avLst/>
          </a:prstGeom>
        </p:spPr>
        <p:txBody>
          <a:bodyPr wrap="square">
            <a:spAutoFit/>
          </a:bodyPr>
          <a:lstStyle/>
          <a:p>
            <a:endParaRPr lang="cs-CZ" sz="1400" dirty="0">
              <a:latin typeface="Arial" panose="020B0604020202020204" pitchFamily="34" charset="0"/>
              <a:cs typeface="Arial" panose="020B0604020202020204" pitchFamily="34" charset="0"/>
            </a:endParaRPr>
          </a:p>
          <a:p>
            <a:r>
              <a:rPr lang="cs-CZ" sz="1400" dirty="0">
                <a:latin typeface="Arial" panose="020B0604020202020204" pitchFamily="34" charset="0"/>
                <a:cs typeface="Arial" panose="020B0604020202020204" pitchFamily="34" charset="0"/>
              </a:rPr>
              <a:t> </a:t>
            </a:r>
            <a:endParaRPr lang="cs-CZ" sz="1400" dirty="0" smtClean="0">
              <a:latin typeface="Arial" panose="020B0604020202020204" pitchFamily="34" charset="0"/>
              <a:cs typeface="Arial" panose="020B0604020202020204" pitchFamily="34" charset="0"/>
            </a:endParaRPr>
          </a:p>
          <a:p>
            <a:pPr marL="342900" indent="-342900">
              <a:buFont typeface="+mj-lt"/>
              <a:buAutoNum type="arabicPeriod" startAt="9"/>
            </a:pPr>
            <a:r>
              <a:rPr lang="cs-CZ" sz="1400" dirty="0" smtClean="0">
                <a:latin typeface="Arial" panose="020B0604020202020204" pitchFamily="34" charset="0"/>
                <a:cs typeface="Arial" panose="020B0604020202020204" pitchFamily="34" charset="0"/>
              </a:rPr>
              <a:t>Interní grant FN Brno</a:t>
            </a:r>
          </a:p>
          <a:p>
            <a:r>
              <a:rPr lang="cs-CZ" sz="1400" dirty="0">
                <a:latin typeface="Arial" panose="020B0604020202020204" pitchFamily="34" charset="0"/>
                <a:cs typeface="Arial" panose="020B0604020202020204" pitchFamily="34" charset="0"/>
              </a:rPr>
              <a:t> </a:t>
            </a:r>
            <a:r>
              <a:rPr lang="cs-CZ" sz="1400" dirty="0" smtClean="0">
                <a:latin typeface="Arial" panose="020B0604020202020204" pitchFamily="34" charset="0"/>
                <a:cs typeface="Arial" panose="020B0604020202020204" pitchFamily="34" charset="0"/>
              </a:rPr>
              <a:t>      Poruchy </a:t>
            </a:r>
            <a:r>
              <a:rPr lang="cs-CZ" sz="1400" dirty="0">
                <a:latin typeface="Arial" panose="020B0604020202020204" pitchFamily="34" charset="0"/>
                <a:cs typeface="Arial" panose="020B0604020202020204" pitchFamily="34" charset="0"/>
              </a:rPr>
              <a:t>dýchání ve spánku u nemocných s kardiovaskulárním onemocněním </a:t>
            </a:r>
            <a:endParaRPr lang="cs-CZ" sz="1400" dirty="0" smtClean="0">
              <a:latin typeface="Arial" panose="020B0604020202020204" pitchFamily="34" charset="0"/>
              <a:cs typeface="Arial" panose="020B0604020202020204" pitchFamily="34" charset="0"/>
            </a:endParaRPr>
          </a:p>
          <a:p>
            <a:r>
              <a:rPr lang="cs-CZ" sz="1400" dirty="0">
                <a:latin typeface="Arial" panose="020B0604020202020204" pitchFamily="34" charset="0"/>
                <a:cs typeface="Arial" panose="020B0604020202020204" pitchFamily="34" charset="0"/>
              </a:rPr>
              <a:t> </a:t>
            </a:r>
            <a:r>
              <a:rPr lang="cs-CZ" sz="1400" dirty="0" smtClean="0">
                <a:latin typeface="Arial" panose="020B0604020202020204" pitchFamily="34" charset="0"/>
                <a:cs typeface="Arial" panose="020B0604020202020204" pitchFamily="34" charset="0"/>
              </a:rPr>
              <a:t>      Řešitelé: Ph.D</a:t>
            </a:r>
            <a:r>
              <a:rPr lang="cs-CZ" sz="1400" dirty="0">
                <a:latin typeface="Arial" panose="020B0604020202020204" pitchFamily="34" charset="0"/>
                <a:cs typeface="Arial" panose="020B0604020202020204" pitchFamily="34" charset="0"/>
              </a:rPr>
              <a:t>. studenti </a:t>
            </a:r>
            <a:r>
              <a:rPr lang="cs-CZ" sz="1400" dirty="0" smtClean="0">
                <a:latin typeface="Arial" panose="020B0604020202020204" pitchFamily="34" charset="0"/>
                <a:cs typeface="Arial" panose="020B0604020202020204" pitchFamily="34" charset="0"/>
              </a:rPr>
              <a:t>– MUDr. J. Hlásenský</a:t>
            </a:r>
            <a:r>
              <a:rPr lang="cs-CZ" sz="1400" dirty="0">
                <a:latin typeface="Arial" panose="020B0604020202020204" pitchFamily="34" charset="0"/>
                <a:cs typeface="Arial" panose="020B0604020202020204" pitchFamily="34" charset="0"/>
              </a:rPr>
              <a:t>, </a:t>
            </a:r>
            <a:r>
              <a:rPr lang="cs-CZ" sz="1400" dirty="0" smtClean="0">
                <a:latin typeface="Arial" panose="020B0604020202020204" pitchFamily="34" charset="0"/>
                <a:cs typeface="Arial" panose="020B0604020202020204" pitchFamily="34" charset="0"/>
              </a:rPr>
              <a:t>MUDr. L. Zikmund-</a:t>
            </a:r>
            <a:r>
              <a:rPr lang="cs-CZ" sz="1400" dirty="0" err="1" smtClean="0">
                <a:latin typeface="Arial" panose="020B0604020202020204" pitchFamily="34" charset="0"/>
                <a:cs typeface="Arial" panose="020B0604020202020204" pitchFamily="34" charset="0"/>
              </a:rPr>
              <a:t>Galková</a:t>
            </a:r>
            <a:r>
              <a:rPr lang="cs-CZ" sz="1400" dirty="0" smtClean="0">
                <a:latin typeface="Arial" panose="020B0604020202020204" pitchFamily="34" charset="0"/>
                <a:cs typeface="Arial" panose="020B0604020202020204" pitchFamily="34" charset="0"/>
              </a:rPr>
              <a:t> </a:t>
            </a:r>
            <a:r>
              <a:rPr lang="cs-CZ" sz="1400" dirty="0">
                <a:latin typeface="Arial" panose="020B0604020202020204" pitchFamily="34" charset="0"/>
                <a:cs typeface="Arial" panose="020B0604020202020204" pitchFamily="34" charset="0"/>
              </a:rPr>
              <a:t>(MD), </a:t>
            </a:r>
            <a:r>
              <a:rPr lang="cs-CZ" sz="1400" dirty="0" smtClean="0">
                <a:latin typeface="Arial" panose="020B0604020202020204" pitchFamily="34" charset="0"/>
                <a:cs typeface="Arial" panose="020B0604020202020204" pitchFamily="34" charset="0"/>
              </a:rPr>
              <a:t>MUDr. Z. Mihalová     </a:t>
            </a:r>
          </a:p>
          <a:p>
            <a:r>
              <a:rPr lang="cs-CZ" sz="1400" dirty="0" smtClean="0">
                <a:latin typeface="Arial" panose="020B0604020202020204" pitchFamily="34" charset="0"/>
                <a:cs typeface="Arial" panose="020B0604020202020204" pitchFamily="34" charset="0"/>
              </a:rPr>
              <a:t>       (</a:t>
            </a:r>
            <a:r>
              <a:rPr lang="cs-CZ" sz="1400" dirty="0">
                <a:latin typeface="Arial" panose="020B0604020202020204" pitchFamily="34" charset="0"/>
                <a:cs typeface="Arial" panose="020B0604020202020204" pitchFamily="34" charset="0"/>
              </a:rPr>
              <a:t>MD</a:t>
            </a:r>
            <a:r>
              <a:rPr lang="cs-CZ" sz="1400" dirty="0" smtClean="0">
                <a:latin typeface="Arial" panose="020B0604020202020204" pitchFamily="34" charset="0"/>
                <a:cs typeface="Arial" panose="020B0604020202020204" pitchFamily="34" charset="0"/>
              </a:rPr>
              <a:t>), MUDr. M. Mikolášková </a:t>
            </a:r>
            <a:r>
              <a:rPr lang="cs-CZ" sz="1400" dirty="0">
                <a:latin typeface="Arial" panose="020B0604020202020204" pitchFamily="34" charset="0"/>
                <a:cs typeface="Arial" panose="020B0604020202020204" pitchFamily="34" charset="0"/>
              </a:rPr>
              <a:t>(MD), </a:t>
            </a:r>
            <a:r>
              <a:rPr lang="cs-CZ" sz="1400" dirty="0" smtClean="0">
                <a:latin typeface="Arial" panose="020B0604020202020204" pitchFamily="34" charset="0"/>
                <a:cs typeface="Arial" panose="020B0604020202020204" pitchFamily="34" charset="0"/>
              </a:rPr>
              <a:t>MUDr. K. Gončarová</a:t>
            </a:r>
            <a:endParaRPr lang="cs-CZ"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01453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ovéPole 6"/>
          <p:cNvSpPr txBox="1">
            <a:spLocks noChangeArrowheads="1"/>
          </p:cNvSpPr>
          <p:nvPr/>
        </p:nvSpPr>
        <p:spPr bwMode="auto">
          <a:xfrm>
            <a:off x="1616075" y="23813"/>
            <a:ext cx="5041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fontAlgn="base">
              <a:spcBef>
                <a:spcPct val="0"/>
              </a:spcBef>
              <a:spcAft>
                <a:spcPct val="0"/>
              </a:spcAft>
              <a:defRPr sz="1600">
                <a:solidFill>
                  <a:schemeClr val="tx1"/>
                </a:solidFill>
                <a:latin typeface="Times New Roman" pitchFamily="18" charset="0"/>
                <a:cs typeface="Arial" charset="0"/>
              </a:defRPr>
            </a:lvl6pPr>
            <a:lvl7pPr marL="2971800" indent="-228600" fontAlgn="base">
              <a:spcBef>
                <a:spcPct val="0"/>
              </a:spcBef>
              <a:spcAft>
                <a:spcPct val="0"/>
              </a:spcAft>
              <a:defRPr sz="1600">
                <a:solidFill>
                  <a:schemeClr val="tx1"/>
                </a:solidFill>
                <a:latin typeface="Times New Roman" pitchFamily="18" charset="0"/>
                <a:cs typeface="Arial" charset="0"/>
              </a:defRPr>
            </a:lvl7pPr>
            <a:lvl8pPr marL="3429000" indent="-228600" fontAlgn="base">
              <a:spcBef>
                <a:spcPct val="0"/>
              </a:spcBef>
              <a:spcAft>
                <a:spcPct val="0"/>
              </a:spcAft>
              <a:defRPr sz="1600">
                <a:solidFill>
                  <a:schemeClr val="tx1"/>
                </a:solidFill>
                <a:latin typeface="Times New Roman" pitchFamily="18" charset="0"/>
                <a:cs typeface="Arial" charset="0"/>
              </a:defRPr>
            </a:lvl8pPr>
            <a:lvl9pPr marL="3886200" indent="-228600" fontAlgn="base">
              <a:spcBef>
                <a:spcPct val="0"/>
              </a:spcBef>
              <a:spcAft>
                <a:spcPct val="0"/>
              </a:spcAft>
              <a:defRPr sz="1600">
                <a:solidFill>
                  <a:schemeClr val="tx1"/>
                </a:solidFill>
                <a:latin typeface="Times New Roman" pitchFamily="18" charset="0"/>
                <a:cs typeface="Arial" charset="0"/>
              </a:defRPr>
            </a:lvl9pPr>
          </a:lstStyle>
          <a:p>
            <a:r>
              <a:rPr lang="cs-CZ" altLang="cs-CZ" sz="2400" b="1" dirty="0">
                <a:solidFill>
                  <a:srgbClr val="FF6600"/>
                </a:solidFill>
                <a:latin typeface="Arial" charset="0"/>
              </a:rPr>
              <a:t>Registry a studie IKK v roce </a:t>
            </a:r>
            <a:r>
              <a:rPr lang="cs-CZ" altLang="cs-CZ" sz="2400" b="1" dirty="0" smtClean="0">
                <a:solidFill>
                  <a:srgbClr val="FF6600"/>
                </a:solidFill>
                <a:latin typeface="Arial" charset="0"/>
              </a:rPr>
              <a:t>2015</a:t>
            </a:r>
            <a:endParaRPr lang="cs-CZ" altLang="cs-CZ" sz="2400" b="1" dirty="0">
              <a:solidFill>
                <a:srgbClr val="FF6600"/>
              </a:solidFill>
              <a:latin typeface="Arial" charset="0"/>
            </a:endParaRPr>
          </a:p>
        </p:txBody>
      </p:sp>
      <p:sp>
        <p:nvSpPr>
          <p:cNvPr id="75778" name="Obdélník 7"/>
          <p:cNvSpPr>
            <a:spLocks noChangeArrowheads="1"/>
          </p:cNvSpPr>
          <p:nvPr/>
        </p:nvSpPr>
        <p:spPr bwMode="auto">
          <a:xfrm>
            <a:off x="179388" y="493713"/>
            <a:ext cx="78486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fontAlgn="base">
              <a:spcBef>
                <a:spcPct val="0"/>
              </a:spcBef>
              <a:spcAft>
                <a:spcPct val="0"/>
              </a:spcAft>
              <a:defRPr sz="1600">
                <a:solidFill>
                  <a:schemeClr val="tx1"/>
                </a:solidFill>
                <a:latin typeface="Times New Roman" pitchFamily="18" charset="0"/>
                <a:cs typeface="Arial" charset="0"/>
              </a:defRPr>
            </a:lvl6pPr>
            <a:lvl7pPr marL="2971800" indent="-228600" fontAlgn="base">
              <a:spcBef>
                <a:spcPct val="0"/>
              </a:spcBef>
              <a:spcAft>
                <a:spcPct val="0"/>
              </a:spcAft>
              <a:defRPr sz="1600">
                <a:solidFill>
                  <a:schemeClr val="tx1"/>
                </a:solidFill>
                <a:latin typeface="Times New Roman" pitchFamily="18" charset="0"/>
                <a:cs typeface="Arial" charset="0"/>
              </a:defRPr>
            </a:lvl7pPr>
            <a:lvl8pPr marL="3429000" indent="-228600" fontAlgn="base">
              <a:spcBef>
                <a:spcPct val="0"/>
              </a:spcBef>
              <a:spcAft>
                <a:spcPct val="0"/>
              </a:spcAft>
              <a:defRPr sz="1600">
                <a:solidFill>
                  <a:schemeClr val="tx1"/>
                </a:solidFill>
                <a:latin typeface="Times New Roman" pitchFamily="18" charset="0"/>
                <a:cs typeface="Arial" charset="0"/>
              </a:defRPr>
            </a:lvl8pPr>
            <a:lvl9pPr marL="3886200" indent="-228600" fontAlgn="base">
              <a:spcBef>
                <a:spcPct val="0"/>
              </a:spcBef>
              <a:spcAft>
                <a:spcPct val="0"/>
              </a:spcAft>
              <a:defRPr sz="1600">
                <a:solidFill>
                  <a:schemeClr val="tx1"/>
                </a:solidFill>
                <a:latin typeface="Times New Roman" pitchFamily="18" charset="0"/>
                <a:cs typeface="Arial" charset="0"/>
              </a:defRPr>
            </a:lvl9pPr>
          </a:lstStyle>
          <a:p>
            <a:pPr algn="just">
              <a:spcBef>
                <a:spcPts val="300"/>
              </a:spcBef>
            </a:pPr>
            <a:r>
              <a:rPr lang="cs-CZ" altLang="cs-CZ" b="1" dirty="0">
                <a:solidFill>
                  <a:srgbClr val="FF6600"/>
                </a:solidFill>
                <a:latin typeface="Arial" charset="0"/>
                <a:cs typeface="Times New Roman" pitchFamily="18" charset="0"/>
              </a:rPr>
              <a:t>Na IKK v roce </a:t>
            </a:r>
            <a:r>
              <a:rPr lang="cs-CZ" altLang="cs-CZ" b="1" dirty="0" smtClean="0">
                <a:solidFill>
                  <a:srgbClr val="FF6600"/>
                </a:solidFill>
                <a:latin typeface="Arial" charset="0"/>
                <a:cs typeface="Times New Roman" pitchFamily="18" charset="0"/>
              </a:rPr>
              <a:t>2015 </a:t>
            </a:r>
            <a:r>
              <a:rPr lang="cs-CZ" altLang="cs-CZ" b="1" dirty="0">
                <a:solidFill>
                  <a:srgbClr val="FF6600"/>
                </a:solidFill>
                <a:latin typeface="Arial" charset="0"/>
                <a:cs typeface="Times New Roman" pitchFamily="18" charset="0"/>
              </a:rPr>
              <a:t>probíhaly :</a:t>
            </a:r>
          </a:p>
          <a:p>
            <a:pPr algn="just">
              <a:spcBef>
                <a:spcPts val="300"/>
              </a:spcBef>
            </a:pPr>
            <a:r>
              <a:rPr lang="cs-CZ" altLang="cs-CZ" b="1" dirty="0">
                <a:solidFill>
                  <a:srgbClr val="FF6600"/>
                </a:solidFill>
                <a:latin typeface="Arial" charset="0"/>
                <a:cs typeface="Times New Roman" pitchFamily="18" charset="0"/>
              </a:rPr>
              <a:t>-  Mezinárodní a národní registry a studie iniciované akademickými pracovišti</a:t>
            </a:r>
          </a:p>
          <a:p>
            <a:pPr algn="just">
              <a:spcBef>
                <a:spcPts val="300"/>
              </a:spcBef>
            </a:pPr>
            <a:r>
              <a:rPr lang="cs-CZ" altLang="cs-CZ" b="1" dirty="0">
                <a:solidFill>
                  <a:srgbClr val="FF6600"/>
                </a:solidFill>
                <a:latin typeface="Arial" charset="0"/>
                <a:cs typeface="Times New Roman" pitchFamily="18" charset="0"/>
              </a:rPr>
              <a:t>-  Mezinárodní studie sponzorované farmaceutickými firmami</a:t>
            </a:r>
          </a:p>
        </p:txBody>
      </p:sp>
      <p:sp>
        <p:nvSpPr>
          <p:cNvPr id="75779" name="Rectangle 3"/>
          <p:cNvSpPr>
            <a:spLocks noChangeArrowheads="1"/>
          </p:cNvSpPr>
          <p:nvPr/>
        </p:nvSpPr>
        <p:spPr bwMode="auto">
          <a:xfrm>
            <a:off x="96838" y="1390650"/>
            <a:ext cx="8785225"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fontAlgn="base">
              <a:spcBef>
                <a:spcPct val="0"/>
              </a:spcBef>
              <a:spcAft>
                <a:spcPct val="0"/>
              </a:spcAft>
              <a:defRPr sz="1600">
                <a:solidFill>
                  <a:schemeClr val="tx1"/>
                </a:solidFill>
                <a:latin typeface="Times New Roman" pitchFamily="18" charset="0"/>
                <a:cs typeface="Arial" charset="0"/>
              </a:defRPr>
            </a:lvl6pPr>
            <a:lvl7pPr marL="2971800" indent="-228600" fontAlgn="base">
              <a:spcBef>
                <a:spcPct val="0"/>
              </a:spcBef>
              <a:spcAft>
                <a:spcPct val="0"/>
              </a:spcAft>
              <a:defRPr sz="1600">
                <a:solidFill>
                  <a:schemeClr val="tx1"/>
                </a:solidFill>
                <a:latin typeface="Times New Roman" pitchFamily="18" charset="0"/>
                <a:cs typeface="Arial" charset="0"/>
              </a:defRPr>
            </a:lvl7pPr>
            <a:lvl8pPr marL="3429000" indent="-228600" fontAlgn="base">
              <a:spcBef>
                <a:spcPct val="0"/>
              </a:spcBef>
              <a:spcAft>
                <a:spcPct val="0"/>
              </a:spcAft>
              <a:defRPr sz="1600">
                <a:solidFill>
                  <a:schemeClr val="tx1"/>
                </a:solidFill>
                <a:latin typeface="Times New Roman" pitchFamily="18" charset="0"/>
                <a:cs typeface="Arial" charset="0"/>
              </a:defRPr>
            </a:lvl8pPr>
            <a:lvl9pPr marL="3886200" indent="-228600" fontAlgn="base">
              <a:spcBef>
                <a:spcPct val="0"/>
              </a:spcBef>
              <a:spcAft>
                <a:spcPct val="0"/>
              </a:spcAft>
              <a:defRPr sz="1600">
                <a:solidFill>
                  <a:schemeClr val="tx1"/>
                </a:solidFill>
                <a:latin typeface="Times New Roman" pitchFamily="18" charset="0"/>
                <a:cs typeface="Arial" charset="0"/>
              </a:defRPr>
            </a:lvl9pPr>
          </a:lstStyle>
          <a:p>
            <a:r>
              <a:rPr lang="cs-CZ" altLang="cs-CZ" b="1" dirty="0">
                <a:solidFill>
                  <a:srgbClr val="FFFF00"/>
                </a:solidFill>
                <a:latin typeface="Arial" charset="0"/>
                <a:cs typeface="Times New Roman" pitchFamily="18" charset="0"/>
              </a:rPr>
              <a:t>Mezinárodní a národní registry a studie iniciované akademickými pracovišti</a:t>
            </a:r>
          </a:p>
          <a:p>
            <a:endParaRPr lang="cs-CZ" altLang="cs-CZ" b="1" dirty="0">
              <a:solidFill>
                <a:srgbClr val="FFFF00"/>
              </a:solidFill>
              <a:latin typeface="Arial" charset="0"/>
            </a:endParaRPr>
          </a:p>
          <a:p>
            <a:pPr eaLnBrk="0" hangingPunct="0"/>
            <a:r>
              <a:rPr lang="cs-CZ" altLang="cs-CZ" sz="1200" b="1" dirty="0">
                <a:solidFill>
                  <a:srgbClr val="FFFF00"/>
                </a:solidFill>
                <a:latin typeface="Arial" charset="0"/>
                <a:cs typeface="Times New Roman" pitchFamily="18" charset="0"/>
              </a:rPr>
              <a:t>RIETE</a:t>
            </a:r>
            <a:r>
              <a:rPr lang="cs-CZ" altLang="cs-CZ" sz="1200" b="1" dirty="0">
                <a:latin typeface="Arial" charset="0"/>
                <a:cs typeface="Times New Roman" pitchFamily="18" charset="0"/>
              </a:rPr>
              <a:t> (</a:t>
            </a:r>
            <a:r>
              <a:rPr lang="cs-CZ" altLang="cs-CZ" sz="1200" b="1" dirty="0" err="1">
                <a:latin typeface="Arial" charset="0"/>
                <a:cs typeface="Times New Roman" pitchFamily="18" charset="0"/>
              </a:rPr>
              <a:t>Registro</a:t>
            </a:r>
            <a:r>
              <a:rPr lang="cs-CZ" altLang="cs-CZ" sz="1200" b="1" dirty="0">
                <a:latin typeface="Arial" charset="0"/>
                <a:cs typeface="Times New Roman" pitchFamily="18" charset="0"/>
              </a:rPr>
              <a:t> </a:t>
            </a:r>
            <a:r>
              <a:rPr lang="cs-CZ" altLang="cs-CZ" sz="1200" b="1" dirty="0" err="1">
                <a:latin typeface="Arial" charset="0"/>
                <a:cs typeface="Times New Roman" pitchFamily="18" charset="0"/>
              </a:rPr>
              <a:t>Informatizado</a:t>
            </a:r>
            <a:r>
              <a:rPr lang="cs-CZ" altLang="cs-CZ" sz="1200" b="1" dirty="0">
                <a:latin typeface="Arial" charset="0"/>
                <a:cs typeface="Times New Roman" pitchFamily="18" charset="0"/>
              </a:rPr>
              <a:t> de la </a:t>
            </a:r>
            <a:r>
              <a:rPr lang="cs-CZ" altLang="cs-CZ" sz="1200" b="1" dirty="0" err="1">
                <a:latin typeface="Arial" charset="0"/>
                <a:cs typeface="Times New Roman" pitchFamily="18" charset="0"/>
              </a:rPr>
              <a:t>Enfermedad</a:t>
            </a:r>
            <a:r>
              <a:rPr lang="cs-CZ" altLang="cs-CZ" sz="1200" b="1" dirty="0">
                <a:latin typeface="Arial" charset="0"/>
                <a:cs typeface="Times New Roman" pitchFamily="18" charset="0"/>
              </a:rPr>
              <a:t> </a:t>
            </a:r>
            <a:r>
              <a:rPr lang="cs-CZ" altLang="cs-CZ" sz="1200" b="1" dirty="0" err="1">
                <a:latin typeface="Arial" charset="0"/>
                <a:cs typeface="Times New Roman" pitchFamily="18" charset="0"/>
              </a:rPr>
              <a:t>Tromboembólica</a:t>
            </a:r>
            <a:r>
              <a:rPr lang="cs-CZ" altLang="cs-CZ" sz="1200" b="1" dirty="0">
                <a:latin typeface="Arial" charset="0"/>
                <a:cs typeface="Times New Roman" pitchFamily="18" charset="0"/>
              </a:rPr>
              <a:t> </a:t>
            </a:r>
            <a:r>
              <a:rPr lang="cs-CZ" altLang="cs-CZ" sz="1200" b="1" dirty="0" err="1">
                <a:latin typeface="Arial" charset="0"/>
                <a:cs typeface="Times New Roman" pitchFamily="18" charset="0"/>
              </a:rPr>
              <a:t>Venosa</a:t>
            </a:r>
            <a:r>
              <a:rPr lang="cs-CZ" altLang="cs-CZ" sz="1200" b="1" dirty="0">
                <a:latin typeface="Arial" charset="0"/>
                <a:cs typeface="Times New Roman" pitchFamily="18" charset="0"/>
              </a:rPr>
              <a:t>, </a:t>
            </a:r>
            <a:r>
              <a:rPr lang="cs-CZ" altLang="cs-CZ" sz="1200" b="1" dirty="0" err="1">
                <a:latin typeface="Arial" charset="0"/>
                <a:cs typeface="Times New Roman" pitchFamily="18" charset="0"/>
              </a:rPr>
              <a:t>Computerized</a:t>
            </a:r>
            <a:r>
              <a:rPr lang="cs-CZ" altLang="cs-CZ" sz="1200" b="1" dirty="0">
                <a:latin typeface="Arial" charset="0"/>
                <a:cs typeface="Times New Roman" pitchFamily="18" charset="0"/>
              </a:rPr>
              <a:t> Registry </a:t>
            </a:r>
            <a:r>
              <a:rPr lang="cs-CZ" altLang="cs-CZ" sz="1200" b="1" dirty="0" err="1">
                <a:latin typeface="Arial" charset="0"/>
                <a:cs typeface="Times New Roman" pitchFamily="18" charset="0"/>
              </a:rPr>
              <a:t>of</a:t>
            </a:r>
            <a:r>
              <a:rPr lang="cs-CZ" altLang="cs-CZ" sz="1200" b="1" dirty="0">
                <a:latin typeface="Arial" charset="0"/>
                <a:cs typeface="Times New Roman" pitchFamily="18" charset="0"/>
              </a:rPr>
              <a:t> </a:t>
            </a:r>
            <a:r>
              <a:rPr lang="cs-CZ" altLang="cs-CZ" sz="1200" b="1" dirty="0" err="1">
                <a:latin typeface="Arial" charset="0"/>
                <a:cs typeface="Times New Roman" pitchFamily="18" charset="0"/>
              </a:rPr>
              <a:t>Patients</a:t>
            </a:r>
            <a:r>
              <a:rPr lang="cs-CZ" altLang="cs-CZ" sz="1200" b="1" dirty="0">
                <a:latin typeface="Arial" charset="0"/>
                <a:cs typeface="Times New Roman" pitchFamily="18" charset="0"/>
              </a:rPr>
              <a:t> </a:t>
            </a:r>
            <a:r>
              <a:rPr lang="cs-CZ" altLang="cs-CZ" sz="1200" b="1" dirty="0" err="1">
                <a:latin typeface="Arial" charset="0"/>
                <a:cs typeface="Times New Roman" pitchFamily="18" charset="0"/>
              </a:rPr>
              <a:t>with</a:t>
            </a:r>
            <a:r>
              <a:rPr lang="cs-CZ" altLang="cs-CZ" sz="1200" b="1" dirty="0">
                <a:latin typeface="Arial" charset="0"/>
                <a:cs typeface="Times New Roman" pitchFamily="18" charset="0"/>
              </a:rPr>
              <a:t> </a:t>
            </a:r>
            <a:r>
              <a:rPr lang="cs-CZ" altLang="cs-CZ" sz="1200" b="1" dirty="0" err="1">
                <a:latin typeface="Arial" charset="0"/>
                <a:cs typeface="Times New Roman" pitchFamily="18" charset="0"/>
              </a:rPr>
              <a:t>Venous</a:t>
            </a:r>
            <a:r>
              <a:rPr lang="cs-CZ" altLang="cs-CZ" sz="1200" b="1" dirty="0">
                <a:latin typeface="Arial" charset="0"/>
                <a:cs typeface="Times New Roman" pitchFamily="18" charset="0"/>
              </a:rPr>
              <a:t> </a:t>
            </a:r>
            <a:r>
              <a:rPr lang="cs-CZ" altLang="cs-CZ" sz="1200" b="1" dirty="0" err="1">
                <a:latin typeface="Arial" charset="0"/>
                <a:cs typeface="Times New Roman" pitchFamily="18" charset="0"/>
              </a:rPr>
              <a:t>Thrombembolism</a:t>
            </a:r>
            <a:r>
              <a:rPr lang="cs-CZ" altLang="cs-CZ" sz="1200" b="1" dirty="0">
                <a:latin typeface="Arial" charset="0"/>
                <a:cs typeface="Times New Roman" pitchFamily="18" charset="0"/>
              </a:rPr>
              <a:t>) je pokračující, multicentrický, mezinárodní, sledovací registr, určený ke sběru údajů o klinických charakteristikách, způsobech a výsledcích léčby u postupně zařazovaných pacientů se symptomatickým, objektivně potvrzeným a akutním žilním </a:t>
            </a:r>
            <a:r>
              <a:rPr lang="cs-CZ" altLang="cs-CZ" sz="1200" b="1" dirty="0" err="1">
                <a:latin typeface="Arial" charset="0"/>
                <a:cs typeface="Times New Roman" pitchFamily="18" charset="0"/>
              </a:rPr>
              <a:t>tromboembolismem</a:t>
            </a:r>
            <a:r>
              <a:rPr lang="cs-CZ" altLang="cs-CZ" sz="1200" b="1" dirty="0">
                <a:latin typeface="Arial" charset="0"/>
                <a:cs typeface="Times New Roman" pitchFamily="18" charset="0"/>
              </a:rPr>
              <a:t>. </a:t>
            </a:r>
            <a:endParaRPr lang="cs-CZ" altLang="cs-CZ" sz="1200" b="1" dirty="0">
              <a:latin typeface="Arial" charset="0"/>
            </a:endParaRPr>
          </a:p>
          <a:p>
            <a:pPr eaLnBrk="0" hangingPunct="0"/>
            <a:r>
              <a:rPr lang="cs-CZ" altLang="cs-CZ" sz="1200" b="1" dirty="0">
                <a:latin typeface="Arial" charset="0"/>
                <a:cs typeface="Times New Roman" pitchFamily="18" charset="0"/>
              </a:rPr>
              <a:t>Hlavním cílem je poskytovat na internetu informace pomáhající lékařům v posuzování léčebných alternativ u různých skupin pacientů a přispívající k výběru terapie. Doplňkovým cílem je rovněž zlepšovat naše znalosti o daném onemocnění, zahrnující epidemiologické, diagnostické, profylaktické a terapeutické informace. RIETE byl spuštěn ve Španělsku v březnu 2001. V červnu 2003 byl software RIETE přeložen do angličtiny a rozšířen po celém světě. V současné době jsou do rejstříku RIETE zapojeny Španělsko, Itálie, Francie, Německo, Izrael, Řecko, Belgie, Česká republika, Portugalsko, Makedonie, Švýcarsko, Irsko, Polsko, Maďarsko, Brazílie, Argentina, Ekvádor, Venezuela, Kanada a USA. V databázi je zařazeno přes 49 000 schválených pacientů. V České republice jsou nyní aktivní centra v Hradci Králové, Plzni, dvě v Olomouci a od listopadu 2013 také IKK FN Brno (zařazeni 4 </a:t>
            </a:r>
            <a:r>
              <a:rPr lang="cs-CZ" altLang="cs-CZ" sz="1200" b="1" dirty="0" err="1">
                <a:latin typeface="Arial" charset="0"/>
                <a:cs typeface="Times New Roman" pitchFamily="18" charset="0"/>
              </a:rPr>
              <a:t>pts</a:t>
            </a:r>
            <a:r>
              <a:rPr lang="cs-CZ" altLang="cs-CZ" sz="1200" b="1" dirty="0">
                <a:latin typeface="Arial" charset="0"/>
                <a:cs typeface="Times New Roman" pitchFamily="18" charset="0"/>
              </a:rPr>
              <a:t>).</a:t>
            </a:r>
            <a:endParaRPr lang="cs-CZ" altLang="cs-CZ" sz="1200" b="1" dirty="0">
              <a:latin typeface="Arial" charset="0"/>
            </a:endParaRPr>
          </a:p>
          <a:p>
            <a:pPr eaLnBrk="0" hangingPunct="0"/>
            <a:r>
              <a:rPr lang="cs-CZ" altLang="cs-CZ" sz="1200" b="1" dirty="0">
                <a:latin typeface="Arial" charset="0"/>
                <a:cs typeface="Times New Roman" pitchFamily="18" charset="0"/>
              </a:rPr>
              <a:t> Zodpovědný lékař</a:t>
            </a:r>
            <a:r>
              <a:rPr lang="cs-CZ" altLang="cs-CZ" sz="1200" b="1" dirty="0" smtClean="0">
                <a:latin typeface="Arial" charset="0"/>
                <a:cs typeface="Times New Roman" pitchFamily="18" charset="0"/>
              </a:rPr>
              <a:t>: MUDr. Lujza Zikmund </a:t>
            </a:r>
            <a:r>
              <a:rPr lang="cs-CZ" altLang="cs-CZ" sz="1200" b="1" dirty="0" err="1" smtClean="0">
                <a:latin typeface="Arial" charset="0"/>
                <a:cs typeface="Times New Roman" pitchFamily="18" charset="0"/>
              </a:rPr>
              <a:t>Galková</a:t>
            </a:r>
            <a:endParaRPr lang="cs-CZ" altLang="cs-CZ" sz="1200" b="1" dirty="0">
              <a:latin typeface="Arial" charset="0"/>
              <a:cs typeface="Times New Roman" pitchFamily="18" charset="0"/>
            </a:endParaRPr>
          </a:p>
          <a:p>
            <a:pPr eaLnBrk="0" hangingPunct="0"/>
            <a:endParaRPr lang="cs-CZ" altLang="cs-CZ" sz="1200" b="1" dirty="0">
              <a:latin typeface="Arial" charset="0"/>
            </a:endParaRPr>
          </a:p>
          <a:p>
            <a:pPr eaLnBrk="0" hangingPunct="0"/>
            <a:r>
              <a:rPr lang="cs-CZ" altLang="cs-CZ" sz="1200" b="1" dirty="0">
                <a:solidFill>
                  <a:srgbClr val="FFFF00"/>
                </a:solidFill>
                <a:latin typeface="Arial" charset="0"/>
                <a:cs typeface="Times New Roman" pitchFamily="18" charset="0"/>
              </a:rPr>
              <a:t>ILRIS </a:t>
            </a:r>
            <a:r>
              <a:rPr lang="cs-CZ" altLang="cs-CZ" sz="1200" b="1" dirty="0">
                <a:latin typeface="Arial" charset="0"/>
                <a:cs typeface="Times New Roman" pitchFamily="18" charset="0"/>
              </a:rPr>
              <a:t>( </a:t>
            </a:r>
            <a:r>
              <a:rPr lang="cs-CZ" altLang="cs-CZ" sz="1200" b="1" dirty="0" err="1">
                <a:latin typeface="Arial" charset="0"/>
                <a:cs typeface="Times New Roman" pitchFamily="18" charset="0"/>
              </a:rPr>
              <a:t>Implantable</a:t>
            </a:r>
            <a:r>
              <a:rPr lang="cs-CZ" altLang="cs-CZ" sz="1200" b="1" dirty="0">
                <a:latin typeface="Arial" charset="0"/>
                <a:cs typeface="Times New Roman" pitchFamily="18" charset="0"/>
              </a:rPr>
              <a:t> </a:t>
            </a:r>
            <a:r>
              <a:rPr lang="cs-CZ" altLang="cs-CZ" sz="1200" b="1" dirty="0" err="1">
                <a:latin typeface="Arial" charset="0"/>
                <a:cs typeface="Times New Roman" pitchFamily="18" charset="0"/>
              </a:rPr>
              <a:t>Loop</a:t>
            </a:r>
            <a:r>
              <a:rPr lang="cs-CZ" altLang="cs-CZ" sz="1200" b="1" dirty="0">
                <a:latin typeface="Arial" charset="0"/>
                <a:cs typeface="Times New Roman" pitchFamily="18" charset="0"/>
              </a:rPr>
              <a:t> </a:t>
            </a:r>
            <a:r>
              <a:rPr lang="cs-CZ" altLang="cs-CZ" sz="1200" b="1" dirty="0" err="1">
                <a:latin typeface="Arial" charset="0"/>
                <a:cs typeface="Times New Roman" pitchFamily="18" charset="0"/>
              </a:rPr>
              <a:t>Recorder</a:t>
            </a:r>
            <a:r>
              <a:rPr lang="cs-CZ" altLang="cs-CZ" sz="1200" b="1" dirty="0">
                <a:latin typeface="Arial" charset="0"/>
                <a:cs typeface="Times New Roman" pitchFamily="18" charset="0"/>
              </a:rPr>
              <a:t> </a:t>
            </a:r>
            <a:r>
              <a:rPr lang="cs-CZ" altLang="cs-CZ" sz="1200" b="1" dirty="0" err="1">
                <a:latin typeface="Arial" charset="0"/>
                <a:cs typeface="Times New Roman" pitchFamily="18" charset="0"/>
              </a:rPr>
              <a:t>Ischemic</a:t>
            </a:r>
            <a:r>
              <a:rPr lang="cs-CZ" altLang="cs-CZ" sz="1200" b="1" dirty="0">
                <a:latin typeface="Arial" charset="0"/>
                <a:cs typeface="Times New Roman" pitchFamily="18" charset="0"/>
              </a:rPr>
              <a:t> </a:t>
            </a:r>
            <a:r>
              <a:rPr lang="cs-CZ" altLang="cs-CZ" sz="1200" b="1" dirty="0" err="1">
                <a:latin typeface="Arial" charset="0"/>
                <a:cs typeface="Times New Roman" pitchFamily="18" charset="0"/>
              </a:rPr>
              <a:t>Stroke</a:t>
            </a:r>
            <a:r>
              <a:rPr lang="cs-CZ" altLang="cs-CZ" sz="1200" b="1" dirty="0">
                <a:latin typeface="Arial" charset="0"/>
                <a:cs typeface="Times New Roman" pitchFamily="18" charset="0"/>
              </a:rPr>
              <a:t>)  - Invazivní  monitoring poruch  rytmu u pacientů po ischemické mozkové příhodě. Probíhá od  června   2013  probíhá  na IKK ve  spolupráci s </a:t>
            </a:r>
            <a:r>
              <a:rPr lang="cs-CZ" altLang="cs-CZ" sz="1200" b="1" dirty="0" err="1">
                <a:latin typeface="Arial" charset="0"/>
                <a:cs typeface="Times New Roman" pitchFamily="18" charset="0"/>
              </a:rPr>
              <a:t>neurogickou</a:t>
            </a:r>
            <a:r>
              <a:rPr lang="cs-CZ" altLang="cs-CZ" sz="1200" b="1" dirty="0">
                <a:latin typeface="Arial" charset="0"/>
                <a:cs typeface="Times New Roman" pitchFamily="18" charset="0"/>
              </a:rPr>
              <a:t> klinikou a  Nemocnicí na Homolce. Do  registru jsou zařazováni  pacienti po proběhlé  TIA  nebo minor </a:t>
            </a:r>
            <a:r>
              <a:rPr lang="cs-CZ" altLang="cs-CZ" sz="1200" b="1" dirty="0" err="1">
                <a:latin typeface="Arial" charset="0"/>
                <a:cs typeface="Times New Roman" pitchFamily="18" charset="0"/>
              </a:rPr>
              <a:t>stroke</a:t>
            </a:r>
            <a:r>
              <a:rPr lang="cs-CZ" altLang="cs-CZ" sz="1200" b="1" dirty="0">
                <a:latin typeface="Arial" charset="0"/>
                <a:cs typeface="Times New Roman" pitchFamily="18" charset="0"/>
              </a:rPr>
              <a:t> u  kterých běžnými  vyšetřovacími metodami (echo, </a:t>
            </a:r>
            <a:r>
              <a:rPr lang="cs-CZ" altLang="cs-CZ" sz="1200" b="1" dirty="0" err="1">
                <a:latin typeface="Arial" charset="0"/>
                <a:cs typeface="Times New Roman" pitchFamily="18" charset="0"/>
              </a:rPr>
              <a:t>ekg</a:t>
            </a:r>
            <a:r>
              <a:rPr lang="cs-CZ" altLang="cs-CZ" sz="1200" b="1" dirty="0">
                <a:latin typeface="Arial" charset="0"/>
                <a:cs typeface="Times New Roman" pitchFamily="18" charset="0"/>
              </a:rPr>
              <a:t>  , </a:t>
            </a:r>
            <a:r>
              <a:rPr lang="cs-CZ" altLang="cs-CZ" sz="1200" b="1" dirty="0" err="1">
                <a:latin typeface="Arial" charset="0"/>
                <a:cs typeface="Times New Roman" pitchFamily="18" charset="0"/>
              </a:rPr>
              <a:t>holter</a:t>
            </a:r>
            <a:r>
              <a:rPr lang="cs-CZ" altLang="cs-CZ" sz="1200" b="1" dirty="0">
                <a:latin typeface="Arial" charset="0"/>
                <a:cs typeface="Times New Roman" pitchFamily="18" charset="0"/>
              </a:rPr>
              <a:t>) nebyla  zjištěna  příčina  a odcházejí s dg  kryptogenní mozková  příhoda .</a:t>
            </a:r>
            <a:endParaRPr lang="cs-CZ" altLang="cs-CZ" sz="1200" b="1" dirty="0">
              <a:latin typeface="Arial" charset="0"/>
            </a:endParaRPr>
          </a:p>
          <a:p>
            <a:pPr eaLnBrk="0" hangingPunct="0"/>
            <a:r>
              <a:rPr lang="cs-CZ" altLang="cs-CZ" sz="1200" b="1" dirty="0">
                <a:latin typeface="Arial" charset="0"/>
                <a:cs typeface="Times New Roman" pitchFamily="18" charset="0"/>
              </a:rPr>
              <a:t>Konvenční  monitorovací  metody  vykazují  nízkou sensitivitu.  ILR  ( </a:t>
            </a:r>
            <a:r>
              <a:rPr lang="cs-CZ" altLang="cs-CZ" sz="1200" b="1" dirty="0" err="1">
                <a:latin typeface="Arial" charset="0"/>
                <a:cs typeface="Times New Roman" pitchFamily="18" charset="0"/>
              </a:rPr>
              <a:t>Implantable</a:t>
            </a:r>
            <a:r>
              <a:rPr lang="cs-CZ" altLang="cs-CZ" sz="1200" b="1" dirty="0">
                <a:latin typeface="Arial" charset="0"/>
                <a:cs typeface="Times New Roman" pitchFamily="18" charset="0"/>
              </a:rPr>
              <a:t> </a:t>
            </a:r>
            <a:r>
              <a:rPr lang="cs-CZ" altLang="cs-CZ" sz="1200" b="1" dirty="0" err="1">
                <a:latin typeface="Arial" charset="0"/>
                <a:cs typeface="Times New Roman" pitchFamily="18" charset="0"/>
              </a:rPr>
              <a:t>Loop</a:t>
            </a:r>
            <a:r>
              <a:rPr lang="cs-CZ" altLang="cs-CZ" sz="1200" b="1" dirty="0">
                <a:latin typeface="Arial" charset="0"/>
                <a:cs typeface="Times New Roman" pitchFamily="18" charset="0"/>
              </a:rPr>
              <a:t>  </a:t>
            </a:r>
            <a:r>
              <a:rPr lang="cs-CZ" altLang="cs-CZ" sz="1200" b="1" dirty="0" err="1">
                <a:latin typeface="Arial" charset="0"/>
                <a:cs typeface="Times New Roman" pitchFamily="18" charset="0"/>
              </a:rPr>
              <a:t>Recorder</a:t>
            </a:r>
            <a:r>
              <a:rPr lang="cs-CZ" altLang="cs-CZ" sz="1200" b="1" dirty="0">
                <a:latin typeface="Arial" charset="0"/>
                <a:cs typeface="Times New Roman" pitchFamily="18" charset="0"/>
              </a:rPr>
              <a:t>) je  ověřeným  nástrojem pro detekci dříve  nezjištěné  </a:t>
            </a:r>
            <a:r>
              <a:rPr lang="cs-CZ" altLang="cs-CZ" sz="1200" b="1" dirty="0" err="1">
                <a:latin typeface="Arial" charset="0"/>
                <a:cs typeface="Times New Roman" pitchFamily="18" charset="0"/>
              </a:rPr>
              <a:t>fisi</a:t>
            </a:r>
            <a:r>
              <a:rPr lang="cs-CZ" altLang="cs-CZ" sz="1200" b="1" dirty="0">
                <a:latin typeface="Arial" charset="0"/>
                <a:cs typeface="Times New Roman" pitchFamily="18" charset="0"/>
              </a:rPr>
              <a:t>  a měření její  zátěže (AF </a:t>
            </a:r>
            <a:r>
              <a:rPr lang="cs-CZ" altLang="cs-CZ" sz="1200" b="1" dirty="0" err="1">
                <a:latin typeface="Arial" charset="0"/>
                <a:cs typeface="Times New Roman" pitchFamily="18" charset="0"/>
              </a:rPr>
              <a:t>burden</a:t>
            </a:r>
            <a:r>
              <a:rPr lang="cs-CZ" altLang="cs-CZ" sz="1200" b="1" dirty="0">
                <a:latin typeface="Arial" charset="0"/>
                <a:cs typeface="Times New Roman" pitchFamily="18" charset="0"/>
              </a:rPr>
              <a:t>) umožňuje  kontinuální  monitoring   </a:t>
            </a:r>
            <a:r>
              <a:rPr lang="cs-CZ" altLang="cs-CZ" sz="1200" b="1" dirty="0" err="1">
                <a:latin typeface="Arial" charset="0"/>
                <a:cs typeface="Times New Roman" pitchFamily="18" charset="0"/>
              </a:rPr>
              <a:t>ekg</a:t>
            </a:r>
            <a:r>
              <a:rPr lang="cs-CZ" altLang="cs-CZ" sz="1200" b="1" dirty="0">
                <a:latin typeface="Arial" charset="0"/>
                <a:cs typeface="Times New Roman" pitchFamily="18" charset="0"/>
              </a:rPr>
              <a:t> po dobu životnosti přístroje (3 roky) . Představuje tak  efektivní  a bezpečnou  metodu v diagnóze poruch srdečního rytmu. Pacienti  hospitalizovaní na neurologické klinice s  diagnózou  kryptogenní  ischemická mozková  příhoda jsou  referováni na naší </a:t>
            </a:r>
            <a:r>
              <a:rPr lang="cs-CZ" altLang="cs-CZ" sz="1200" b="1" dirty="0" err="1">
                <a:latin typeface="Arial" charset="0"/>
                <a:cs typeface="Times New Roman" pitchFamily="18" charset="0"/>
              </a:rPr>
              <a:t>arytmologickou</a:t>
            </a:r>
            <a:r>
              <a:rPr lang="cs-CZ" altLang="cs-CZ" sz="1200" b="1" dirty="0">
                <a:latin typeface="Arial" charset="0"/>
                <a:cs typeface="Times New Roman" pitchFamily="18" charset="0"/>
              </a:rPr>
              <a:t> ambulanci, kde jsou při splnění  vstupních  </a:t>
            </a:r>
            <a:r>
              <a:rPr lang="cs-CZ" altLang="cs-CZ" sz="1200" b="1" dirty="0" err="1">
                <a:latin typeface="Arial" charset="0"/>
                <a:cs typeface="Times New Roman" pitchFamily="18" charset="0"/>
              </a:rPr>
              <a:t>kriterií</a:t>
            </a:r>
            <a:r>
              <a:rPr lang="cs-CZ" altLang="cs-CZ" sz="1200" b="1" dirty="0">
                <a:latin typeface="Arial" charset="0"/>
                <a:cs typeface="Times New Roman" pitchFamily="18" charset="0"/>
              </a:rPr>
              <a:t>  indikovaní k implantaci ILR. Po implantaci  probíhají  pravidelné  kontroly, po  4  měsících. V naší  nemocnici  bylo  zařazeno do databáze do  konce  roku 2013  10 pacientů  v  Nemocnici na  Homolce 3.</a:t>
            </a:r>
            <a:endParaRPr lang="cs-CZ" altLang="cs-CZ" sz="1200" b="1" dirty="0">
              <a:latin typeface="Arial" charset="0"/>
            </a:endParaRPr>
          </a:p>
          <a:p>
            <a:pPr eaLnBrk="0" hangingPunct="0"/>
            <a:r>
              <a:rPr lang="cs-CZ" altLang="cs-CZ" sz="1200" b="1" dirty="0">
                <a:latin typeface="Arial" charset="0"/>
                <a:cs typeface="Times New Roman" pitchFamily="18" charset="0"/>
              </a:rPr>
              <a:t>Zodpovědný lékař: as. </a:t>
            </a:r>
            <a:r>
              <a:rPr lang="cs-CZ" altLang="cs-CZ" sz="1200" b="1" dirty="0" err="1">
                <a:latin typeface="Arial" charset="0"/>
                <a:cs typeface="Times New Roman" pitchFamily="18" charset="0"/>
              </a:rPr>
              <a:t>MUDr</a:t>
            </a:r>
            <a:r>
              <a:rPr lang="cs-CZ" altLang="cs-CZ" sz="1200" b="1" dirty="0">
                <a:latin typeface="Arial" charset="0"/>
                <a:cs typeface="Times New Roman" pitchFamily="18" charset="0"/>
              </a:rPr>
              <a:t> Jitka Vlašínová, Ph.D.</a:t>
            </a:r>
            <a:endParaRPr lang="cs-CZ" altLang="cs-CZ" sz="1200" b="1" dirty="0">
              <a:latin typeface="Arial" charset="0"/>
            </a:endParaRPr>
          </a:p>
          <a:p>
            <a:pPr eaLnBrk="0" hangingPunct="0"/>
            <a:endParaRPr lang="cs-CZ" altLang="cs-CZ" sz="1800" dirty="0">
              <a:latin typeface="Arial" charset="0"/>
            </a:endParaRPr>
          </a:p>
        </p:txBody>
      </p:sp>
    </p:spTree>
    <p:extLst>
      <p:ext uri="{BB962C8B-B14F-4D97-AF65-F5344CB8AC3E}">
        <p14:creationId xmlns:p14="http://schemas.microsoft.com/office/powerpoint/2010/main" val="1396496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6"/>
          <p:cNvSpPr txBox="1">
            <a:spLocks noChangeArrowheads="1"/>
          </p:cNvSpPr>
          <p:nvPr/>
        </p:nvSpPr>
        <p:spPr bwMode="auto">
          <a:xfrm>
            <a:off x="6297984" y="2492896"/>
            <a:ext cx="27828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cs-CZ" sz="1400" b="1" dirty="0" smtClean="0">
                <a:solidFill>
                  <a:srgbClr val="FFFFFF"/>
                </a:solidFill>
                <a:latin typeface="Arial" charset="0"/>
              </a:rPr>
              <a:t>Doc</a:t>
            </a:r>
            <a:r>
              <a:rPr lang="cs-CZ" sz="1400" b="1" dirty="0">
                <a:solidFill>
                  <a:srgbClr val="FFFFFF"/>
                </a:solidFill>
                <a:latin typeface="Arial" charset="0"/>
              </a:rPr>
              <a:t>. MUDr. </a:t>
            </a:r>
            <a:r>
              <a:rPr lang="cs-CZ" sz="1400" b="1" dirty="0" smtClean="0">
                <a:solidFill>
                  <a:srgbClr val="FFFFFF"/>
                </a:solidFill>
                <a:latin typeface="Arial" charset="0"/>
              </a:rPr>
              <a:t>Milan Kozák</a:t>
            </a:r>
            <a:r>
              <a:rPr lang="cs-CZ" sz="1400" b="1" dirty="0">
                <a:solidFill>
                  <a:srgbClr val="FFFFFF"/>
                </a:solidFill>
                <a:latin typeface="Arial" charset="0"/>
              </a:rPr>
              <a:t>, Ph.D.</a:t>
            </a:r>
          </a:p>
        </p:txBody>
      </p:sp>
      <p:sp>
        <p:nvSpPr>
          <p:cNvPr id="2" name="TextovéPole 1"/>
          <p:cNvSpPr txBox="1"/>
          <p:nvPr/>
        </p:nvSpPr>
        <p:spPr>
          <a:xfrm>
            <a:off x="97554" y="2564151"/>
            <a:ext cx="3141689" cy="307777"/>
          </a:xfrm>
          <a:prstGeom prst="rect">
            <a:avLst/>
          </a:prstGeom>
          <a:noFill/>
        </p:spPr>
        <p:txBody>
          <a:bodyPr wrap="square" rtlCol="0">
            <a:spAutoFit/>
          </a:bodyPr>
          <a:lstStyle/>
          <a:p>
            <a:r>
              <a:rPr lang="cs-CZ" sz="1400" b="1" dirty="0" smtClean="0">
                <a:solidFill>
                  <a:srgbClr val="FFFFFF"/>
                </a:solidFill>
                <a:latin typeface="Arial" pitchFamily="34" charset="0"/>
                <a:cs typeface="Arial" pitchFamily="34" charset="0"/>
              </a:rPr>
              <a:t>Prof. MUDr. Jindřich Špinar, CSc</a:t>
            </a:r>
            <a:r>
              <a:rPr lang="cs-CZ" sz="1400" b="1" dirty="0" smtClean="0">
                <a:solidFill>
                  <a:srgbClr val="FFFFFF"/>
                </a:solidFill>
              </a:rPr>
              <a:t>.</a:t>
            </a:r>
            <a:endParaRPr lang="cs-CZ" sz="1400" b="1" dirty="0">
              <a:solidFill>
                <a:srgbClr val="FFFFFF"/>
              </a:solidFill>
            </a:endParaRPr>
          </a:p>
        </p:txBody>
      </p:sp>
      <p:sp>
        <p:nvSpPr>
          <p:cNvPr id="3" name="TextovéPole 2"/>
          <p:cNvSpPr txBox="1"/>
          <p:nvPr/>
        </p:nvSpPr>
        <p:spPr>
          <a:xfrm>
            <a:off x="6057311" y="6175176"/>
            <a:ext cx="3011594" cy="307777"/>
          </a:xfrm>
          <a:prstGeom prst="rect">
            <a:avLst/>
          </a:prstGeom>
          <a:noFill/>
        </p:spPr>
        <p:txBody>
          <a:bodyPr wrap="none" rtlCol="0">
            <a:spAutoFit/>
          </a:bodyPr>
          <a:lstStyle/>
          <a:p>
            <a:r>
              <a:rPr lang="cs-CZ" sz="1400" b="1" dirty="0" smtClean="0">
                <a:solidFill>
                  <a:srgbClr val="FFFFFF"/>
                </a:solidFill>
                <a:latin typeface="Arial" pitchFamily="34" charset="0"/>
                <a:cs typeface="Arial" pitchFamily="34" charset="0"/>
              </a:rPr>
              <a:t>Prim. MUDr. Ondřej Toman, Ph.D.</a:t>
            </a:r>
            <a:endParaRPr lang="cs-CZ" sz="1400" b="1" dirty="0">
              <a:solidFill>
                <a:srgbClr val="FFFFFF"/>
              </a:solidFill>
              <a:latin typeface="Arial" pitchFamily="34" charset="0"/>
              <a:cs typeface="Arial" pitchFamily="34" charset="0"/>
            </a:endParaRPr>
          </a:p>
        </p:txBody>
      </p:sp>
      <p:sp>
        <p:nvSpPr>
          <p:cNvPr id="5" name="Obdélník 4"/>
          <p:cNvSpPr/>
          <p:nvPr/>
        </p:nvSpPr>
        <p:spPr>
          <a:xfrm>
            <a:off x="2786976" y="3212976"/>
            <a:ext cx="4069829" cy="1200329"/>
          </a:xfrm>
          <a:prstGeom prst="rect">
            <a:avLst/>
          </a:prstGeom>
        </p:spPr>
        <p:txBody>
          <a:bodyPr wrap="square">
            <a:spAutoFit/>
          </a:bodyPr>
          <a:lstStyle/>
          <a:p>
            <a:pPr algn="just"/>
            <a:r>
              <a:rPr lang="cs-CZ" sz="1200" b="1" dirty="0">
                <a:solidFill>
                  <a:srgbClr val="FFFFFF"/>
                </a:solidFill>
                <a:latin typeface="Arial" pitchFamily="34" charset="0"/>
              </a:rPr>
              <a:t>Zleva doprava: </a:t>
            </a:r>
            <a:r>
              <a:rPr lang="cs-CZ" sz="1200" b="1" dirty="0" smtClean="0">
                <a:solidFill>
                  <a:srgbClr val="FFFFFF"/>
                </a:solidFill>
                <a:latin typeface="Arial" pitchFamily="34" charset="0"/>
              </a:rPr>
              <a:t>staniční </a:t>
            </a:r>
            <a:r>
              <a:rPr lang="cs-CZ" sz="1200" b="1" dirty="0">
                <a:solidFill>
                  <a:srgbClr val="FFFFFF"/>
                </a:solidFill>
                <a:latin typeface="Arial" pitchFamily="34" charset="0"/>
              </a:rPr>
              <a:t>sestra ambulancí S. Janíčková, vrchní sestra H. Fišerová, staniční sestra odd. “KJ“ L. Dostálová, st. sestra </a:t>
            </a:r>
            <a:r>
              <a:rPr lang="cs-CZ" sz="1200" b="1" dirty="0" err="1">
                <a:solidFill>
                  <a:srgbClr val="FFFFFF"/>
                </a:solidFill>
                <a:latin typeface="Arial" pitchFamily="34" charset="0"/>
              </a:rPr>
              <a:t>odd.“B</a:t>
            </a:r>
            <a:r>
              <a:rPr lang="cs-CZ" sz="1200" b="1" dirty="0">
                <a:solidFill>
                  <a:srgbClr val="FFFFFF"/>
                </a:solidFill>
                <a:latin typeface="Arial" pitchFamily="34" charset="0"/>
              </a:rPr>
              <a:t>“ S. Bilíková, st. sestra </a:t>
            </a:r>
            <a:r>
              <a:rPr lang="cs-CZ" sz="1200" b="1" dirty="0" err="1">
                <a:solidFill>
                  <a:srgbClr val="FFFFFF"/>
                </a:solidFill>
                <a:latin typeface="Arial" pitchFamily="34" charset="0"/>
              </a:rPr>
              <a:t>odd</a:t>
            </a:r>
            <a:r>
              <a:rPr lang="cs-CZ" sz="1200" b="1" dirty="0">
                <a:solidFill>
                  <a:srgbClr val="FFFFFF"/>
                </a:solidFill>
                <a:latin typeface="Arial" pitchFamily="34" charset="0"/>
              </a:rPr>
              <a:t>.“JIP“ I. Toufarová, st. sestra odd. „A“ M. </a:t>
            </a:r>
            <a:r>
              <a:rPr lang="cs-CZ" sz="1200" b="1" dirty="0" err="1">
                <a:solidFill>
                  <a:srgbClr val="FFFFFF"/>
                </a:solidFill>
                <a:latin typeface="Arial" pitchFamily="34" charset="0"/>
              </a:rPr>
              <a:t>Šenkyříková</a:t>
            </a:r>
            <a:r>
              <a:rPr lang="cs-CZ" sz="1200" b="1" dirty="0">
                <a:solidFill>
                  <a:srgbClr val="FFFFFF"/>
                </a:solidFill>
                <a:latin typeface="Arial" pitchFamily="34" charset="0"/>
              </a:rPr>
              <a:t>, </a:t>
            </a:r>
            <a:r>
              <a:rPr lang="cs-CZ" sz="1200" b="1" dirty="0" err="1">
                <a:solidFill>
                  <a:srgbClr val="FFFFFF"/>
                </a:solidFill>
                <a:latin typeface="Arial" pitchFamily="34" charset="0"/>
              </a:rPr>
              <a:t>arytmologické</a:t>
            </a:r>
            <a:r>
              <a:rPr lang="cs-CZ" sz="1200" b="1" dirty="0">
                <a:solidFill>
                  <a:srgbClr val="FFFFFF"/>
                </a:solidFill>
                <a:latin typeface="Arial" pitchFamily="34" charset="0"/>
              </a:rPr>
              <a:t> sálky – P. </a:t>
            </a:r>
            <a:r>
              <a:rPr lang="cs-CZ" sz="1200" b="1" dirty="0" err="1">
                <a:solidFill>
                  <a:srgbClr val="FFFFFF"/>
                </a:solidFill>
                <a:latin typeface="Arial" pitchFamily="34" charset="0"/>
              </a:rPr>
              <a:t>Gondkovský</a:t>
            </a:r>
            <a:r>
              <a:rPr lang="cs-CZ" sz="1200" b="1" dirty="0">
                <a:solidFill>
                  <a:srgbClr val="FFFFFF"/>
                </a:solidFill>
                <a:latin typeface="Arial" pitchFamily="34" charset="0"/>
              </a:rPr>
              <a:t>, st. sestra </a:t>
            </a:r>
            <a:r>
              <a:rPr lang="cs-CZ" sz="1200" b="1" dirty="0" err="1">
                <a:solidFill>
                  <a:srgbClr val="FFFFFF"/>
                </a:solidFill>
                <a:latin typeface="Arial" pitchFamily="34" charset="0"/>
              </a:rPr>
              <a:t>odd</a:t>
            </a:r>
            <a:r>
              <a:rPr lang="cs-CZ" sz="1200" b="1" dirty="0">
                <a:solidFill>
                  <a:srgbClr val="FFFFFF"/>
                </a:solidFill>
                <a:latin typeface="Arial" pitchFamily="34" charset="0"/>
              </a:rPr>
              <a:t> „IMP“  P. </a:t>
            </a:r>
            <a:r>
              <a:rPr lang="cs-CZ" sz="1200" b="1" dirty="0" smtClean="0">
                <a:solidFill>
                  <a:srgbClr val="FFFFFF"/>
                </a:solidFill>
                <a:latin typeface="Arial" pitchFamily="34" charset="0"/>
              </a:rPr>
              <a:t> Staňková</a:t>
            </a:r>
            <a:endParaRPr lang="cs-CZ" sz="1200" b="1" dirty="0">
              <a:solidFill>
                <a:srgbClr val="FFFFFF"/>
              </a:solidFill>
              <a:latin typeface="Arial" pitchFamily="34" charset="0"/>
            </a:endParaRPr>
          </a:p>
        </p:txBody>
      </p:sp>
      <p:pic>
        <p:nvPicPr>
          <p:cNvPr id="44037" name="Picture 5" descr="C:\Documents and Settings\36785\Plocha\rocenka 2013-2014\DSC_008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57917" y="295613"/>
            <a:ext cx="1446531" cy="198152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DSCN1589"/>
          <p:cNvPicPr>
            <a:picLocks noChangeAspect="1" noChangeArrowheads="1"/>
          </p:cNvPicPr>
          <p:nvPr/>
        </p:nvPicPr>
        <p:blipFill>
          <a:blip r:embed="rId3" cstate="email">
            <a:lum bright="18000" contrast="48000"/>
            <a:extLst>
              <a:ext uri="{28A0092B-C50C-407E-A947-70E740481C1C}">
                <a14:useLocalDpi xmlns:a14="http://schemas.microsoft.com/office/drawing/2010/main" val="0"/>
              </a:ext>
            </a:extLst>
          </a:blip>
          <a:srcRect/>
          <a:stretch>
            <a:fillRect/>
          </a:stretch>
        </p:blipFill>
        <p:spPr bwMode="auto">
          <a:xfrm>
            <a:off x="2987824" y="178307"/>
            <a:ext cx="2876550" cy="2160243"/>
          </a:xfrm>
          <a:prstGeom prst="flowChartPunchedTape">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srgbClr val="FFFFFF"/>
              </a:solidFill>
            </a:endParaRPr>
          </a:p>
        </p:txBody>
      </p:sp>
      <p:pic>
        <p:nvPicPr>
          <p:cNvPr id="39938" name="Picture 2" descr="C:\Users\36785\Desktop\rocenka 2016\Dr. Toma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7917" y="4077072"/>
            <a:ext cx="1446531" cy="18916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36785\Desktop\rocenka 2016\Spinar 2016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387513"/>
            <a:ext cx="1463675" cy="19510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solidFill>
                <a:srgbClr val="FFFFFF"/>
              </a:solidFill>
            </a:endParaRPr>
          </a:p>
        </p:txBody>
      </p:sp>
      <p:pic>
        <p:nvPicPr>
          <p:cNvPr id="39937"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4077072"/>
            <a:ext cx="1463675" cy="1891655"/>
          </a:xfrm>
          <a:prstGeom prst="rect">
            <a:avLst/>
          </a:prstGeom>
          <a:noFill/>
          <a:extLst>
            <a:ext uri="{909E8E84-426E-40DD-AFC4-6F175D3DCCD1}">
              <a14:hiddenFill xmlns:a14="http://schemas.microsoft.com/office/drawing/2010/main">
                <a:solidFill>
                  <a:srgbClr val="FFFFFF"/>
                </a:solidFill>
              </a14:hiddenFill>
            </a:ext>
          </a:extLst>
        </p:spPr>
      </p:pic>
      <p:sp>
        <p:nvSpPr>
          <p:cNvPr id="8" name="Šipka doprava 7"/>
          <p:cNvSpPr/>
          <p:nvPr/>
        </p:nvSpPr>
        <p:spPr>
          <a:xfrm>
            <a:off x="4283968" y="5484648"/>
            <a:ext cx="576064" cy="457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FF0000"/>
              </a:solidFill>
            </a:endParaRPr>
          </a:p>
        </p:txBody>
      </p:sp>
      <p:sp>
        <p:nvSpPr>
          <p:cNvPr id="9" name="TextovéPole 8"/>
          <p:cNvSpPr txBox="1"/>
          <p:nvPr/>
        </p:nvSpPr>
        <p:spPr>
          <a:xfrm>
            <a:off x="276342" y="6093296"/>
            <a:ext cx="3165738" cy="307777"/>
          </a:xfrm>
          <a:prstGeom prst="rect">
            <a:avLst/>
          </a:prstGeom>
          <a:noFill/>
        </p:spPr>
        <p:txBody>
          <a:bodyPr wrap="none" rtlCol="0">
            <a:spAutoFit/>
          </a:bodyPr>
          <a:lstStyle/>
          <a:p>
            <a:r>
              <a:rPr lang="cs-CZ" sz="1400" b="1" dirty="0" err="1" smtClean="0">
                <a:solidFill>
                  <a:srgbClr val="FFFFFF"/>
                </a:solidFill>
                <a:latin typeface="Arial" panose="020B0604020202020204" pitchFamily="34" charset="0"/>
                <a:cs typeface="Arial" panose="020B0604020202020204" pitchFamily="34" charset="0"/>
              </a:rPr>
              <a:t>Prim.MUDr</a:t>
            </a:r>
            <a:r>
              <a:rPr lang="cs-CZ" sz="1400" b="1" dirty="0" smtClean="0">
                <a:solidFill>
                  <a:srgbClr val="FFFFFF"/>
                </a:solidFill>
                <a:latin typeface="Arial" panose="020B0604020202020204" pitchFamily="34" charset="0"/>
                <a:cs typeface="Arial" panose="020B0604020202020204" pitchFamily="34" charset="0"/>
              </a:rPr>
              <a:t>. Jiří Schildberger, Ph.D.</a:t>
            </a:r>
            <a:endParaRPr lang="cs-CZ" sz="1400" b="1" dirty="0">
              <a:solidFill>
                <a:srgbClr val="FFFFFF"/>
              </a:solidFill>
              <a:latin typeface="Arial" panose="020B0604020202020204" pitchFamily="34" charset="0"/>
              <a:cs typeface="Arial" panose="020B0604020202020204" pitchFamily="34" charset="0"/>
            </a:endParaRPr>
          </a:p>
        </p:txBody>
      </p:sp>
      <p:sp>
        <p:nvSpPr>
          <p:cNvPr id="10" name="TextovéPole 9"/>
          <p:cNvSpPr txBox="1"/>
          <p:nvPr/>
        </p:nvSpPr>
        <p:spPr>
          <a:xfrm>
            <a:off x="6836015" y="6482953"/>
            <a:ext cx="1768433" cy="307777"/>
          </a:xfrm>
          <a:prstGeom prst="rect">
            <a:avLst/>
          </a:prstGeom>
          <a:noFill/>
        </p:spPr>
        <p:txBody>
          <a:bodyPr wrap="none" rtlCol="0">
            <a:spAutoFit/>
          </a:bodyPr>
          <a:lstStyle/>
          <a:p>
            <a:r>
              <a:rPr lang="cs-CZ" sz="1400" b="1" dirty="0" smtClean="0">
                <a:latin typeface="Arial" panose="020B0604020202020204" pitchFamily="34" charset="0"/>
                <a:cs typeface="Arial" panose="020B0604020202020204" pitchFamily="34" charset="0"/>
              </a:rPr>
              <a:t>Primář od 1.1.2015</a:t>
            </a:r>
            <a:endParaRPr lang="cs-CZ"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41237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189174" y="116632"/>
            <a:ext cx="8856984" cy="732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fontAlgn="base">
              <a:spcBef>
                <a:spcPct val="0"/>
              </a:spcBef>
              <a:spcAft>
                <a:spcPct val="0"/>
              </a:spcAft>
              <a:defRPr sz="1600">
                <a:solidFill>
                  <a:schemeClr val="tx1"/>
                </a:solidFill>
                <a:latin typeface="Times New Roman" pitchFamily="18" charset="0"/>
                <a:cs typeface="Arial" charset="0"/>
              </a:defRPr>
            </a:lvl6pPr>
            <a:lvl7pPr marL="2971800" indent="-228600" fontAlgn="base">
              <a:spcBef>
                <a:spcPct val="0"/>
              </a:spcBef>
              <a:spcAft>
                <a:spcPct val="0"/>
              </a:spcAft>
              <a:defRPr sz="1600">
                <a:solidFill>
                  <a:schemeClr val="tx1"/>
                </a:solidFill>
                <a:latin typeface="Times New Roman" pitchFamily="18" charset="0"/>
                <a:cs typeface="Arial" charset="0"/>
              </a:defRPr>
            </a:lvl7pPr>
            <a:lvl8pPr marL="3429000" indent="-228600" fontAlgn="base">
              <a:spcBef>
                <a:spcPct val="0"/>
              </a:spcBef>
              <a:spcAft>
                <a:spcPct val="0"/>
              </a:spcAft>
              <a:defRPr sz="1600">
                <a:solidFill>
                  <a:schemeClr val="tx1"/>
                </a:solidFill>
                <a:latin typeface="Times New Roman" pitchFamily="18" charset="0"/>
                <a:cs typeface="Arial" charset="0"/>
              </a:defRPr>
            </a:lvl8pPr>
            <a:lvl9pPr marL="3886200" indent="-228600" fontAlgn="base">
              <a:spcBef>
                <a:spcPct val="0"/>
              </a:spcBef>
              <a:spcAft>
                <a:spcPct val="0"/>
              </a:spcAft>
              <a:defRPr sz="1600">
                <a:solidFill>
                  <a:schemeClr val="tx1"/>
                </a:solidFill>
                <a:latin typeface="Times New Roman" pitchFamily="18" charset="0"/>
                <a:cs typeface="Arial" charset="0"/>
              </a:defRPr>
            </a:lvl9pPr>
          </a:lstStyle>
          <a:p>
            <a:pPr algn="just"/>
            <a:r>
              <a:rPr lang="cs-CZ" altLang="cs-CZ" sz="1400" b="1" dirty="0" err="1">
                <a:solidFill>
                  <a:srgbClr val="FFFF00"/>
                </a:solidFill>
                <a:latin typeface="Arial" charset="0"/>
                <a:cs typeface="Times New Roman" pitchFamily="18" charset="0"/>
              </a:rPr>
              <a:t>The</a:t>
            </a:r>
            <a:r>
              <a:rPr lang="cs-CZ" altLang="cs-CZ" sz="1400" b="1" dirty="0">
                <a:solidFill>
                  <a:srgbClr val="FFFF00"/>
                </a:solidFill>
                <a:latin typeface="Arial" charset="0"/>
                <a:cs typeface="Times New Roman" pitchFamily="18" charset="0"/>
              </a:rPr>
              <a:t> ESC-HF Long – Term Registry </a:t>
            </a:r>
            <a:r>
              <a:rPr lang="cs-CZ" altLang="cs-CZ" sz="1400" b="1" dirty="0">
                <a:latin typeface="Arial" charset="0"/>
                <a:cs typeface="Times New Roman" pitchFamily="18" charset="0"/>
              </a:rPr>
              <a:t>(</a:t>
            </a:r>
            <a:r>
              <a:rPr lang="cs-CZ" altLang="cs-CZ" sz="1400" b="1" dirty="0" err="1">
                <a:latin typeface="Arial" charset="0"/>
                <a:cs typeface="Times New Roman" pitchFamily="18" charset="0"/>
              </a:rPr>
              <a:t>The</a:t>
            </a:r>
            <a:r>
              <a:rPr lang="cs-CZ" altLang="cs-CZ" sz="1400" b="1" dirty="0">
                <a:latin typeface="Arial" charset="0"/>
                <a:cs typeface="Times New Roman" pitchFamily="18" charset="0"/>
              </a:rPr>
              <a:t> </a:t>
            </a:r>
            <a:r>
              <a:rPr lang="cs-CZ" altLang="cs-CZ" sz="1400" b="1" dirty="0" err="1">
                <a:latin typeface="Arial" charset="0"/>
                <a:cs typeface="Times New Roman" pitchFamily="18" charset="0"/>
              </a:rPr>
              <a:t>European</a:t>
            </a:r>
            <a:r>
              <a:rPr lang="cs-CZ" altLang="cs-CZ" sz="1400" b="1" dirty="0">
                <a:latin typeface="Arial" charset="0"/>
                <a:cs typeface="Times New Roman" pitchFamily="18" charset="0"/>
              </a:rPr>
              <a:t> Society </a:t>
            </a:r>
            <a:r>
              <a:rPr lang="cs-CZ" altLang="cs-CZ" sz="1400" b="1" dirty="0" err="1">
                <a:latin typeface="Arial" charset="0"/>
                <a:cs typeface="Times New Roman" pitchFamily="18" charset="0"/>
              </a:rPr>
              <a:t>of</a:t>
            </a:r>
            <a:r>
              <a:rPr lang="cs-CZ" altLang="cs-CZ" sz="1400" b="1" dirty="0">
                <a:latin typeface="Arial" charset="0"/>
                <a:cs typeface="Times New Roman" pitchFamily="18" charset="0"/>
              </a:rPr>
              <a:t> </a:t>
            </a:r>
            <a:r>
              <a:rPr lang="cs-CZ" altLang="cs-CZ" sz="1400" b="1" dirty="0" err="1">
                <a:latin typeface="Arial" charset="0"/>
                <a:cs typeface="Times New Roman" pitchFamily="18" charset="0"/>
              </a:rPr>
              <a:t>Cardiology</a:t>
            </a:r>
            <a:r>
              <a:rPr lang="cs-CZ" altLang="cs-CZ" sz="1400" b="1" dirty="0">
                <a:latin typeface="Arial" charset="0"/>
                <a:cs typeface="Times New Roman" pitchFamily="18" charset="0"/>
              </a:rPr>
              <a:t> – </a:t>
            </a:r>
            <a:r>
              <a:rPr lang="cs-CZ" altLang="cs-CZ" sz="1400" b="1" dirty="0" err="1">
                <a:latin typeface="Arial" charset="0"/>
                <a:cs typeface="Times New Roman" pitchFamily="18" charset="0"/>
              </a:rPr>
              <a:t>Heart</a:t>
            </a:r>
            <a:r>
              <a:rPr lang="cs-CZ" altLang="cs-CZ" sz="1400" b="1" dirty="0">
                <a:latin typeface="Arial" charset="0"/>
                <a:cs typeface="Times New Roman" pitchFamily="18" charset="0"/>
              </a:rPr>
              <a:t> </a:t>
            </a:r>
            <a:r>
              <a:rPr lang="cs-CZ" altLang="cs-CZ" sz="1400" b="1" dirty="0" err="1">
                <a:latin typeface="Arial" charset="0"/>
                <a:cs typeface="Times New Roman" pitchFamily="18" charset="0"/>
              </a:rPr>
              <a:t>Hailure</a:t>
            </a:r>
            <a:r>
              <a:rPr lang="cs-CZ" altLang="cs-CZ" sz="1400" b="1" dirty="0">
                <a:latin typeface="Arial" charset="0"/>
                <a:cs typeface="Times New Roman" pitchFamily="18" charset="0"/>
              </a:rPr>
              <a:t> Long Term Registry) . Jedná se o multicentrickou, prospektivní a observační studii, které se účastní celkem 211 kardiologických center  z  21 evropských a středomořských zemí, členů Evropské kardiologické společnosti.  IKK FN Brno je součásti tohoto projektu. Cílem evropského registru srdečního selhání je zhodnotit skutečnou aplikovatelnost  evropských doporučení týkajících se farmakologické a nefarmakologické terapie srdečního selhání  v klinické praxi. Registr byl zahájen v květnu 2011 a ke konci dubna 2013 bylo zařazeno celkem 12 440 pacientů. Za naši kliniku je doposud zařazeno téměř 90 pacientů.  Soubor je tvořen pacienty s akutním a chronickým  srdečním selháním. Výsledky zadaných pacientů jsou průběžně publikovány v </a:t>
            </a:r>
            <a:r>
              <a:rPr lang="cs-CZ" altLang="cs-CZ" sz="1400" b="1" dirty="0" err="1">
                <a:latin typeface="Arial" charset="0"/>
                <a:cs typeface="Times New Roman" pitchFamily="18" charset="0"/>
              </a:rPr>
              <a:t>European</a:t>
            </a:r>
            <a:r>
              <a:rPr lang="cs-CZ" altLang="cs-CZ" sz="1400" b="1" dirty="0">
                <a:latin typeface="Arial" charset="0"/>
                <a:cs typeface="Times New Roman" pitchFamily="18" charset="0"/>
              </a:rPr>
              <a:t> </a:t>
            </a:r>
            <a:r>
              <a:rPr lang="cs-CZ" altLang="cs-CZ" sz="1400" b="1" dirty="0" err="1">
                <a:latin typeface="Arial" charset="0"/>
                <a:cs typeface="Times New Roman" pitchFamily="18" charset="0"/>
              </a:rPr>
              <a:t>Journal</a:t>
            </a:r>
            <a:r>
              <a:rPr lang="cs-CZ" altLang="cs-CZ" sz="1400" b="1" dirty="0">
                <a:latin typeface="Arial" charset="0"/>
                <a:cs typeface="Times New Roman" pitchFamily="18" charset="0"/>
              </a:rPr>
              <a:t> </a:t>
            </a:r>
            <a:r>
              <a:rPr lang="cs-CZ" altLang="cs-CZ" sz="1400" b="1" dirty="0" err="1">
                <a:latin typeface="Arial" charset="0"/>
                <a:cs typeface="Times New Roman" pitchFamily="18" charset="0"/>
              </a:rPr>
              <a:t>of</a:t>
            </a:r>
            <a:r>
              <a:rPr lang="cs-CZ" altLang="cs-CZ" sz="1400" b="1" dirty="0">
                <a:latin typeface="Arial" charset="0"/>
                <a:cs typeface="Times New Roman" pitchFamily="18" charset="0"/>
              </a:rPr>
              <a:t> </a:t>
            </a:r>
            <a:r>
              <a:rPr lang="cs-CZ" altLang="cs-CZ" sz="1400" b="1" dirty="0" err="1">
                <a:latin typeface="Arial" charset="0"/>
                <a:cs typeface="Times New Roman" pitchFamily="18" charset="0"/>
              </a:rPr>
              <a:t>Heart</a:t>
            </a:r>
            <a:r>
              <a:rPr lang="cs-CZ" altLang="cs-CZ" sz="1400" b="1" dirty="0">
                <a:latin typeface="Arial" charset="0"/>
                <a:cs typeface="Times New Roman" pitchFamily="18" charset="0"/>
              </a:rPr>
              <a:t> </a:t>
            </a:r>
            <a:r>
              <a:rPr lang="cs-CZ" altLang="cs-CZ" sz="1400" b="1" dirty="0" err="1">
                <a:latin typeface="Arial" charset="0"/>
                <a:cs typeface="Times New Roman" pitchFamily="18" charset="0"/>
              </a:rPr>
              <a:t>Failure</a:t>
            </a:r>
            <a:r>
              <a:rPr lang="cs-CZ" altLang="cs-CZ" sz="1400" b="1" dirty="0">
                <a:latin typeface="Arial" charset="0"/>
                <a:cs typeface="Times New Roman" pitchFamily="18" charset="0"/>
              </a:rPr>
              <a:t>. </a:t>
            </a:r>
            <a:endParaRPr lang="cs-CZ" altLang="cs-CZ" sz="1400" b="1" dirty="0">
              <a:latin typeface="Arial" charset="0"/>
            </a:endParaRPr>
          </a:p>
          <a:p>
            <a:pPr algn="just" eaLnBrk="0" hangingPunct="0"/>
            <a:r>
              <a:rPr lang="cs-CZ" altLang="cs-CZ" sz="1400" b="1" dirty="0">
                <a:latin typeface="Arial" charset="0"/>
                <a:cs typeface="Times New Roman" pitchFamily="18" charset="0"/>
              </a:rPr>
              <a:t>Zodpovědný lékař: MUDr. Monika Mikolášková </a:t>
            </a:r>
            <a:endParaRPr lang="cs-CZ" altLang="cs-CZ" sz="1400" b="1" dirty="0" smtClean="0">
              <a:latin typeface="Arial" charset="0"/>
              <a:cs typeface="Times New Roman" pitchFamily="18" charset="0"/>
            </a:endParaRPr>
          </a:p>
          <a:p>
            <a:pPr algn="just" eaLnBrk="0" hangingPunct="0"/>
            <a:endParaRPr lang="cs-CZ" altLang="cs-CZ" sz="1400" b="1" dirty="0">
              <a:latin typeface="Arial" charset="0"/>
            </a:endParaRPr>
          </a:p>
          <a:p>
            <a:pPr algn="just" eaLnBrk="0" hangingPunct="0"/>
            <a:r>
              <a:rPr lang="cs-CZ" altLang="cs-CZ" sz="1400" b="1" dirty="0">
                <a:solidFill>
                  <a:srgbClr val="FFFF00"/>
                </a:solidFill>
                <a:latin typeface="Arial" charset="0"/>
                <a:cs typeface="Times New Roman" pitchFamily="18" charset="0"/>
              </a:rPr>
              <a:t>AHEAD</a:t>
            </a:r>
            <a:r>
              <a:rPr lang="cs-CZ" altLang="cs-CZ" sz="1400" b="1" dirty="0">
                <a:latin typeface="Arial" charset="0"/>
                <a:cs typeface="Times New Roman" pitchFamily="18" charset="0"/>
              </a:rPr>
              <a:t> – </a:t>
            </a:r>
            <a:r>
              <a:rPr lang="cs-CZ" altLang="cs-CZ" sz="1400" b="1" dirty="0" err="1">
                <a:latin typeface="Arial" charset="0"/>
                <a:cs typeface="Times New Roman" pitchFamily="18" charset="0"/>
              </a:rPr>
              <a:t>acute</a:t>
            </a:r>
            <a:r>
              <a:rPr lang="cs-CZ" altLang="cs-CZ" sz="1400" b="1" dirty="0">
                <a:latin typeface="Arial" charset="0"/>
                <a:cs typeface="Times New Roman" pitchFamily="18" charset="0"/>
              </a:rPr>
              <a:t> </a:t>
            </a:r>
            <a:r>
              <a:rPr lang="cs-CZ" altLang="cs-CZ" sz="1400" b="1" dirty="0" err="1">
                <a:latin typeface="Arial" charset="0"/>
                <a:cs typeface="Times New Roman" pitchFamily="18" charset="0"/>
              </a:rPr>
              <a:t>heart</a:t>
            </a:r>
            <a:r>
              <a:rPr lang="cs-CZ" altLang="cs-CZ" sz="1400" b="1" dirty="0">
                <a:latin typeface="Arial" charset="0"/>
                <a:cs typeface="Times New Roman" pitchFamily="18" charset="0"/>
              </a:rPr>
              <a:t> </a:t>
            </a:r>
            <a:r>
              <a:rPr lang="cs-CZ" altLang="cs-CZ" sz="1400" b="1" dirty="0" err="1">
                <a:latin typeface="Arial" charset="0"/>
                <a:cs typeface="Times New Roman" pitchFamily="18" charset="0"/>
              </a:rPr>
              <a:t>failure</a:t>
            </a:r>
            <a:r>
              <a:rPr lang="cs-CZ" altLang="cs-CZ" sz="1400" b="1" dirty="0">
                <a:latin typeface="Arial" charset="0"/>
                <a:cs typeface="Times New Roman" pitchFamily="18" charset="0"/>
              </a:rPr>
              <a:t> database. Je již od roku 2006 probíhající registr akutního srdečního selhání, kdy v letech 2006 – 2010 byli zařazování všichni nemocní s akutním srdečním selháním hospitalizovaní na IKK  FNB a na dalších 10 </a:t>
            </a:r>
            <a:r>
              <a:rPr lang="cs-CZ" altLang="cs-CZ" sz="1400" b="1" dirty="0" err="1">
                <a:latin typeface="Arial" charset="0"/>
                <a:cs typeface="Times New Roman" pitchFamily="18" charset="0"/>
              </a:rPr>
              <a:t>parovištích</a:t>
            </a:r>
            <a:r>
              <a:rPr lang="cs-CZ" altLang="cs-CZ" sz="1400" b="1" dirty="0">
                <a:latin typeface="Arial" charset="0"/>
                <a:cs typeface="Times New Roman" pitchFamily="18" charset="0"/>
              </a:rPr>
              <a:t> České </a:t>
            </a:r>
            <a:r>
              <a:rPr lang="cs-CZ" altLang="cs-CZ" sz="1400" b="1" dirty="0" err="1">
                <a:latin typeface="Arial" charset="0"/>
                <a:cs typeface="Times New Roman" pitchFamily="18" charset="0"/>
              </a:rPr>
              <a:t>rebuliky</a:t>
            </a:r>
            <a:r>
              <a:rPr lang="cs-CZ" altLang="cs-CZ" sz="1400" b="1" dirty="0">
                <a:latin typeface="Arial" charset="0"/>
                <a:cs typeface="Times New Roman" pitchFamily="18" charset="0"/>
              </a:rPr>
              <a:t>. Od roku 2010 pokračuje registr na IKK FNB a jsou vytvářeny i další skupiny nemocných, jako pacienti s akutním koronárním syndromem bez srdečního selhání, </a:t>
            </a:r>
            <a:r>
              <a:rPr lang="cs-CZ" altLang="cs-CZ" sz="1400" b="1" dirty="0" err="1">
                <a:latin typeface="Arial" charset="0"/>
                <a:cs typeface="Times New Roman" pitchFamily="18" charset="0"/>
              </a:rPr>
              <a:t>ši</a:t>
            </a:r>
            <a:r>
              <a:rPr lang="cs-CZ" altLang="cs-CZ" sz="1400" b="1" dirty="0">
                <a:latin typeface="Arial" charset="0"/>
                <a:cs typeface="Times New Roman" pitchFamily="18" charset="0"/>
              </a:rPr>
              <a:t> pacienti s </a:t>
            </a:r>
            <a:r>
              <a:rPr lang="cs-CZ" altLang="cs-CZ" sz="1400" b="1" dirty="0" err="1">
                <a:latin typeface="Arial" charset="0"/>
                <a:cs typeface="Times New Roman" pitchFamily="18" charset="0"/>
              </a:rPr>
              <a:t>kardigenním</a:t>
            </a:r>
            <a:r>
              <a:rPr lang="cs-CZ" altLang="cs-CZ" sz="1400" b="1" dirty="0">
                <a:latin typeface="Arial" charset="0"/>
                <a:cs typeface="Times New Roman" pitchFamily="18" charset="0"/>
              </a:rPr>
              <a:t> šokem. V roce 2013 byl některé výsledky publikovány 3x v časopise s impakt faktorem. Některá data byla poskytnuta do mezinárodní databáze GREAT, kde za spoluautorství lékařů IKK byly v roce 2013 další 3 publikace v časopise s IF.</a:t>
            </a:r>
            <a:endParaRPr lang="cs-CZ" altLang="cs-CZ" sz="1400" b="1" dirty="0">
              <a:latin typeface="Arial" charset="0"/>
            </a:endParaRPr>
          </a:p>
          <a:p>
            <a:pPr algn="just" eaLnBrk="0" hangingPunct="0"/>
            <a:r>
              <a:rPr lang="cs-CZ" altLang="cs-CZ" sz="1400" b="1" dirty="0">
                <a:latin typeface="Arial" charset="0"/>
                <a:cs typeface="Times New Roman" pitchFamily="18" charset="0"/>
              </a:rPr>
              <a:t>Zodpovědný lékař: prof. MUDr. Jindřich Špinar, </a:t>
            </a:r>
            <a:r>
              <a:rPr lang="cs-CZ" altLang="cs-CZ" sz="1400" b="1" dirty="0" err="1">
                <a:latin typeface="Arial" charset="0"/>
                <a:cs typeface="Times New Roman" pitchFamily="18" charset="0"/>
              </a:rPr>
              <a:t>CSc</a:t>
            </a:r>
            <a:r>
              <a:rPr lang="cs-CZ" altLang="cs-CZ" sz="1400" b="1" dirty="0">
                <a:latin typeface="Arial" charset="0"/>
                <a:cs typeface="Times New Roman" pitchFamily="18" charset="0"/>
              </a:rPr>
              <a:t>, </a:t>
            </a:r>
            <a:r>
              <a:rPr lang="cs-CZ" altLang="cs-CZ" sz="1400" b="1" dirty="0" smtClean="0">
                <a:latin typeface="Arial" charset="0"/>
                <a:cs typeface="Times New Roman" pitchFamily="18" charset="0"/>
              </a:rPr>
              <a:t>doc. MUDr</a:t>
            </a:r>
            <a:r>
              <a:rPr lang="cs-CZ" altLang="cs-CZ" sz="1400" b="1" dirty="0">
                <a:latin typeface="Arial" charset="0"/>
                <a:cs typeface="Times New Roman" pitchFamily="18" charset="0"/>
              </a:rPr>
              <a:t>. Mgr. Jiří Pařenica, Ph.D</a:t>
            </a:r>
            <a:r>
              <a:rPr lang="cs-CZ" altLang="cs-CZ" sz="1400" b="1" dirty="0" smtClean="0">
                <a:latin typeface="Arial" charset="0"/>
                <a:cs typeface="Times New Roman" pitchFamily="18" charset="0"/>
              </a:rPr>
              <a:t>.</a:t>
            </a:r>
          </a:p>
          <a:p>
            <a:pPr algn="just" eaLnBrk="0" hangingPunct="0"/>
            <a:endParaRPr lang="cs-CZ" altLang="cs-CZ" sz="1400" b="1" dirty="0" smtClean="0">
              <a:latin typeface="Arial" charset="0"/>
              <a:cs typeface="Times New Roman" pitchFamily="18" charset="0"/>
            </a:endParaRPr>
          </a:p>
          <a:p>
            <a:pPr lvl="0" algn="just">
              <a:spcAft>
                <a:spcPts val="0"/>
              </a:spcAft>
            </a:pPr>
            <a:r>
              <a:rPr lang="cs-CZ" sz="1400" b="1" dirty="0">
                <a:solidFill>
                  <a:srgbClr val="FFFF00"/>
                </a:solidFill>
                <a:latin typeface="Arial" panose="020B0604020202020204" pitchFamily="34" charset="0"/>
                <a:ea typeface="MS Mincho"/>
                <a:cs typeface="Arial" panose="020B0604020202020204" pitchFamily="34" charset="0"/>
              </a:rPr>
              <a:t>FAR NHL </a:t>
            </a:r>
            <a:r>
              <a:rPr lang="cs-CZ" sz="1400" b="1" dirty="0">
                <a:solidFill>
                  <a:srgbClr val="FFFFFF"/>
                </a:solidFill>
                <a:latin typeface="Arial" panose="020B0604020202020204" pitchFamily="34" charset="0"/>
                <a:ea typeface="MS Mincho"/>
                <a:cs typeface="Arial" panose="020B0604020202020204" pitchFamily="34" charset="0"/>
              </a:rPr>
              <a:t>- (</a:t>
            </a:r>
            <a:r>
              <a:rPr lang="cs-CZ" sz="1400" b="1" dirty="0" err="1">
                <a:solidFill>
                  <a:srgbClr val="FFFFFF"/>
                </a:solidFill>
                <a:latin typeface="Arial" panose="020B0604020202020204" pitchFamily="34" charset="0"/>
                <a:ea typeface="MS Mincho"/>
                <a:cs typeface="Arial" panose="020B0604020202020204" pitchFamily="34" charset="0"/>
              </a:rPr>
              <a:t>FARmacology</a:t>
            </a:r>
            <a:r>
              <a:rPr lang="cs-CZ" sz="1400" b="1" dirty="0">
                <a:solidFill>
                  <a:srgbClr val="FFFFFF"/>
                </a:solidFill>
                <a:latin typeface="Arial" panose="020B0604020202020204" pitchFamily="34" charset="0"/>
                <a:ea typeface="MS Mincho"/>
                <a:cs typeface="Arial" panose="020B0604020202020204" pitchFamily="34" charset="0"/>
              </a:rPr>
              <a:t> and </a:t>
            </a:r>
            <a:r>
              <a:rPr lang="cs-CZ" sz="1400" b="1" dirty="0" err="1">
                <a:solidFill>
                  <a:srgbClr val="FFFFFF"/>
                </a:solidFill>
                <a:latin typeface="Arial" panose="020B0604020202020204" pitchFamily="34" charset="0"/>
                <a:ea typeface="MS Mincho"/>
                <a:cs typeface="Arial" panose="020B0604020202020204" pitchFamily="34" charset="0"/>
              </a:rPr>
              <a:t>NeuroHumoraL</a:t>
            </a:r>
            <a:r>
              <a:rPr lang="cs-CZ" sz="1400" b="1" dirty="0">
                <a:solidFill>
                  <a:srgbClr val="FFFFFF"/>
                </a:solidFill>
                <a:latin typeface="Arial" panose="020B0604020202020204" pitchFamily="34" charset="0"/>
                <a:ea typeface="MS Mincho"/>
                <a:cs typeface="Arial" panose="020B0604020202020204" pitchFamily="34" charset="0"/>
              </a:rPr>
              <a:t> </a:t>
            </a:r>
            <a:r>
              <a:rPr lang="cs-CZ" sz="1400" b="1" dirty="0" err="1">
                <a:solidFill>
                  <a:srgbClr val="FFFFFF"/>
                </a:solidFill>
                <a:latin typeface="Arial" panose="020B0604020202020204" pitchFamily="34" charset="0"/>
                <a:ea typeface="MS Mincho"/>
                <a:cs typeface="Arial" panose="020B0604020202020204" pitchFamily="34" charset="0"/>
              </a:rPr>
              <a:t>activation</a:t>
            </a:r>
            <a:r>
              <a:rPr lang="cs-CZ" sz="1400" b="1" dirty="0">
                <a:solidFill>
                  <a:srgbClr val="FFFFFF"/>
                </a:solidFill>
                <a:latin typeface="Arial" panose="020B0604020202020204" pitchFamily="34" charset="0"/>
                <a:ea typeface="MS Mincho"/>
                <a:cs typeface="Arial" panose="020B0604020202020204" pitchFamily="34" charset="0"/>
              </a:rPr>
              <a:t> in </a:t>
            </a:r>
            <a:r>
              <a:rPr lang="cs-CZ" sz="1400" b="1" dirty="0" err="1">
                <a:solidFill>
                  <a:srgbClr val="FFFFFF"/>
                </a:solidFill>
                <a:latin typeface="Arial" panose="020B0604020202020204" pitchFamily="34" charset="0"/>
                <a:ea typeface="MS Mincho"/>
                <a:cs typeface="Arial" panose="020B0604020202020204" pitchFamily="34" charset="0"/>
              </a:rPr>
              <a:t>stable</a:t>
            </a:r>
            <a:r>
              <a:rPr lang="cs-CZ" sz="1400" b="1" dirty="0">
                <a:solidFill>
                  <a:srgbClr val="FFFFFF"/>
                </a:solidFill>
                <a:latin typeface="Arial" panose="020B0604020202020204" pitchFamily="34" charset="0"/>
                <a:ea typeface="MS Mincho"/>
                <a:cs typeface="Arial" panose="020B0604020202020204" pitchFamily="34" charset="0"/>
              </a:rPr>
              <a:t> </a:t>
            </a:r>
            <a:r>
              <a:rPr lang="cs-CZ" sz="1400" b="1" dirty="0" err="1">
                <a:solidFill>
                  <a:srgbClr val="FFFFFF"/>
                </a:solidFill>
                <a:latin typeface="Arial" panose="020B0604020202020204" pitchFamily="34" charset="0"/>
                <a:ea typeface="MS Mincho"/>
                <a:cs typeface="Arial" panose="020B0604020202020204" pitchFamily="34" charset="0"/>
              </a:rPr>
              <a:t>heart</a:t>
            </a:r>
            <a:r>
              <a:rPr lang="cs-CZ" sz="1400" b="1" dirty="0">
                <a:solidFill>
                  <a:srgbClr val="FFFFFF"/>
                </a:solidFill>
                <a:latin typeface="Arial" panose="020B0604020202020204" pitchFamily="34" charset="0"/>
                <a:ea typeface="MS Mincho"/>
                <a:cs typeface="Arial" panose="020B0604020202020204" pitchFamily="34" charset="0"/>
              </a:rPr>
              <a:t> </a:t>
            </a:r>
            <a:r>
              <a:rPr lang="cs-CZ" sz="1400" b="1" dirty="0" err="1">
                <a:solidFill>
                  <a:srgbClr val="FFFFFF"/>
                </a:solidFill>
                <a:latin typeface="Arial" panose="020B0604020202020204" pitchFamily="34" charset="0"/>
                <a:ea typeface="MS Mincho"/>
                <a:cs typeface="Arial" panose="020B0604020202020204" pitchFamily="34" charset="0"/>
              </a:rPr>
              <a:t>failure</a:t>
            </a:r>
            <a:r>
              <a:rPr lang="cs-CZ" sz="1400" b="1" dirty="0">
                <a:solidFill>
                  <a:srgbClr val="FFFFFF"/>
                </a:solidFill>
                <a:latin typeface="Arial" panose="020B0604020202020204" pitchFamily="34" charset="0"/>
                <a:ea typeface="MS Mincho"/>
                <a:cs typeface="Arial" panose="020B0604020202020204" pitchFamily="34" charset="0"/>
              </a:rPr>
              <a:t>) - studie FAR NHL má dva hlavní cíle:</a:t>
            </a:r>
            <a:endParaRPr lang="cs-CZ" sz="1400" b="1" dirty="0">
              <a:solidFill>
                <a:srgbClr val="FFFFFF"/>
              </a:solidFill>
              <a:latin typeface="Arial" panose="020B0604020202020204" pitchFamily="34" charset="0"/>
              <a:ea typeface="Times New Roman"/>
              <a:cs typeface="Arial" panose="020B0604020202020204" pitchFamily="34" charset="0"/>
            </a:endParaRPr>
          </a:p>
          <a:p>
            <a:pPr lvl="0" algn="just">
              <a:spcAft>
                <a:spcPts val="0"/>
              </a:spcAft>
            </a:pPr>
            <a:r>
              <a:rPr lang="cs-CZ" sz="1400" b="1" dirty="0">
                <a:solidFill>
                  <a:srgbClr val="FFFFFF"/>
                </a:solidFill>
                <a:latin typeface="Arial" panose="020B0604020202020204" pitchFamily="34" charset="0"/>
                <a:ea typeface="MS Mincho"/>
                <a:cs typeface="Arial" panose="020B0604020202020204" pitchFamily="34" charset="0"/>
              </a:rPr>
              <a:t>1. stanovení korelace mezi plazmatickými hladinami NT-</a:t>
            </a:r>
            <a:r>
              <a:rPr lang="cs-CZ" sz="1400" b="1" dirty="0" err="1">
                <a:solidFill>
                  <a:srgbClr val="FFFFFF"/>
                </a:solidFill>
                <a:latin typeface="Arial" panose="020B0604020202020204" pitchFamily="34" charset="0"/>
                <a:ea typeface="MS Mincho"/>
                <a:cs typeface="Arial" panose="020B0604020202020204" pitchFamily="34" charset="0"/>
              </a:rPr>
              <a:t>proBNP</a:t>
            </a:r>
            <a:r>
              <a:rPr lang="cs-CZ" sz="1400" b="1" dirty="0">
                <a:solidFill>
                  <a:srgbClr val="FFFFFF"/>
                </a:solidFill>
                <a:latin typeface="Arial" panose="020B0604020202020204" pitchFamily="34" charset="0"/>
                <a:ea typeface="MS Mincho"/>
                <a:cs typeface="Arial" panose="020B0604020202020204" pitchFamily="34" charset="0"/>
              </a:rPr>
              <a:t>, BNP, renálními funkcemi, věkem, hmotností a závažností srdečního selhání u nemocných se stabilním srdečním </a:t>
            </a:r>
            <a:r>
              <a:rPr lang="cs-CZ" sz="1400" b="1" dirty="0" err="1">
                <a:solidFill>
                  <a:srgbClr val="FFFFFF"/>
                </a:solidFill>
                <a:latin typeface="Arial" panose="020B0604020202020204" pitchFamily="34" charset="0"/>
                <a:ea typeface="MS Mincho"/>
                <a:cs typeface="Arial" panose="020B0604020202020204" pitchFamily="34" charset="0"/>
              </a:rPr>
              <a:t>selhním</a:t>
            </a:r>
            <a:r>
              <a:rPr lang="cs-CZ" sz="1400" b="1" dirty="0">
                <a:solidFill>
                  <a:srgbClr val="FFFFFF"/>
                </a:solidFill>
                <a:latin typeface="Arial" panose="020B0604020202020204" pitchFamily="34" charset="0"/>
                <a:ea typeface="MS Mincho"/>
                <a:cs typeface="Arial" panose="020B0604020202020204" pitchFamily="34" charset="0"/>
              </a:rPr>
              <a:t>. Na základě těchto výsledků bude proveden návrh na stanovení norem.</a:t>
            </a:r>
            <a:endParaRPr lang="cs-CZ" sz="1400" b="1" dirty="0">
              <a:solidFill>
                <a:srgbClr val="FFFFFF"/>
              </a:solidFill>
              <a:latin typeface="Arial" panose="020B0604020202020204" pitchFamily="34" charset="0"/>
              <a:ea typeface="Times New Roman"/>
              <a:cs typeface="Arial" panose="020B0604020202020204" pitchFamily="34" charset="0"/>
            </a:endParaRPr>
          </a:p>
          <a:p>
            <a:pPr lvl="0" algn="just">
              <a:spcAft>
                <a:spcPts val="0"/>
              </a:spcAft>
            </a:pPr>
            <a:r>
              <a:rPr lang="cs-CZ" sz="1400" b="1" dirty="0">
                <a:solidFill>
                  <a:srgbClr val="FFFFFF"/>
                </a:solidFill>
                <a:latin typeface="Arial" panose="020B0604020202020204" pitchFamily="34" charset="0"/>
                <a:ea typeface="MS Mincho"/>
                <a:cs typeface="Arial" panose="020B0604020202020204" pitchFamily="34" charset="0"/>
              </a:rPr>
              <a:t>2. Monitoraci léčby stabilního chronického srdečního selhání s vyhodnocením dávek ACE-I, </a:t>
            </a:r>
            <a:r>
              <a:rPr lang="cs-CZ" sz="1400" b="1" dirty="0" err="1">
                <a:solidFill>
                  <a:srgbClr val="FFFFFF"/>
                </a:solidFill>
                <a:latin typeface="Arial" panose="020B0604020202020204" pitchFamily="34" charset="0"/>
                <a:ea typeface="MS Mincho"/>
                <a:cs typeface="Arial" panose="020B0604020202020204" pitchFamily="34" charset="0"/>
              </a:rPr>
              <a:t>sartanů</a:t>
            </a:r>
            <a:r>
              <a:rPr lang="cs-CZ" sz="1400" b="1" dirty="0">
                <a:solidFill>
                  <a:srgbClr val="FFFFFF"/>
                </a:solidFill>
                <a:latin typeface="Arial" panose="020B0604020202020204" pitchFamily="34" charset="0"/>
                <a:ea typeface="MS Mincho"/>
                <a:cs typeface="Arial" panose="020B0604020202020204" pitchFamily="34" charset="0"/>
              </a:rPr>
              <a:t> a betablokátorů (ve vztahu k výši krevního tlaku), dávek betablokátorů, užití </a:t>
            </a:r>
            <a:r>
              <a:rPr lang="cs-CZ" sz="1400" b="1" dirty="0" err="1">
                <a:solidFill>
                  <a:srgbClr val="FFFFFF"/>
                </a:solidFill>
                <a:latin typeface="Arial" panose="020B0604020202020204" pitchFamily="34" charset="0"/>
                <a:ea typeface="MS Mincho"/>
                <a:cs typeface="Arial" panose="020B0604020202020204" pitchFamily="34" charset="0"/>
              </a:rPr>
              <a:t>ivabradinu</a:t>
            </a:r>
            <a:r>
              <a:rPr lang="cs-CZ" sz="1400" b="1" dirty="0">
                <a:solidFill>
                  <a:srgbClr val="FFFFFF"/>
                </a:solidFill>
                <a:latin typeface="Arial" panose="020B0604020202020204" pitchFamily="34" charset="0"/>
                <a:ea typeface="MS Mincho"/>
                <a:cs typeface="Arial" panose="020B0604020202020204" pitchFamily="34" charset="0"/>
              </a:rPr>
              <a:t> a digoxinu (ve vztahu k rytmu a frekvenci) a </a:t>
            </a:r>
            <a:r>
              <a:rPr lang="cs-CZ" sz="1400" b="1" dirty="0" err="1">
                <a:solidFill>
                  <a:srgbClr val="FFFFFF"/>
                </a:solidFill>
                <a:latin typeface="Arial" panose="020B0604020202020204" pitchFamily="34" charset="0"/>
                <a:ea typeface="MS Mincho"/>
                <a:cs typeface="Arial" panose="020B0604020202020204" pitchFamily="34" charset="0"/>
              </a:rPr>
              <a:t>uživání</a:t>
            </a:r>
            <a:r>
              <a:rPr lang="cs-CZ" sz="1400" b="1" dirty="0">
                <a:solidFill>
                  <a:srgbClr val="FFFFFF"/>
                </a:solidFill>
                <a:latin typeface="Arial" panose="020B0604020202020204" pitchFamily="34" charset="0"/>
                <a:ea typeface="MS Mincho"/>
                <a:cs typeface="Arial" panose="020B0604020202020204" pitchFamily="34" charset="0"/>
              </a:rPr>
              <a:t> antikoagulační léčby (ve vztahu k rytmu).</a:t>
            </a:r>
            <a:endParaRPr lang="cs-CZ" sz="1400" b="1" dirty="0">
              <a:solidFill>
                <a:srgbClr val="FFFFFF"/>
              </a:solidFill>
              <a:latin typeface="Arial" panose="020B0604020202020204" pitchFamily="34" charset="0"/>
              <a:ea typeface="Times New Roman"/>
              <a:cs typeface="Arial" panose="020B0604020202020204" pitchFamily="34" charset="0"/>
            </a:endParaRPr>
          </a:p>
          <a:p>
            <a:pPr lvl="0" algn="just">
              <a:spcAft>
                <a:spcPts val="0"/>
              </a:spcAft>
            </a:pPr>
            <a:r>
              <a:rPr lang="cs-CZ" sz="1400" b="1" dirty="0">
                <a:solidFill>
                  <a:srgbClr val="FFFFFF"/>
                </a:solidFill>
                <a:latin typeface="Arial" panose="020B0604020202020204" pitchFamily="34" charset="0"/>
                <a:ea typeface="MS Mincho"/>
                <a:cs typeface="Arial" panose="020B0604020202020204" pitchFamily="34" charset="0"/>
              </a:rPr>
              <a:t>Bylo zařazeno 1101 </a:t>
            </a:r>
            <a:r>
              <a:rPr lang="cs-CZ" sz="1400" b="1" dirty="0" err="1">
                <a:solidFill>
                  <a:srgbClr val="FFFFFF"/>
                </a:solidFill>
                <a:latin typeface="Arial" panose="020B0604020202020204" pitchFamily="34" charset="0"/>
                <a:ea typeface="MS Mincho"/>
                <a:cs typeface="Arial" panose="020B0604020202020204" pitchFamily="34" charset="0"/>
              </a:rPr>
              <a:t>pts</a:t>
            </a:r>
            <a:r>
              <a:rPr lang="cs-CZ" sz="1400" b="1" dirty="0">
                <a:solidFill>
                  <a:srgbClr val="FFFFFF"/>
                </a:solidFill>
                <a:latin typeface="Arial" panose="020B0604020202020204" pitchFamily="34" charset="0"/>
                <a:ea typeface="MS Mincho"/>
                <a:cs typeface="Arial" panose="020B0604020202020204" pitchFamily="34" charset="0"/>
              </a:rPr>
              <a:t> a základní charakteristika byla odeslána k prezentaci na kongres ESC 2016.</a:t>
            </a:r>
            <a:endParaRPr lang="cs-CZ" sz="1400" b="1" dirty="0">
              <a:solidFill>
                <a:srgbClr val="FFFFFF"/>
              </a:solidFill>
              <a:latin typeface="Arial" panose="020B0604020202020204" pitchFamily="34" charset="0"/>
              <a:ea typeface="Times New Roman"/>
              <a:cs typeface="Arial" panose="020B0604020202020204" pitchFamily="34" charset="0"/>
            </a:endParaRPr>
          </a:p>
          <a:p>
            <a:pPr lvl="0" algn="just">
              <a:spcAft>
                <a:spcPts val="0"/>
              </a:spcAft>
            </a:pPr>
            <a:r>
              <a:rPr lang="cs-CZ" sz="1400" b="1" dirty="0">
                <a:solidFill>
                  <a:srgbClr val="FFFFFF"/>
                </a:solidFill>
                <a:latin typeface="Arial" panose="020B0604020202020204" pitchFamily="34" charset="0"/>
                <a:ea typeface="MS Mincho"/>
                <a:cs typeface="Arial" panose="020B0604020202020204" pitchFamily="34" charset="0"/>
              </a:rPr>
              <a:t>Zodpovědný lékař: prof. MUDr. Jindřich Špinar, CSc.</a:t>
            </a:r>
            <a:endParaRPr lang="cs-CZ" sz="1400" b="1" dirty="0">
              <a:solidFill>
                <a:srgbClr val="FFFFFF"/>
              </a:solidFill>
              <a:latin typeface="Arial" panose="020B0604020202020204" pitchFamily="34" charset="0"/>
              <a:ea typeface="Times New Roman"/>
              <a:cs typeface="Arial" panose="020B0604020202020204" pitchFamily="34" charset="0"/>
            </a:endParaRPr>
          </a:p>
          <a:p>
            <a:pPr lvl="0" algn="just">
              <a:spcAft>
                <a:spcPts val="0"/>
              </a:spcAft>
            </a:pPr>
            <a:r>
              <a:rPr lang="cs-CZ" sz="1400" b="1" dirty="0">
                <a:solidFill>
                  <a:srgbClr val="FFFFFF"/>
                </a:solidFill>
                <a:latin typeface="Arial" panose="020B0604020202020204" pitchFamily="34" charset="0"/>
                <a:ea typeface="MS Mincho"/>
                <a:cs typeface="Arial" panose="020B0604020202020204" pitchFamily="34" charset="0"/>
              </a:rPr>
              <a:t> </a:t>
            </a:r>
            <a:endParaRPr lang="cs-CZ" sz="1400" b="1" dirty="0">
              <a:solidFill>
                <a:srgbClr val="FFFFFF"/>
              </a:solidFill>
              <a:latin typeface="Arial" panose="020B0604020202020204" pitchFamily="34" charset="0"/>
              <a:ea typeface="Times New Roman"/>
              <a:cs typeface="Arial" panose="020B0604020202020204" pitchFamily="34" charset="0"/>
            </a:endParaRPr>
          </a:p>
          <a:p>
            <a:pPr lvl="0" algn="just">
              <a:spcAft>
                <a:spcPts val="0"/>
              </a:spcAft>
            </a:pPr>
            <a:r>
              <a:rPr lang="cs-CZ" sz="1200" dirty="0">
                <a:solidFill>
                  <a:srgbClr val="FFFFFF"/>
                </a:solidFill>
                <a:latin typeface="Arial" panose="020B0604020202020204" pitchFamily="34" charset="0"/>
                <a:ea typeface="MS Mincho"/>
                <a:cs typeface="Arial" panose="020B0604020202020204" pitchFamily="34" charset="0"/>
              </a:rPr>
              <a:t> </a:t>
            </a:r>
            <a:endParaRPr lang="cs-CZ" sz="1200" dirty="0">
              <a:solidFill>
                <a:srgbClr val="FFFFFF"/>
              </a:solidFill>
              <a:latin typeface="Arial" panose="020B0604020202020204" pitchFamily="34" charset="0"/>
              <a:ea typeface="Times New Roman"/>
              <a:cs typeface="Arial" panose="020B0604020202020204" pitchFamily="34" charset="0"/>
            </a:endParaRPr>
          </a:p>
          <a:p>
            <a:pPr lvl="0" eaLnBrk="0" hangingPunct="0"/>
            <a:endParaRPr lang="cs-CZ" sz="1200" dirty="0">
              <a:solidFill>
                <a:srgbClr val="FFFFFF"/>
              </a:solidFill>
              <a:latin typeface="Arial" pitchFamily="34" charset="0"/>
              <a:cs typeface="Arial" panose="020B0604020202020204" pitchFamily="34" charset="0"/>
            </a:endParaRPr>
          </a:p>
          <a:p>
            <a:pPr algn="just" eaLnBrk="0" hangingPunct="0"/>
            <a:endParaRPr lang="cs-CZ" altLang="cs-CZ" sz="1200" b="1" dirty="0">
              <a:latin typeface="Arial" charset="0"/>
            </a:endParaRPr>
          </a:p>
        </p:txBody>
      </p:sp>
      <p:sp>
        <p:nvSpPr>
          <p:cNvPr id="77827" name="Obdélník 1"/>
          <p:cNvSpPr>
            <a:spLocks noChangeArrowheads="1"/>
          </p:cNvSpPr>
          <p:nvPr/>
        </p:nvSpPr>
        <p:spPr bwMode="auto">
          <a:xfrm>
            <a:off x="61913" y="4652963"/>
            <a:ext cx="82835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fontAlgn="base">
              <a:spcBef>
                <a:spcPct val="0"/>
              </a:spcBef>
              <a:spcAft>
                <a:spcPct val="0"/>
              </a:spcAft>
              <a:defRPr sz="1600">
                <a:solidFill>
                  <a:schemeClr val="tx1"/>
                </a:solidFill>
                <a:latin typeface="Times New Roman" pitchFamily="18" charset="0"/>
                <a:cs typeface="Arial" charset="0"/>
              </a:defRPr>
            </a:lvl6pPr>
            <a:lvl7pPr marL="2971800" indent="-228600" fontAlgn="base">
              <a:spcBef>
                <a:spcPct val="0"/>
              </a:spcBef>
              <a:spcAft>
                <a:spcPct val="0"/>
              </a:spcAft>
              <a:defRPr sz="1600">
                <a:solidFill>
                  <a:schemeClr val="tx1"/>
                </a:solidFill>
                <a:latin typeface="Times New Roman" pitchFamily="18" charset="0"/>
                <a:cs typeface="Arial" charset="0"/>
              </a:defRPr>
            </a:lvl7pPr>
            <a:lvl8pPr marL="3429000" indent="-228600" fontAlgn="base">
              <a:spcBef>
                <a:spcPct val="0"/>
              </a:spcBef>
              <a:spcAft>
                <a:spcPct val="0"/>
              </a:spcAft>
              <a:defRPr sz="1600">
                <a:solidFill>
                  <a:schemeClr val="tx1"/>
                </a:solidFill>
                <a:latin typeface="Times New Roman" pitchFamily="18" charset="0"/>
                <a:cs typeface="Arial" charset="0"/>
              </a:defRPr>
            </a:lvl8pPr>
            <a:lvl9pPr marL="3886200" indent="-228600" fontAlgn="base">
              <a:spcBef>
                <a:spcPct val="0"/>
              </a:spcBef>
              <a:spcAft>
                <a:spcPct val="0"/>
              </a:spcAft>
              <a:defRPr sz="1600">
                <a:solidFill>
                  <a:schemeClr val="tx1"/>
                </a:solidFill>
                <a:latin typeface="Times New Roman" pitchFamily="18" charset="0"/>
                <a:cs typeface="Arial" charset="0"/>
              </a:defRPr>
            </a:lvl9pPr>
          </a:lstStyle>
          <a:p>
            <a:pPr algn="just">
              <a:spcBef>
                <a:spcPts val="300"/>
              </a:spcBef>
            </a:pPr>
            <a:r>
              <a:rPr lang="cs-CZ" altLang="cs-CZ" sz="1400" b="1" dirty="0">
                <a:latin typeface="Arial" charset="0"/>
                <a:cs typeface="Times New Roman" pitchFamily="18" charset="0"/>
              </a:rPr>
              <a:t> </a:t>
            </a:r>
            <a:endParaRPr lang="cs-CZ" altLang="cs-CZ" sz="1400" b="1" dirty="0"/>
          </a:p>
        </p:txBody>
      </p:sp>
    </p:spTree>
    <p:extLst>
      <p:ext uri="{BB962C8B-B14F-4D97-AF65-F5344CB8AC3E}">
        <p14:creationId xmlns:p14="http://schemas.microsoft.com/office/powerpoint/2010/main" val="39572068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Obdélník 4"/>
          <p:cNvSpPr>
            <a:spLocks noChangeArrowheads="1"/>
          </p:cNvSpPr>
          <p:nvPr/>
        </p:nvSpPr>
        <p:spPr bwMode="auto">
          <a:xfrm>
            <a:off x="128588" y="11113"/>
            <a:ext cx="8475860" cy="190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fontAlgn="base">
              <a:spcBef>
                <a:spcPct val="0"/>
              </a:spcBef>
              <a:spcAft>
                <a:spcPct val="0"/>
              </a:spcAft>
              <a:defRPr sz="1600">
                <a:solidFill>
                  <a:schemeClr val="tx1"/>
                </a:solidFill>
                <a:latin typeface="Times New Roman" pitchFamily="18" charset="0"/>
                <a:cs typeface="Arial" charset="0"/>
              </a:defRPr>
            </a:lvl6pPr>
            <a:lvl7pPr marL="2971800" indent="-228600" fontAlgn="base">
              <a:spcBef>
                <a:spcPct val="0"/>
              </a:spcBef>
              <a:spcAft>
                <a:spcPct val="0"/>
              </a:spcAft>
              <a:defRPr sz="1600">
                <a:solidFill>
                  <a:schemeClr val="tx1"/>
                </a:solidFill>
                <a:latin typeface="Times New Roman" pitchFamily="18" charset="0"/>
                <a:cs typeface="Arial" charset="0"/>
              </a:defRPr>
            </a:lvl7pPr>
            <a:lvl8pPr marL="3429000" indent="-228600" fontAlgn="base">
              <a:spcBef>
                <a:spcPct val="0"/>
              </a:spcBef>
              <a:spcAft>
                <a:spcPct val="0"/>
              </a:spcAft>
              <a:defRPr sz="1600">
                <a:solidFill>
                  <a:schemeClr val="tx1"/>
                </a:solidFill>
                <a:latin typeface="Times New Roman" pitchFamily="18" charset="0"/>
                <a:cs typeface="Arial" charset="0"/>
              </a:defRPr>
            </a:lvl8pPr>
            <a:lvl9pPr marL="3886200" indent="-228600" fontAlgn="base">
              <a:spcBef>
                <a:spcPct val="0"/>
              </a:spcBef>
              <a:spcAft>
                <a:spcPct val="0"/>
              </a:spcAft>
              <a:defRPr sz="1600">
                <a:solidFill>
                  <a:schemeClr val="tx1"/>
                </a:solidFill>
                <a:latin typeface="Times New Roman" pitchFamily="18" charset="0"/>
                <a:cs typeface="Arial" charset="0"/>
              </a:defRPr>
            </a:lvl9pPr>
          </a:lstStyle>
          <a:p>
            <a:pPr algn="just">
              <a:spcBef>
                <a:spcPts val="300"/>
              </a:spcBef>
            </a:pPr>
            <a:endParaRPr lang="cs-CZ" altLang="cs-CZ" sz="1400" dirty="0">
              <a:latin typeface="Arial" charset="0"/>
              <a:cs typeface="Times New Roman" pitchFamily="18" charset="0"/>
            </a:endParaRPr>
          </a:p>
          <a:p>
            <a:pPr algn="just">
              <a:spcBef>
                <a:spcPts val="300"/>
              </a:spcBef>
            </a:pPr>
            <a:r>
              <a:rPr lang="cs-CZ" altLang="cs-CZ" b="1" dirty="0">
                <a:solidFill>
                  <a:srgbClr val="FFFF00"/>
                </a:solidFill>
                <a:latin typeface="Arial" charset="0"/>
                <a:cs typeface="Times New Roman" pitchFamily="18" charset="0"/>
              </a:rPr>
              <a:t>PRAGUE-18</a:t>
            </a:r>
          </a:p>
          <a:p>
            <a:pPr algn="just">
              <a:spcBef>
                <a:spcPts val="300"/>
              </a:spcBef>
            </a:pPr>
            <a:r>
              <a:rPr lang="cs-CZ" altLang="cs-CZ" b="1" dirty="0">
                <a:latin typeface="Arial" charset="0"/>
                <a:cs typeface="Times New Roman" pitchFamily="18" charset="0"/>
              </a:rPr>
              <a:t>Národní multicentrický akademický projekt zaměřený na randomizované porovnání krátko- a střednědobých výsledků léčby novými </a:t>
            </a:r>
            <a:r>
              <a:rPr lang="cs-CZ" altLang="cs-CZ" b="1" dirty="0" err="1">
                <a:latin typeface="Arial" charset="0"/>
                <a:cs typeface="Times New Roman" pitchFamily="18" charset="0"/>
              </a:rPr>
              <a:t>protidestičkovými</a:t>
            </a:r>
            <a:r>
              <a:rPr lang="cs-CZ" altLang="cs-CZ" b="1" dirty="0">
                <a:latin typeface="Arial" charset="0"/>
                <a:cs typeface="Times New Roman" pitchFamily="18" charset="0"/>
              </a:rPr>
              <a:t> léky – </a:t>
            </a:r>
            <a:r>
              <a:rPr lang="cs-CZ" altLang="cs-CZ" b="1" dirty="0" err="1">
                <a:latin typeface="Arial" charset="0"/>
                <a:cs typeface="Times New Roman" pitchFamily="18" charset="0"/>
              </a:rPr>
              <a:t>prasugrel</a:t>
            </a:r>
            <a:r>
              <a:rPr lang="cs-CZ" altLang="cs-CZ" b="1" dirty="0">
                <a:latin typeface="Arial" charset="0"/>
                <a:cs typeface="Times New Roman" pitchFamily="18" charset="0"/>
              </a:rPr>
              <a:t> </a:t>
            </a:r>
            <a:r>
              <a:rPr lang="cs-CZ" altLang="cs-CZ" b="1" dirty="0" err="1">
                <a:latin typeface="Arial" charset="0"/>
                <a:cs typeface="Times New Roman" pitchFamily="18" charset="0"/>
              </a:rPr>
              <a:t>vs</a:t>
            </a:r>
            <a:r>
              <a:rPr lang="cs-CZ" altLang="cs-CZ" b="1" dirty="0">
                <a:latin typeface="Arial" charset="0"/>
                <a:cs typeface="Times New Roman" pitchFamily="18" charset="0"/>
              </a:rPr>
              <a:t> </a:t>
            </a:r>
            <a:r>
              <a:rPr lang="cs-CZ" altLang="cs-CZ" b="1" dirty="0" err="1">
                <a:latin typeface="Arial" charset="0"/>
                <a:cs typeface="Times New Roman" pitchFamily="18" charset="0"/>
              </a:rPr>
              <a:t>ticagrelor</a:t>
            </a:r>
            <a:r>
              <a:rPr lang="cs-CZ" altLang="cs-CZ" b="1" dirty="0">
                <a:latin typeface="Arial" charset="0"/>
                <a:cs typeface="Times New Roman" pitchFamily="18" charset="0"/>
              </a:rPr>
              <a:t> u pacientů s akutním infarktem myokardu s ST-elevacemi (STEMI) léčenými primární PCI. </a:t>
            </a:r>
          </a:p>
          <a:p>
            <a:pPr algn="just">
              <a:spcBef>
                <a:spcPts val="300"/>
              </a:spcBef>
            </a:pPr>
            <a:r>
              <a:rPr lang="cs-CZ" altLang="cs-CZ" b="1" dirty="0">
                <a:latin typeface="Arial" charset="0"/>
                <a:cs typeface="Times New Roman" pitchFamily="18" charset="0"/>
              </a:rPr>
              <a:t>Zodpovědný lékař: </a:t>
            </a:r>
            <a:r>
              <a:rPr lang="cs-CZ" altLang="cs-CZ" b="1" dirty="0" smtClean="0">
                <a:latin typeface="Arial" charset="0"/>
                <a:cs typeface="Times New Roman" pitchFamily="18" charset="0"/>
              </a:rPr>
              <a:t>as. MUDr</a:t>
            </a:r>
            <a:r>
              <a:rPr lang="cs-CZ" altLang="cs-CZ" b="1" dirty="0">
                <a:latin typeface="Arial" charset="0"/>
                <a:cs typeface="Times New Roman" pitchFamily="18" charset="0"/>
              </a:rPr>
              <a:t>. P. Kala, Ph.D., MUDr. R. Miklík, </a:t>
            </a:r>
            <a:r>
              <a:rPr lang="cs-CZ" altLang="cs-CZ" b="1" dirty="0" err="1" smtClean="0">
                <a:latin typeface="Arial" charset="0"/>
                <a:cs typeface="Times New Roman" pitchFamily="18" charset="0"/>
              </a:rPr>
              <a:t>Ph.D</a:t>
            </a:r>
            <a:r>
              <a:rPr lang="cs-CZ" altLang="cs-CZ" sz="1400" b="1" dirty="0" smtClean="0">
                <a:latin typeface="Arial" charset="0"/>
                <a:cs typeface="Times New Roman" pitchFamily="18" charset="0"/>
              </a:rPr>
              <a:t> </a:t>
            </a:r>
            <a:endParaRPr lang="cs-CZ" altLang="cs-CZ" sz="1400" dirty="0">
              <a:latin typeface="Arial" charset="0"/>
              <a:cs typeface="Times New Roman" pitchFamily="18" charset="0"/>
            </a:endParaRPr>
          </a:p>
        </p:txBody>
      </p:sp>
      <p:sp>
        <p:nvSpPr>
          <p:cNvPr id="78850" name="Obdélník 5"/>
          <p:cNvSpPr>
            <a:spLocks noChangeArrowheads="1"/>
          </p:cNvSpPr>
          <p:nvPr/>
        </p:nvSpPr>
        <p:spPr bwMode="auto">
          <a:xfrm>
            <a:off x="158750" y="2014538"/>
            <a:ext cx="8445698"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fontAlgn="base">
              <a:spcBef>
                <a:spcPct val="0"/>
              </a:spcBef>
              <a:spcAft>
                <a:spcPct val="0"/>
              </a:spcAft>
              <a:defRPr sz="1600">
                <a:solidFill>
                  <a:schemeClr val="tx1"/>
                </a:solidFill>
                <a:latin typeface="Times New Roman" pitchFamily="18" charset="0"/>
                <a:cs typeface="Arial" charset="0"/>
              </a:defRPr>
            </a:lvl6pPr>
            <a:lvl7pPr marL="2971800" indent="-228600" fontAlgn="base">
              <a:spcBef>
                <a:spcPct val="0"/>
              </a:spcBef>
              <a:spcAft>
                <a:spcPct val="0"/>
              </a:spcAft>
              <a:defRPr sz="1600">
                <a:solidFill>
                  <a:schemeClr val="tx1"/>
                </a:solidFill>
                <a:latin typeface="Times New Roman" pitchFamily="18" charset="0"/>
                <a:cs typeface="Arial" charset="0"/>
              </a:defRPr>
            </a:lvl7pPr>
            <a:lvl8pPr marL="3429000" indent="-228600" fontAlgn="base">
              <a:spcBef>
                <a:spcPct val="0"/>
              </a:spcBef>
              <a:spcAft>
                <a:spcPct val="0"/>
              </a:spcAft>
              <a:defRPr sz="1600">
                <a:solidFill>
                  <a:schemeClr val="tx1"/>
                </a:solidFill>
                <a:latin typeface="Times New Roman" pitchFamily="18" charset="0"/>
                <a:cs typeface="Arial" charset="0"/>
              </a:defRPr>
            </a:lvl8pPr>
            <a:lvl9pPr marL="3886200" indent="-228600" fontAlgn="base">
              <a:spcBef>
                <a:spcPct val="0"/>
              </a:spcBef>
              <a:spcAft>
                <a:spcPct val="0"/>
              </a:spcAft>
              <a:defRPr sz="1600">
                <a:solidFill>
                  <a:schemeClr val="tx1"/>
                </a:solidFill>
                <a:latin typeface="Times New Roman" pitchFamily="18" charset="0"/>
                <a:cs typeface="Arial" charset="0"/>
              </a:defRPr>
            </a:lvl9pPr>
          </a:lstStyle>
          <a:p>
            <a:pPr algn="just">
              <a:spcBef>
                <a:spcPts val="300"/>
              </a:spcBef>
            </a:pPr>
            <a:r>
              <a:rPr lang="cs-CZ" altLang="cs-CZ" b="1" dirty="0">
                <a:solidFill>
                  <a:srgbClr val="FFFF00"/>
                </a:solidFill>
                <a:latin typeface="Arial" charset="0"/>
                <a:cs typeface="Times New Roman" pitchFamily="18" charset="0"/>
              </a:rPr>
              <a:t>GRAFFITI</a:t>
            </a:r>
          </a:p>
          <a:p>
            <a:pPr algn="just">
              <a:spcBef>
                <a:spcPts val="300"/>
              </a:spcBef>
            </a:pPr>
            <a:r>
              <a:rPr lang="cs-CZ" altLang="cs-CZ" b="1" dirty="0">
                <a:latin typeface="Arial" charset="0"/>
                <a:cs typeface="Times New Roman" pitchFamily="18" charset="0"/>
              </a:rPr>
              <a:t>Mezinárodní akademický projekt zaměřený na střednědobou průchodnost </a:t>
            </a:r>
            <a:r>
              <a:rPr lang="cs-CZ" altLang="cs-CZ" b="1" dirty="0" err="1">
                <a:latin typeface="Arial" charset="0"/>
                <a:cs typeface="Times New Roman" pitchFamily="18" charset="0"/>
              </a:rPr>
              <a:t>graftů</a:t>
            </a:r>
            <a:r>
              <a:rPr lang="cs-CZ" altLang="cs-CZ" b="1" dirty="0">
                <a:latin typeface="Arial" charset="0"/>
                <a:cs typeface="Times New Roman" pitchFamily="18" charset="0"/>
              </a:rPr>
              <a:t> po bypassové operaci. Pacienti jsou randomizováni k anatomicky versus funkčně (s využitím FFR)  vedené bypassové operaci. Průchodnost bypassů bude posouzena s odstupem 9 měsíců. </a:t>
            </a:r>
          </a:p>
          <a:p>
            <a:pPr algn="just">
              <a:spcBef>
                <a:spcPts val="300"/>
              </a:spcBef>
            </a:pPr>
            <a:r>
              <a:rPr lang="cs-CZ" altLang="cs-CZ" b="1" dirty="0">
                <a:latin typeface="Arial" charset="0"/>
                <a:cs typeface="Times New Roman" pitchFamily="18" charset="0"/>
              </a:rPr>
              <a:t>Projekt probíhá v Evropě v celkem 7 centrech, v Brně ve spolupráci FN Brno a CKTCH Brno. </a:t>
            </a:r>
          </a:p>
          <a:p>
            <a:pPr algn="just">
              <a:spcBef>
                <a:spcPts val="300"/>
              </a:spcBef>
            </a:pPr>
            <a:r>
              <a:rPr lang="cs-CZ" altLang="cs-CZ" b="1" dirty="0">
                <a:latin typeface="Arial" charset="0"/>
                <a:cs typeface="Times New Roman" pitchFamily="18" charset="0"/>
              </a:rPr>
              <a:t>Zodpovědný lékař: </a:t>
            </a:r>
            <a:r>
              <a:rPr lang="cs-CZ" altLang="cs-CZ" b="1" dirty="0" smtClean="0">
                <a:latin typeface="Arial" charset="0"/>
                <a:cs typeface="Times New Roman" pitchFamily="18" charset="0"/>
              </a:rPr>
              <a:t>as. MUDr</a:t>
            </a:r>
            <a:r>
              <a:rPr lang="cs-CZ" altLang="cs-CZ" b="1" dirty="0">
                <a:latin typeface="Arial" charset="0"/>
                <a:cs typeface="Times New Roman" pitchFamily="18" charset="0"/>
              </a:rPr>
              <a:t>. P. Kala, Ph.D. (národní koordinátor), MUDr. M. Poloczek, </a:t>
            </a:r>
            <a:r>
              <a:rPr lang="cs-CZ" altLang="cs-CZ" b="1" dirty="0" smtClean="0">
                <a:latin typeface="Arial" charset="0"/>
                <a:cs typeface="Times New Roman" pitchFamily="18" charset="0"/>
              </a:rPr>
              <a:t>doc</a:t>
            </a:r>
            <a:r>
              <a:rPr lang="cs-CZ" altLang="cs-CZ" b="1" dirty="0">
                <a:latin typeface="Arial" charset="0"/>
                <a:cs typeface="Times New Roman" pitchFamily="18" charset="0"/>
              </a:rPr>
              <a:t>. MUDr. P. Němec, ‚CSc. </a:t>
            </a:r>
          </a:p>
        </p:txBody>
      </p:sp>
      <p:sp>
        <p:nvSpPr>
          <p:cNvPr id="78852" name="Obdélník 1"/>
          <p:cNvSpPr>
            <a:spLocks noChangeArrowheads="1"/>
          </p:cNvSpPr>
          <p:nvPr/>
        </p:nvSpPr>
        <p:spPr bwMode="auto">
          <a:xfrm>
            <a:off x="155574" y="4437063"/>
            <a:ext cx="859288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fontAlgn="base">
              <a:spcBef>
                <a:spcPct val="0"/>
              </a:spcBef>
              <a:spcAft>
                <a:spcPct val="0"/>
              </a:spcAft>
              <a:defRPr sz="1600">
                <a:solidFill>
                  <a:schemeClr val="tx1"/>
                </a:solidFill>
                <a:latin typeface="Times New Roman" pitchFamily="18" charset="0"/>
                <a:cs typeface="Arial" charset="0"/>
              </a:defRPr>
            </a:lvl6pPr>
            <a:lvl7pPr marL="2971800" indent="-228600" fontAlgn="base">
              <a:spcBef>
                <a:spcPct val="0"/>
              </a:spcBef>
              <a:spcAft>
                <a:spcPct val="0"/>
              </a:spcAft>
              <a:defRPr sz="1600">
                <a:solidFill>
                  <a:schemeClr val="tx1"/>
                </a:solidFill>
                <a:latin typeface="Times New Roman" pitchFamily="18" charset="0"/>
                <a:cs typeface="Arial" charset="0"/>
              </a:defRPr>
            </a:lvl7pPr>
            <a:lvl8pPr marL="3429000" indent="-228600" fontAlgn="base">
              <a:spcBef>
                <a:spcPct val="0"/>
              </a:spcBef>
              <a:spcAft>
                <a:spcPct val="0"/>
              </a:spcAft>
              <a:defRPr sz="1600">
                <a:solidFill>
                  <a:schemeClr val="tx1"/>
                </a:solidFill>
                <a:latin typeface="Times New Roman" pitchFamily="18" charset="0"/>
                <a:cs typeface="Arial" charset="0"/>
              </a:defRPr>
            </a:lvl8pPr>
            <a:lvl9pPr marL="3886200" indent="-228600" fontAlgn="base">
              <a:spcBef>
                <a:spcPct val="0"/>
              </a:spcBef>
              <a:spcAft>
                <a:spcPct val="0"/>
              </a:spcAft>
              <a:defRPr sz="1600">
                <a:solidFill>
                  <a:schemeClr val="tx1"/>
                </a:solidFill>
                <a:latin typeface="Times New Roman" pitchFamily="18" charset="0"/>
                <a:cs typeface="Arial" charset="0"/>
              </a:defRPr>
            </a:lvl9pPr>
          </a:lstStyle>
          <a:p>
            <a:endParaRPr lang="cs-CZ" altLang="cs-CZ" dirty="0"/>
          </a:p>
          <a:p>
            <a:pPr algn="just"/>
            <a:r>
              <a:rPr lang="cs-CZ" altLang="cs-CZ" b="1" dirty="0">
                <a:solidFill>
                  <a:srgbClr val="FFFF00"/>
                </a:solidFill>
                <a:latin typeface="Arial" charset="0"/>
              </a:rPr>
              <a:t>BAMI</a:t>
            </a:r>
            <a:r>
              <a:rPr lang="cs-CZ" altLang="cs-CZ" b="1" dirty="0">
                <a:latin typeface="Arial" charset="0"/>
              </a:rPr>
              <a:t> - Evropský akademický výzkumný projekt podporovaný v rámci 7. rámcového programu (EU FP7). Projekt je zaměřen na posouzení klinického dopadu </a:t>
            </a:r>
            <a:r>
              <a:rPr lang="cs-CZ" altLang="cs-CZ" b="1" dirty="0" err="1">
                <a:latin typeface="Arial" charset="0"/>
              </a:rPr>
              <a:t>intrakoronární</a:t>
            </a:r>
            <a:r>
              <a:rPr lang="cs-CZ" altLang="cs-CZ" b="1" dirty="0">
                <a:latin typeface="Arial" charset="0"/>
              </a:rPr>
              <a:t> aplikace kmenových buněk u pacientů s akutním infarktem myokardu s elevacemi ST úseku léčeném pomocí primární PCI. Spolu s polským pracovištěm v Katowicích představuje FN Brno jediného zástupce regionu střední - východní Evropy. </a:t>
            </a:r>
          </a:p>
          <a:p>
            <a:pPr algn="just"/>
            <a:r>
              <a:rPr lang="cs-CZ" altLang="cs-CZ" b="1" dirty="0">
                <a:latin typeface="Arial" charset="0"/>
              </a:rPr>
              <a:t>Hlavní </a:t>
            </a:r>
            <a:r>
              <a:rPr lang="cs-CZ" altLang="cs-CZ" b="1" dirty="0" err="1">
                <a:latin typeface="Arial" charset="0"/>
              </a:rPr>
              <a:t>řesitel</a:t>
            </a:r>
            <a:r>
              <a:rPr lang="cs-CZ" altLang="cs-CZ" b="1" dirty="0">
                <a:latin typeface="Arial" charset="0"/>
              </a:rPr>
              <a:t>: </a:t>
            </a:r>
            <a:r>
              <a:rPr lang="cs-CZ" altLang="cs-CZ" b="1" dirty="0" smtClean="0">
                <a:latin typeface="Arial" charset="0"/>
              </a:rPr>
              <a:t>as. MUDr</a:t>
            </a:r>
            <a:r>
              <a:rPr lang="cs-CZ" altLang="cs-CZ" b="1" dirty="0">
                <a:latin typeface="Arial" charset="0"/>
              </a:rPr>
              <a:t>. Petr Kala, Ph.D., koordinátor projektu: MUDr. Roman Miklík, Ph.D.</a:t>
            </a:r>
          </a:p>
          <a:p>
            <a:pPr algn="just"/>
            <a:endParaRPr lang="cs-CZ" altLang="cs-CZ" b="1" dirty="0">
              <a:latin typeface="Arial" charset="0"/>
            </a:endParaRPr>
          </a:p>
        </p:txBody>
      </p:sp>
    </p:spTree>
    <p:extLst>
      <p:ext uri="{BB962C8B-B14F-4D97-AF65-F5344CB8AC3E}">
        <p14:creationId xmlns:p14="http://schemas.microsoft.com/office/powerpoint/2010/main" val="19203037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Obdélník 3"/>
          <p:cNvSpPr>
            <a:spLocks noChangeArrowheads="1"/>
          </p:cNvSpPr>
          <p:nvPr/>
        </p:nvSpPr>
        <p:spPr bwMode="auto">
          <a:xfrm>
            <a:off x="238491" y="0"/>
            <a:ext cx="8785672" cy="733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fontAlgn="base">
              <a:spcBef>
                <a:spcPct val="0"/>
              </a:spcBef>
              <a:spcAft>
                <a:spcPct val="0"/>
              </a:spcAft>
              <a:defRPr sz="1600">
                <a:solidFill>
                  <a:schemeClr val="tx1"/>
                </a:solidFill>
                <a:latin typeface="Times New Roman" pitchFamily="18" charset="0"/>
                <a:cs typeface="Arial" charset="0"/>
              </a:defRPr>
            </a:lvl6pPr>
            <a:lvl7pPr marL="2971800" indent="-228600" fontAlgn="base">
              <a:spcBef>
                <a:spcPct val="0"/>
              </a:spcBef>
              <a:spcAft>
                <a:spcPct val="0"/>
              </a:spcAft>
              <a:defRPr sz="1600">
                <a:solidFill>
                  <a:schemeClr val="tx1"/>
                </a:solidFill>
                <a:latin typeface="Times New Roman" pitchFamily="18" charset="0"/>
                <a:cs typeface="Arial" charset="0"/>
              </a:defRPr>
            </a:lvl7pPr>
            <a:lvl8pPr marL="3429000" indent="-228600" fontAlgn="base">
              <a:spcBef>
                <a:spcPct val="0"/>
              </a:spcBef>
              <a:spcAft>
                <a:spcPct val="0"/>
              </a:spcAft>
              <a:defRPr sz="1600">
                <a:solidFill>
                  <a:schemeClr val="tx1"/>
                </a:solidFill>
                <a:latin typeface="Times New Roman" pitchFamily="18" charset="0"/>
                <a:cs typeface="Arial" charset="0"/>
              </a:defRPr>
            </a:lvl8pPr>
            <a:lvl9pPr marL="3886200" indent="-228600" fontAlgn="base">
              <a:spcBef>
                <a:spcPct val="0"/>
              </a:spcBef>
              <a:spcAft>
                <a:spcPct val="0"/>
              </a:spcAft>
              <a:defRPr sz="1600">
                <a:solidFill>
                  <a:schemeClr val="tx1"/>
                </a:solidFill>
                <a:latin typeface="Times New Roman" pitchFamily="18" charset="0"/>
                <a:cs typeface="Arial" charset="0"/>
              </a:defRPr>
            </a:lvl9pPr>
          </a:lstStyle>
          <a:p>
            <a:pPr algn="just">
              <a:spcBef>
                <a:spcPts val="300"/>
              </a:spcBef>
            </a:pPr>
            <a:r>
              <a:rPr lang="cs-CZ" altLang="cs-CZ" b="1" dirty="0">
                <a:solidFill>
                  <a:srgbClr val="FFFF00"/>
                </a:solidFill>
                <a:latin typeface="Arial" charset="0"/>
                <a:cs typeface="Times New Roman" pitchFamily="18" charset="0"/>
              </a:rPr>
              <a:t>COMPARE-ACUTE </a:t>
            </a:r>
          </a:p>
          <a:p>
            <a:pPr algn="just">
              <a:spcBef>
                <a:spcPts val="300"/>
              </a:spcBef>
            </a:pPr>
            <a:r>
              <a:rPr lang="cs-CZ" altLang="cs-CZ" b="1" dirty="0">
                <a:latin typeface="Arial" charset="0"/>
                <a:cs typeface="Times New Roman" pitchFamily="18" charset="0"/>
              </a:rPr>
              <a:t>Mezinárodní multicentrický randomizovaný projekt zaměřený na léčbu neinfarktových tepen u pacientů s akutním infarktem myokardu s ST-elevacemi (STEMI) léčenými primární PCI a implantací lékového stentu. Pacienti jsou na základě akutně provedeného funkčního vyšetření pomocí FFR randomizováni A) k provedení </a:t>
            </a:r>
            <a:r>
              <a:rPr lang="cs-CZ" altLang="cs-CZ" b="1" dirty="0" err="1">
                <a:latin typeface="Arial" charset="0"/>
                <a:cs typeface="Times New Roman" pitchFamily="18" charset="0"/>
              </a:rPr>
              <a:t>revaskularizace</a:t>
            </a:r>
            <a:r>
              <a:rPr lang="cs-CZ" altLang="cs-CZ" b="1" dirty="0">
                <a:latin typeface="Arial" charset="0"/>
                <a:cs typeface="Times New Roman" pitchFamily="18" charset="0"/>
              </a:rPr>
              <a:t> ihned nebo za hospitalizace versus B) ke konvenčnímu postupu. </a:t>
            </a:r>
          </a:p>
          <a:p>
            <a:pPr algn="just">
              <a:spcBef>
                <a:spcPts val="300"/>
              </a:spcBef>
            </a:pPr>
            <a:r>
              <a:rPr lang="cs-CZ" altLang="cs-CZ" b="1" dirty="0">
                <a:latin typeface="Arial" charset="0"/>
                <a:cs typeface="Times New Roman" pitchFamily="18" charset="0"/>
              </a:rPr>
              <a:t>Zodpovědný lékař: </a:t>
            </a:r>
            <a:r>
              <a:rPr lang="cs-CZ" altLang="cs-CZ" b="1" dirty="0" smtClean="0">
                <a:latin typeface="Arial" charset="0"/>
                <a:cs typeface="Times New Roman" pitchFamily="18" charset="0"/>
              </a:rPr>
              <a:t>as. MUDr</a:t>
            </a:r>
            <a:r>
              <a:rPr lang="cs-CZ" altLang="cs-CZ" b="1" dirty="0">
                <a:latin typeface="Arial" charset="0"/>
                <a:cs typeface="Times New Roman" pitchFamily="18" charset="0"/>
              </a:rPr>
              <a:t>. P. Kala, Ph.D. (národní koordinátor), MUDr. O. </a:t>
            </a:r>
            <a:r>
              <a:rPr lang="cs-CZ" altLang="cs-CZ" b="1" dirty="0" smtClean="0">
                <a:latin typeface="Arial" charset="0"/>
                <a:cs typeface="Times New Roman" pitchFamily="18" charset="0"/>
              </a:rPr>
              <a:t>Boček</a:t>
            </a:r>
            <a:r>
              <a:rPr lang="cs-CZ" altLang="cs-CZ" b="1" dirty="0">
                <a:latin typeface="Arial" charset="0"/>
                <a:cs typeface="Times New Roman" pitchFamily="18" charset="0"/>
              </a:rPr>
              <a:t> </a:t>
            </a:r>
            <a:endParaRPr lang="cs-CZ" altLang="cs-CZ" b="1" dirty="0" smtClean="0">
              <a:latin typeface="Arial" charset="0"/>
              <a:cs typeface="Times New Roman" pitchFamily="18" charset="0"/>
            </a:endParaRPr>
          </a:p>
          <a:p>
            <a:pPr algn="just">
              <a:spcBef>
                <a:spcPts val="300"/>
              </a:spcBef>
            </a:pPr>
            <a:endParaRPr lang="cs-CZ" altLang="cs-CZ" b="1" dirty="0">
              <a:latin typeface="Arial" charset="0"/>
              <a:cs typeface="Times New Roman" pitchFamily="18" charset="0"/>
            </a:endParaRPr>
          </a:p>
          <a:p>
            <a:pPr algn="just">
              <a:spcBef>
                <a:spcPts val="300"/>
              </a:spcBef>
            </a:pPr>
            <a:r>
              <a:rPr lang="cs-CZ" altLang="cs-CZ" b="1" dirty="0" smtClean="0">
                <a:solidFill>
                  <a:srgbClr val="FFFF00"/>
                </a:solidFill>
                <a:latin typeface="Arial" charset="0"/>
                <a:cs typeface="Times New Roman" pitchFamily="18" charset="0"/>
              </a:rPr>
              <a:t>ILUMIEN-I </a:t>
            </a:r>
            <a:r>
              <a:rPr lang="cs-CZ" altLang="cs-CZ" b="1" dirty="0">
                <a:latin typeface="Arial" charset="0"/>
                <a:cs typeface="Times New Roman" pitchFamily="18" charset="0"/>
              </a:rPr>
              <a:t>(FN Brno jako jediné centrum ve </a:t>
            </a:r>
            <a:r>
              <a:rPr lang="cs-CZ" altLang="cs-CZ" b="1" dirty="0" err="1">
                <a:latin typeface="Arial" charset="0"/>
                <a:cs typeface="Times New Roman" pitchFamily="18" charset="0"/>
              </a:rPr>
              <a:t>střední-východní</a:t>
            </a:r>
            <a:r>
              <a:rPr lang="cs-CZ" altLang="cs-CZ" b="1" dirty="0">
                <a:latin typeface="Arial" charset="0"/>
                <a:cs typeface="Times New Roman" pitchFamily="18" charset="0"/>
              </a:rPr>
              <a:t> Evropě)</a:t>
            </a:r>
          </a:p>
          <a:p>
            <a:pPr algn="just">
              <a:spcBef>
                <a:spcPts val="300"/>
              </a:spcBef>
            </a:pPr>
            <a:r>
              <a:rPr lang="cs-CZ" altLang="cs-CZ" b="1" dirty="0">
                <a:latin typeface="Arial" charset="0"/>
                <a:cs typeface="Times New Roman" pitchFamily="18" charset="0"/>
              </a:rPr>
              <a:t>Mezinárodní multicentrický prospektivní projekt zaměřený na klinický přínos funkční </a:t>
            </a:r>
            <a:r>
              <a:rPr lang="cs-CZ" altLang="cs-CZ" b="1" dirty="0" err="1">
                <a:latin typeface="Arial" charset="0"/>
                <a:cs typeface="Times New Roman" pitchFamily="18" charset="0"/>
              </a:rPr>
              <a:t>revaskularizace</a:t>
            </a:r>
            <a:r>
              <a:rPr lang="cs-CZ" altLang="cs-CZ" b="1" dirty="0">
                <a:latin typeface="Arial" charset="0"/>
                <a:cs typeface="Times New Roman" pitchFamily="18" charset="0"/>
              </a:rPr>
              <a:t> (FFR) v kombinaci s provedením v současnosti nejpřesnějšího morfologického zobrazení pomocí Optické koherentní tomografie (OCT) u pacientů s ICHS. FN Brno je jediným centrem střední – východní Evropy.</a:t>
            </a:r>
          </a:p>
          <a:p>
            <a:pPr>
              <a:spcBef>
                <a:spcPts val="300"/>
              </a:spcBef>
            </a:pPr>
            <a:r>
              <a:rPr lang="cs-CZ" altLang="cs-CZ" b="1" dirty="0">
                <a:latin typeface="Arial" charset="0"/>
                <a:cs typeface="Times New Roman" pitchFamily="18" charset="0"/>
              </a:rPr>
              <a:t>Zodpovědný lékař: </a:t>
            </a:r>
            <a:r>
              <a:rPr lang="cs-CZ" altLang="cs-CZ" b="1" dirty="0" smtClean="0">
                <a:latin typeface="Arial" charset="0"/>
                <a:cs typeface="Times New Roman" pitchFamily="18" charset="0"/>
              </a:rPr>
              <a:t>as. MUDr</a:t>
            </a:r>
            <a:r>
              <a:rPr lang="cs-CZ" altLang="cs-CZ" b="1" dirty="0">
                <a:latin typeface="Arial" charset="0"/>
                <a:cs typeface="Times New Roman" pitchFamily="18" charset="0"/>
              </a:rPr>
              <a:t>. P. Kala, Ph.D., MUDr. J. Kaňovský, </a:t>
            </a:r>
            <a:r>
              <a:rPr lang="cs-CZ" altLang="cs-CZ" b="1" dirty="0" smtClean="0">
                <a:latin typeface="Arial" charset="0"/>
                <a:cs typeface="Times New Roman" pitchFamily="18" charset="0"/>
              </a:rPr>
              <a:t>Ph.D.</a:t>
            </a:r>
          </a:p>
          <a:p>
            <a:pPr>
              <a:spcBef>
                <a:spcPts val="300"/>
              </a:spcBef>
            </a:pPr>
            <a:endParaRPr lang="cs-CZ" altLang="cs-CZ" b="1" dirty="0" smtClean="0">
              <a:latin typeface="Arial" charset="0"/>
              <a:cs typeface="Times New Roman" pitchFamily="18" charset="0"/>
            </a:endParaRPr>
          </a:p>
          <a:p>
            <a:r>
              <a:rPr lang="cs-CZ" b="1" dirty="0">
                <a:solidFill>
                  <a:srgbClr val="FFFF00"/>
                </a:solidFill>
                <a:latin typeface="Arial" panose="020B0604020202020204" pitchFamily="34" charset="0"/>
                <a:cs typeface="Arial" panose="020B0604020202020204" pitchFamily="34" charset="0"/>
              </a:rPr>
              <a:t>COMPARE ABSORB </a:t>
            </a:r>
            <a:r>
              <a:rPr lang="cs-CZ" b="1" dirty="0">
                <a:latin typeface="Arial" panose="020B0604020202020204" pitchFamily="34" charset="0"/>
                <a:cs typeface="Arial" panose="020B0604020202020204" pitchFamily="34" charset="0"/>
              </a:rPr>
              <a:t>– biologicky vstřebatelná </a:t>
            </a:r>
            <a:r>
              <a:rPr lang="cs-CZ" b="1" dirty="0" err="1">
                <a:latin typeface="Arial" panose="020B0604020202020204" pitchFamily="34" charset="0"/>
                <a:cs typeface="Arial" panose="020B0604020202020204" pitchFamily="34" charset="0"/>
              </a:rPr>
              <a:t>výstuha</a:t>
            </a:r>
            <a:r>
              <a:rPr lang="cs-CZ" b="1" dirty="0">
                <a:latin typeface="Arial" panose="020B0604020202020204" pitchFamily="34" charset="0"/>
                <a:cs typeface="Arial" panose="020B0604020202020204" pitchFamily="34" charset="0"/>
              </a:rPr>
              <a:t> s kovovým stentem </a:t>
            </a:r>
            <a:r>
              <a:rPr lang="cs-CZ" b="1" dirty="0" err="1">
                <a:latin typeface="Arial" panose="020B0604020202020204" pitchFamily="34" charset="0"/>
                <a:cs typeface="Arial" panose="020B0604020202020204" pitchFamily="34" charset="0"/>
              </a:rPr>
              <a:t>Xience</a:t>
            </a:r>
            <a:r>
              <a:rPr lang="cs-CZ" b="1" dirty="0">
                <a:latin typeface="Arial" panose="020B0604020202020204" pitchFamily="34" charset="0"/>
                <a:cs typeface="Arial" panose="020B0604020202020204" pitchFamily="34" charset="0"/>
              </a:rPr>
              <a:t> při prevenci </a:t>
            </a:r>
            <a:r>
              <a:rPr lang="cs-CZ" b="1" dirty="0" smtClean="0">
                <a:latin typeface="Arial" panose="020B0604020202020204" pitchFamily="34" charset="0"/>
                <a:cs typeface="Arial" panose="020B0604020202020204" pitchFamily="34" charset="0"/>
              </a:rPr>
              <a:t> opakované </a:t>
            </a:r>
            <a:r>
              <a:rPr lang="cs-CZ" b="1" dirty="0">
                <a:latin typeface="Arial" panose="020B0604020202020204" pitchFamily="34" charset="0"/>
                <a:cs typeface="Arial" panose="020B0604020202020204" pitchFamily="34" charset="0"/>
              </a:rPr>
              <a:t>stenózy po perkutánní koronární  intervenci u pacientů </a:t>
            </a:r>
            <a:r>
              <a:rPr lang="cs-CZ" b="1" dirty="0" smtClean="0">
                <a:latin typeface="Arial" panose="020B0604020202020204" pitchFamily="34" charset="0"/>
                <a:cs typeface="Arial" panose="020B0604020202020204" pitchFamily="34" charset="0"/>
              </a:rPr>
              <a:t> s vysokým </a:t>
            </a:r>
            <a:r>
              <a:rPr lang="cs-CZ" b="1" dirty="0">
                <a:latin typeface="Arial" panose="020B0604020202020204" pitchFamily="34" charset="0"/>
                <a:cs typeface="Arial" panose="020B0604020202020204" pitchFamily="34" charset="0"/>
              </a:rPr>
              <a:t>rizikem opakované stenózy</a:t>
            </a:r>
          </a:p>
          <a:p>
            <a:r>
              <a:rPr lang="cs-CZ" b="1" dirty="0">
                <a:latin typeface="Arial" panose="020B0604020202020204" pitchFamily="34" charset="0"/>
                <a:cs typeface="Arial" panose="020B0604020202020204" pitchFamily="34" charset="0"/>
              </a:rPr>
              <a:t>Zodpovědný lékař: </a:t>
            </a:r>
            <a:r>
              <a:rPr lang="cs-CZ" b="1" dirty="0" smtClean="0">
                <a:latin typeface="Arial" panose="020B0604020202020204" pitchFamily="34" charset="0"/>
                <a:cs typeface="Arial" panose="020B0604020202020204" pitchFamily="34" charset="0"/>
              </a:rPr>
              <a:t>as. MUDr</a:t>
            </a:r>
            <a:r>
              <a:rPr lang="cs-CZ" b="1" dirty="0">
                <a:latin typeface="Arial" panose="020B0604020202020204" pitchFamily="34" charset="0"/>
                <a:cs typeface="Arial" panose="020B0604020202020204" pitchFamily="34" charset="0"/>
              </a:rPr>
              <a:t>. P. Kala, Ph.D</a:t>
            </a:r>
            <a:r>
              <a:rPr lang="cs-CZ" b="1" dirty="0" smtClean="0">
                <a:latin typeface="Arial" panose="020B0604020202020204" pitchFamily="34" charset="0"/>
                <a:cs typeface="Arial" panose="020B0604020202020204" pitchFamily="34" charset="0"/>
              </a:rPr>
              <a:t>.</a:t>
            </a:r>
          </a:p>
          <a:p>
            <a:endParaRPr lang="cs-CZ" b="1" dirty="0">
              <a:latin typeface="Arial" panose="020B0604020202020204" pitchFamily="34" charset="0"/>
              <a:cs typeface="Arial" panose="020B0604020202020204" pitchFamily="34" charset="0"/>
            </a:endParaRPr>
          </a:p>
          <a:p>
            <a:pPr lvl="0" algn="just">
              <a:spcBef>
                <a:spcPts val="300"/>
              </a:spcBef>
            </a:pPr>
            <a:r>
              <a:rPr lang="cs-CZ" altLang="cs-CZ" b="1" dirty="0" smtClean="0">
                <a:solidFill>
                  <a:srgbClr val="FFFF00"/>
                </a:solidFill>
                <a:latin typeface="Arial" panose="020B0604020202020204" pitchFamily="34" charset="0"/>
                <a:cs typeface="Arial" panose="020B0604020202020204" pitchFamily="34" charset="0"/>
              </a:rPr>
              <a:t>FAME-2 </a:t>
            </a:r>
            <a:r>
              <a:rPr lang="cs-CZ" altLang="cs-CZ" b="1" dirty="0">
                <a:solidFill>
                  <a:srgbClr val="FFFFFF"/>
                </a:solidFill>
                <a:latin typeface="Arial" panose="020B0604020202020204" pitchFamily="34" charset="0"/>
                <a:cs typeface="Arial" panose="020B0604020202020204" pitchFamily="34" charset="0"/>
              </a:rPr>
              <a:t>– funkčně versus anatomicky vedená </a:t>
            </a:r>
            <a:r>
              <a:rPr lang="cs-CZ" altLang="cs-CZ" b="1" dirty="0" err="1">
                <a:solidFill>
                  <a:srgbClr val="FFFFFF"/>
                </a:solidFill>
                <a:latin typeface="Arial" panose="020B0604020202020204" pitchFamily="34" charset="0"/>
                <a:cs typeface="Arial" panose="020B0604020202020204" pitchFamily="34" charset="0"/>
              </a:rPr>
              <a:t>revaskularizace</a:t>
            </a:r>
            <a:r>
              <a:rPr lang="cs-CZ" altLang="cs-CZ" b="1" dirty="0">
                <a:solidFill>
                  <a:srgbClr val="FFFFFF"/>
                </a:solidFill>
                <a:latin typeface="Arial" panose="020B0604020202020204" pitchFamily="34" charset="0"/>
                <a:cs typeface="Arial" panose="020B0604020202020204" pitchFamily="34" charset="0"/>
              </a:rPr>
              <a:t> </a:t>
            </a:r>
            <a:r>
              <a:rPr lang="cs-CZ" altLang="cs-CZ" b="1" dirty="0" smtClean="0">
                <a:solidFill>
                  <a:srgbClr val="FFFFFF"/>
                </a:solidFill>
                <a:latin typeface="Arial" panose="020B0604020202020204" pitchFamily="34" charset="0"/>
                <a:cs typeface="Arial" panose="020B0604020202020204" pitchFamily="34" charset="0"/>
              </a:rPr>
              <a:t> </a:t>
            </a:r>
          </a:p>
          <a:p>
            <a:pPr lvl="0" algn="just">
              <a:spcBef>
                <a:spcPts val="300"/>
              </a:spcBef>
            </a:pPr>
            <a:r>
              <a:rPr lang="cs-CZ" b="1" dirty="0" smtClean="0">
                <a:latin typeface="Arial" panose="020B0604020202020204" pitchFamily="34" charset="0"/>
                <a:cs typeface="Arial" panose="020B0604020202020204" pitchFamily="34" charset="0"/>
              </a:rPr>
              <a:t>Zodpovědný </a:t>
            </a:r>
            <a:r>
              <a:rPr lang="cs-CZ" b="1" dirty="0">
                <a:latin typeface="Arial" panose="020B0604020202020204" pitchFamily="34" charset="0"/>
                <a:cs typeface="Arial" panose="020B0604020202020204" pitchFamily="34" charset="0"/>
              </a:rPr>
              <a:t>lékař: </a:t>
            </a:r>
            <a:r>
              <a:rPr lang="cs-CZ" b="1" dirty="0" smtClean="0">
                <a:latin typeface="Arial" panose="020B0604020202020204" pitchFamily="34" charset="0"/>
                <a:cs typeface="Arial" panose="020B0604020202020204" pitchFamily="34" charset="0"/>
              </a:rPr>
              <a:t>as. MUDr</a:t>
            </a:r>
            <a:r>
              <a:rPr lang="cs-CZ" b="1" dirty="0">
                <a:latin typeface="Arial" panose="020B0604020202020204" pitchFamily="34" charset="0"/>
                <a:cs typeface="Arial" panose="020B0604020202020204" pitchFamily="34" charset="0"/>
              </a:rPr>
              <a:t>. P. Kala, Ph.D</a:t>
            </a:r>
            <a:r>
              <a:rPr lang="cs-CZ" b="1" dirty="0" smtClean="0">
                <a:latin typeface="Arial" panose="020B0604020202020204" pitchFamily="34" charset="0"/>
                <a:cs typeface="Arial" panose="020B0604020202020204" pitchFamily="34" charset="0"/>
              </a:rPr>
              <a:t>.</a:t>
            </a:r>
          </a:p>
          <a:p>
            <a:endParaRPr lang="cs-CZ" b="1" dirty="0">
              <a:latin typeface="Arial" panose="020B0604020202020204" pitchFamily="34" charset="0"/>
              <a:cs typeface="Arial" panose="020B0604020202020204" pitchFamily="34" charset="0"/>
            </a:endParaRPr>
          </a:p>
          <a:p>
            <a:r>
              <a:rPr lang="cs-CZ" b="1" dirty="0" smtClean="0">
                <a:solidFill>
                  <a:srgbClr val="FFFF00"/>
                </a:solidFill>
                <a:latin typeface="Arial" panose="020B0604020202020204" pitchFamily="34" charset="0"/>
                <a:cs typeface="Arial" panose="020B0604020202020204" pitchFamily="34" charset="0"/>
              </a:rPr>
              <a:t>FAME  </a:t>
            </a:r>
            <a:r>
              <a:rPr lang="cs-CZ" b="1" dirty="0">
                <a:solidFill>
                  <a:srgbClr val="FFFF00"/>
                </a:solidFill>
                <a:latin typeface="Arial" panose="020B0604020202020204" pitchFamily="34" charset="0"/>
                <a:cs typeface="Arial" panose="020B0604020202020204" pitchFamily="34" charset="0"/>
              </a:rPr>
              <a:t>3</a:t>
            </a:r>
            <a:r>
              <a:rPr lang="cs-CZ" b="1" dirty="0">
                <a:latin typeface="Arial" panose="020B0604020202020204" pitchFamily="34" charset="0"/>
                <a:cs typeface="Arial" panose="020B0604020202020204" pitchFamily="34" charset="0"/>
              </a:rPr>
              <a:t> – Angiografie frakční průtokové rezervy pro vyhodnocení vícečetných uzávěrů</a:t>
            </a:r>
          </a:p>
          <a:p>
            <a:r>
              <a:rPr lang="cs-CZ" b="1" dirty="0" smtClean="0">
                <a:latin typeface="Arial" panose="020B0604020202020204" pitchFamily="34" charset="0"/>
                <a:cs typeface="Arial" panose="020B0604020202020204" pitchFamily="34" charset="0"/>
              </a:rPr>
              <a:t>pomocí </a:t>
            </a:r>
            <a:r>
              <a:rPr lang="cs-CZ" b="1" dirty="0">
                <a:latin typeface="Arial" panose="020B0604020202020204" pitchFamily="34" charset="0"/>
                <a:cs typeface="Arial" panose="020B0604020202020204" pitchFamily="34" charset="0"/>
              </a:rPr>
              <a:t>PCI </a:t>
            </a:r>
            <a:r>
              <a:rPr lang="cs-CZ" b="1" dirty="0" err="1">
                <a:latin typeface="Arial" panose="020B0604020202020204" pitchFamily="34" charset="0"/>
                <a:cs typeface="Arial" panose="020B0604020202020204" pitchFamily="34" charset="0"/>
              </a:rPr>
              <a:t>vs</a:t>
            </a:r>
            <a:r>
              <a:rPr lang="cs-CZ" b="1" dirty="0">
                <a:latin typeface="Arial" panose="020B0604020202020204" pitchFamily="34" charset="0"/>
                <a:cs typeface="Arial" panose="020B0604020202020204" pitchFamily="34" charset="0"/>
              </a:rPr>
              <a:t> CABG</a:t>
            </a:r>
          </a:p>
          <a:p>
            <a:r>
              <a:rPr lang="cs-CZ" b="1" dirty="0">
                <a:latin typeface="Arial" panose="020B0604020202020204" pitchFamily="34" charset="0"/>
                <a:cs typeface="Arial" panose="020B0604020202020204" pitchFamily="34" charset="0"/>
              </a:rPr>
              <a:t>Zodpovědný lékař: </a:t>
            </a:r>
            <a:r>
              <a:rPr lang="cs-CZ" b="1" dirty="0" smtClean="0">
                <a:latin typeface="Arial" panose="020B0604020202020204" pitchFamily="34" charset="0"/>
                <a:cs typeface="Arial" panose="020B0604020202020204" pitchFamily="34" charset="0"/>
              </a:rPr>
              <a:t>as. MUDr</a:t>
            </a:r>
            <a:r>
              <a:rPr lang="cs-CZ" b="1" dirty="0">
                <a:latin typeface="Arial" panose="020B0604020202020204" pitchFamily="34" charset="0"/>
                <a:cs typeface="Arial" panose="020B0604020202020204" pitchFamily="34" charset="0"/>
              </a:rPr>
              <a:t>. P. Kala, Ph.D.</a:t>
            </a:r>
          </a:p>
          <a:p>
            <a:pPr>
              <a:spcBef>
                <a:spcPts val="300"/>
              </a:spcBef>
            </a:pPr>
            <a:r>
              <a:rPr lang="cs-CZ" altLang="cs-CZ" b="1" dirty="0">
                <a:latin typeface="Arial" charset="0"/>
                <a:cs typeface="Times New Roman" pitchFamily="18" charset="0"/>
              </a:rPr>
              <a:t/>
            </a:r>
            <a:br>
              <a:rPr lang="cs-CZ" altLang="cs-CZ" b="1" dirty="0">
                <a:latin typeface="Arial" charset="0"/>
                <a:cs typeface="Times New Roman" pitchFamily="18" charset="0"/>
              </a:rPr>
            </a:br>
            <a:endParaRPr lang="cs-CZ" altLang="cs-CZ" b="1" dirty="0">
              <a:latin typeface="Arial" charset="0"/>
              <a:cs typeface="Times New Roman" pitchFamily="18" charset="0"/>
            </a:endParaRPr>
          </a:p>
        </p:txBody>
      </p:sp>
    </p:spTree>
    <p:extLst>
      <p:ext uri="{BB962C8B-B14F-4D97-AF65-F5344CB8AC3E}">
        <p14:creationId xmlns:p14="http://schemas.microsoft.com/office/powerpoint/2010/main" val="8562586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Obdélník 3"/>
          <p:cNvSpPr>
            <a:spLocks noChangeArrowheads="1"/>
          </p:cNvSpPr>
          <p:nvPr/>
        </p:nvSpPr>
        <p:spPr bwMode="auto">
          <a:xfrm>
            <a:off x="395287" y="116632"/>
            <a:ext cx="9151937" cy="72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fontAlgn="base">
              <a:spcBef>
                <a:spcPct val="0"/>
              </a:spcBef>
              <a:spcAft>
                <a:spcPct val="0"/>
              </a:spcAft>
              <a:defRPr sz="1600">
                <a:solidFill>
                  <a:schemeClr val="tx1"/>
                </a:solidFill>
                <a:latin typeface="Times New Roman" pitchFamily="18" charset="0"/>
                <a:cs typeface="Arial" charset="0"/>
              </a:defRPr>
            </a:lvl6pPr>
            <a:lvl7pPr marL="2971800" indent="-228600" fontAlgn="base">
              <a:spcBef>
                <a:spcPct val="0"/>
              </a:spcBef>
              <a:spcAft>
                <a:spcPct val="0"/>
              </a:spcAft>
              <a:defRPr sz="1600">
                <a:solidFill>
                  <a:schemeClr val="tx1"/>
                </a:solidFill>
                <a:latin typeface="Times New Roman" pitchFamily="18" charset="0"/>
                <a:cs typeface="Arial" charset="0"/>
              </a:defRPr>
            </a:lvl7pPr>
            <a:lvl8pPr marL="3429000" indent="-228600" fontAlgn="base">
              <a:spcBef>
                <a:spcPct val="0"/>
              </a:spcBef>
              <a:spcAft>
                <a:spcPct val="0"/>
              </a:spcAft>
              <a:defRPr sz="1600">
                <a:solidFill>
                  <a:schemeClr val="tx1"/>
                </a:solidFill>
                <a:latin typeface="Times New Roman" pitchFamily="18" charset="0"/>
                <a:cs typeface="Arial" charset="0"/>
              </a:defRPr>
            </a:lvl8pPr>
            <a:lvl9pPr marL="3886200" indent="-228600" fontAlgn="base">
              <a:spcBef>
                <a:spcPct val="0"/>
              </a:spcBef>
              <a:spcAft>
                <a:spcPct val="0"/>
              </a:spcAft>
              <a:defRPr sz="1600">
                <a:solidFill>
                  <a:schemeClr val="tx1"/>
                </a:solidFill>
                <a:latin typeface="Times New Roman" pitchFamily="18" charset="0"/>
                <a:cs typeface="Arial" charset="0"/>
              </a:defRPr>
            </a:lvl9pPr>
          </a:lstStyle>
          <a:p>
            <a:pPr>
              <a:spcBef>
                <a:spcPts val="1200"/>
              </a:spcBef>
              <a:spcAft>
                <a:spcPts val="300"/>
              </a:spcAft>
            </a:pPr>
            <a:r>
              <a:rPr lang="cs-CZ" altLang="cs-CZ" b="1" dirty="0">
                <a:solidFill>
                  <a:srgbClr val="FFFF00"/>
                </a:solidFill>
                <a:latin typeface="Arial" charset="0"/>
              </a:rPr>
              <a:t>Mezinárodní studie sponzorované farmaceutickými firmami</a:t>
            </a:r>
          </a:p>
          <a:p>
            <a:pPr algn="just">
              <a:spcBef>
                <a:spcPts val="300"/>
              </a:spcBef>
            </a:pPr>
            <a:r>
              <a:rPr lang="cs-CZ" altLang="cs-CZ" b="1" dirty="0">
                <a:solidFill>
                  <a:srgbClr val="FF6600"/>
                </a:solidFill>
                <a:latin typeface="Arial" charset="0"/>
                <a:cs typeface="Times New Roman" pitchFamily="18" charset="0"/>
              </a:rPr>
              <a:t>Na IKK FNB probíhá několik velkých </a:t>
            </a:r>
            <a:r>
              <a:rPr lang="cs-CZ" altLang="cs-CZ" b="1" dirty="0" err="1">
                <a:solidFill>
                  <a:srgbClr val="FF6600"/>
                </a:solidFill>
                <a:latin typeface="Arial" charset="0"/>
                <a:cs typeface="Times New Roman" pitchFamily="18" charset="0"/>
              </a:rPr>
              <a:t>mezinárdních</a:t>
            </a:r>
            <a:r>
              <a:rPr lang="cs-CZ" altLang="cs-CZ" b="1" dirty="0">
                <a:solidFill>
                  <a:srgbClr val="FF6600"/>
                </a:solidFill>
                <a:latin typeface="Arial" charset="0"/>
                <a:cs typeface="Times New Roman" pitchFamily="18" charset="0"/>
              </a:rPr>
              <a:t> klinických studií </a:t>
            </a:r>
          </a:p>
          <a:p>
            <a:pPr algn="just">
              <a:spcBef>
                <a:spcPts val="300"/>
              </a:spcBef>
            </a:pPr>
            <a:r>
              <a:rPr lang="cs-CZ" altLang="cs-CZ" b="1" dirty="0">
                <a:solidFill>
                  <a:srgbClr val="FF6600"/>
                </a:solidFill>
                <a:latin typeface="Arial" charset="0"/>
                <a:cs typeface="Times New Roman" pitchFamily="18" charset="0"/>
              </a:rPr>
              <a:t>u nemocných s různými diagnózami z těch největších jmenujme např. studie: </a:t>
            </a:r>
          </a:p>
          <a:p>
            <a:pPr algn="just">
              <a:spcBef>
                <a:spcPts val="300"/>
              </a:spcBef>
            </a:pPr>
            <a:r>
              <a:rPr lang="cs-CZ" altLang="cs-CZ" dirty="0">
                <a:latin typeface="Arial" charset="0"/>
                <a:cs typeface="Times New Roman" pitchFamily="18" charset="0"/>
              </a:rPr>
              <a:t> </a:t>
            </a:r>
          </a:p>
          <a:p>
            <a:pPr algn="just">
              <a:spcBef>
                <a:spcPts val="300"/>
              </a:spcBef>
            </a:pPr>
            <a:r>
              <a:rPr lang="cs-CZ" altLang="cs-CZ" sz="1400" b="1" dirty="0">
                <a:latin typeface="Arial" charset="0"/>
                <a:cs typeface="Times New Roman" pitchFamily="18" charset="0"/>
              </a:rPr>
              <a:t>AMGEN 118 – AMG 145 u nemocných s ICHS a </a:t>
            </a:r>
            <a:r>
              <a:rPr lang="cs-CZ" altLang="cs-CZ" sz="1400" b="1" dirty="0" err="1">
                <a:latin typeface="Arial" charset="0"/>
                <a:cs typeface="Times New Roman" pitchFamily="18" charset="0"/>
              </a:rPr>
              <a:t>dyslipidemií</a:t>
            </a:r>
            <a:endParaRPr lang="cs-CZ" altLang="cs-CZ" sz="1400" b="1" dirty="0">
              <a:latin typeface="Arial" charset="0"/>
              <a:cs typeface="Times New Roman" pitchFamily="18" charset="0"/>
            </a:endParaRPr>
          </a:p>
          <a:p>
            <a:pPr algn="just">
              <a:spcBef>
                <a:spcPts val="300"/>
              </a:spcBef>
            </a:pPr>
            <a:r>
              <a:rPr lang="cs-CZ" altLang="cs-CZ" sz="1400" b="1" dirty="0" smtClean="0">
                <a:latin typeface="Arial" charset="0"/>
                <a:cs typeface="Times New Roman" pitchFamily="18" charset="0"/>
              </a:rPr>
              <a:t>AMGEN </a:t>
            </a:r>
            <a:r>
              <a:rPr lang="cs-CZ" altLang="cs-CZ" sz="1400" b="1" dirty="0">
                <a:latin typeface="Arial" charset="0"/>
                <a:cs typeface="Times New Roman" pitchFamily="18" charset="0"/>
              </a:rPr>
              <a:t>20120153 – </a:t>
            </a:r>
            <a:r>
              <a:rPr lang="cs-CZ" altLang="cs-CZ" sz="1400" b="1" dirty="0" smtClean="0">
                <a:latin typeface="Arial" charset="0"/>
                <a:cs typeface="Times New Roman" pitchFamily="18" charset="0"/>
              </a:rPr>
              <a:t>IVUS</a:t>
            </a:r>
            <a:endParaRPr lang="cs-CZ" altLang="cs-CZ" sz="1400" b="1" dirty="0">
              <a:latin typeface="Arial" charset="0"/>
              <a:cs typeface="Times New Roman" pitchFamily="18" charset="0"/>
            </a:endParaRPr>
          </a:p>
          <a:p>
            <a:pPr algn="just">
              <a:spcBef>
                <a:spcPts val="300"/>
              </a:spcBef>
            </a:pPr>
            <a:r>
              <a:rPr lang="cs-CZ" altLang="cs-CZ" sz="1400" b="1" dirty="0">
                <a:latin typeface="Arial" charset="0"/>
                <a:ea typeface="MS Mincho" pitchFamily="49" charset="-128"/>
              </a:rPr>
              <a:t>ATOMIC AHF – </a:t>
            </a:r>
            <a:r>
              <a:rPr lang="cs-CZ" altLang="cs-CZ" sz="1400" b="1" dirty="0" smtClean="0">
                <a:latin typeface="Arial" charset="0"/>
                <a:ea typeface="MS Mincho" pitchFamily="49" charset="-128"/>
              </a:rPr>
              <a:t> </a:t>
            </a:r>
            <a:r>
              <a:rPr lang="cs-CZ" altLang="cs-CZ" sz="1400" b="1" dirty="0">
                <a:latin typeface="Arial" charset="0"/>
                <a:ea typeface="MS Mincho" pitchFamily="49" charset="-128"/>
              </a:rPr>
              <a:t>ASS</a:t>
            </a:r>
            <a:endParaRPr lang="cs-CZ" altLang="cs-CZ" sz="1400" b="1" dirty="0">
              <a:latin typeface="Arial" charset="0"/>
              <a:cs typeface="Times New Roman" pitchFamily="18" charset="0"/>
            </a:endParaRPr>
          </a:p>
          <a:p>
            <a:pPr algn="just">
              <a:spcBef>
                <a:spcPts val="300"/>
              </a:spcBef>
            </a:pPr>
            <a:r>
              <a:rPr lang="cs-CZ" altLang="cs-CZ" sz="1400" b="1" dirty="0" smtClean="0">
                <a:latin typeface="Arial" charset="0"/>
                <a:cs typeface="Times New Roman" pitchFamily="18" charset="0"/>
              </a:rPr>
              <a:t>CL2-16257-102 </a:t>
            </a:r>
            <a:r>
              <a:rPr lang="cs-CZ" altLang="cs-CZ" sz="1400" b="1" dirty="0" err="1">
                <a:latin typeface="Arial" charset="0"/>
                <a:cs typeface="Times New Roman" pitchFamily="18" charset="0"/>
              </a:rPr>
              <a:t>Procorolan</a:t>
            </a:r>
            <a:r>
              <a:rPr lang="cs-CZ" altLang="cs-CZ" sz="1400" b="1" dirty="0">
                <a:latin typeface="Arial" charset="0"/>
                <a:cs typeface="Times New Roman" pitchFamily="18" charset="0"/>
              </a:rPr>
              <a:t> u nemocných po IVUS</a:t>
            </a:r>
          </a:p>
          <a:p>
            <a:r>
              <a:rPr lang="cs-CZ" altLang="cs-CZ" sz="1400" b="1" dirty="0">
                <a:latin typeface="Arial" charset="0"/>
                <a:ea typeface="MS Mincho" pitchFamily="49" charset="-128"/>
              </a:rPr>
              <a:t>COMPASS – </a:t>
            </a:r>
            <a:r>
              <a:rPr lang="cs-CZ" altLang="cs-CZ" sz="1400" b="1" dirty="0" err="1">
                <a:latin typeface="Arial" charset="0"/>
                <a:ea typeface="MS Mincho" pitchFamily="49" charset="-128"/>
              </a:rPr>
              <a:t>rivaroxaban</a:t>
            </a:r>
            <a:r>
              <a:rPr lang="cs-CZ" altLang="cs-CZ" sz="1400" b="1" dirty="0">
                <a:latin typeface="Arial" charset="0"/>
                <a:ea typeface="MS Mincho" pitchFamily="49" charset="-128"/>
              </a:rPr>
              <a:t> u nemocných s ICHS a ICHDKK</a:t>
            </a:r>
            <a:endParaRPr lang="cs-CZ" altLang="cs-CZ" sz="1400" b="1" dirty="0">
              <a:latin typeface="Arial" charset="0"/>
              <a:cs typeface="Times New Roman" pitchFamily="18" charset="0"/>
            </a:endParaRPr>
          </a:p>
          <a:p>
            <a:pPr algn="just">
              <a:spcBef>
                <a:spcPts val="300"/>
              </a:spcBef>
            </a:pPr>
            <a:r>
              <a:rPr lang="cs-CZ" altLang="cs-CZ" sz="1400" b="1" dirty="0">
                <a:latin typeface="Arial" charset="0"/>
                <a:cs typeface="Times New Roman" pitchFamily="18" charset="0"/>
              </a:rPr>
              <a:t>COSMIC – </a:t>
            </a:r>
            <a:r>
              <a:rPr lang="cs-CZ" altLang="cs-CZ" sz="1400" b="1" dirty="0" err="1">
                <a:latin typeface="Arial" charset="0"/>
                <a:cs typeface="Times New Roman" pitchFamily="18" charset="0"/>
              </a:rPr>
              <a:t>omecantiv</a:t>
            </a:r>
            <a:r>
              <a:rPr lang="cs-CZ" altLang="cs-CZ" sz="1400" b="1" dirty="0">
                <a:latin typeface="Arial" charset="0"/>
                <a:cs typeface="Times New Roman" pitchFamily="18" charset="0"/>
              </a:rPr>
              <a:t> </a:t>
            </a:r>
            <a:r>
              <a:rPr lang="cs-CZ" altLang="cs-CZ" sz="1400" b="1" dirty="0" err="1">
                <a:latin typeface="Arial" charset="0"/>
                <a:cs typeface="Times New Roman" pitchFamily="18" charset="0"/>
              </a:rPr>
              <a:t>mecarbil</a:t>
            </a:r>
            <a:r>
              <a:rPr lang="cs-CZ" altLang="cs-CZ" sz="1400" b="1" dirty="0">
                <a:latin typeface="Arial" charset="0"/>
                <a:cs typeface="Times New Roman" pitchFamily="18" charset="0"/>
              </a:rPr>
              <a:t> u nemocných s CHSS</a:t>
            </a:r>
          </a:p>
          <a:p>
            <a:pPr algn="just">
              <a:spcBef>
                <a:spcPts val="300"/>
              </a:spcBef>
            </a:pPr>
            <a:r>
              <a:rPr lang="cs-CZ" altLang="cs-CZ" sz="1400" b="1" dirty="0">
                <a:latin typeface="Arial" charset="0"/>
                <a:cs typeface="Times New Roman" pitchFamily="18" charset="0"/>
              </a:rPr>
              <a:t>DECLARE – </a:t>
            </a:r>
            <a:r>
              <a:rPr lang="cs-CZ" altLang="cs-CZ" sz="1400" b="1" dirty="0" err="1">
                <a:latin typeface="Arial" charset="0"/>
                <a:cs typeface="Times New Roman" pitchFamily="18" charset="0"/>
              </a:rPr>
              <a:t>dapagliflozin</a:t>
            </a:r>
            <a:r>
              <a:rPr lang="cs-CZ" altLang="cs-CZ" sz="1400" b="1" dirty="0">
                <a:latin typeface="Arial" charset="0"/>
                <a:cs typeface="Times New Roman" pitchFamily="18" charset="0"/>
              </a:rPr>
              <a:t> u nemocných s ICHS a diabetes </a:t>
            </a:r>
            <a:r>
              <a:rPr lang="cs-CZ" altLang="cs-CZ" sz="1400" b="1" dirty="0" err="1">
                <a:latin typeface="Arial" charset="0"/>
                <a:cs typeface="Times New Roman" pitchFamily="18" charset="0"/>
              </a:rPr>
              <a:t>mellitus</a:t>
            </a:r>
            <a:endParaRPr lang="cs-CZ" altLang="cs-CZ" sz="1400" b="1" dirty="0">
              <a:latin typeface="Arial" charset="0"/>
              <a:cs typeface="Times New Roman" pitchFamily="18" charset="0"/>
            </a:endParaRPr>
          </a:p>
          <a:p>
            <a:pPr algn="just">
              <a:spcBef>
                <a:spcPts val="300"/>
              </a:spcBef>
            </a:pPr>
            <a:r>
              <a:rPr lang="cs-CZ" altLang="cs-CZ" sz="1400" b="1" dirty="0" smtClean="0">
                <a:latin typeface="Arial" charset="0"/>
                <a:cs typeface="Times New Roman" pitchFamily="18" charset="0"/>
              </a:rPr>
              <a:t>GARFIELD </a:t>
            </a:r>
            <a:r>
              <a:rPr lang="cs-CZ" altLang="cs-CZ" sz="1400" b="1" dirty="0">
                <a:latin typeface="Arial" charset="0"/>
                <a:cs typeface="Times New Roman" pitchFamily="18" charset="0"/>
              </a:rPr>
              <a:t>– registr pacientů s nově </a:t>
            </a:r>
            <a:r>
              <a:rPr lang="cs-CZ" altLang="cs-CZ" sz="1400" b="1" dirty="0" err="1">
                <a:latin typeface="Arial" charset="0"/>
                <a:cs typeface="Times New Roman" pitchFamily="18" charset="0"/>
              </a:rPr>
              <a:t>vznikou</a:t>
            </a:r>
            <a:r>
              <a:rPr lang="cs-CZ" altLang="cs-CZ" sz="1400" b="1" dirty="0">
                <a:latin typeface="Arial" charset="0"/>
                <a:cs typeface="Times New Roman" pitchFamily="18" charset="0"/>
              </a:rPr>
              <a:t> fibrilací síní (dlouhodobé sledování)</a:t>
            </a:r>
          </a:p>
          <a:p>
            <a:pPr algn="just">
              <a:spcBef>
                <a:spcPts val="300"/>
              </a:spcBef>
            </a:pPr>
            <a:r>
              <a:rPr lang="cs-CZ" altLang="cs-CZ" sz="1400" b="1" dirty="0">
                <a:latin typeface="Arial" charset="0"/>
                <a:cs typeface="Times New Roman" pitchFamily="18" charset="0"/>
              </a:rPr>
              <a:t>GLAGOV – </a:t>
            </a:r>
            <a:r>
              <a:rPr lang="cs-CZ" altLang="cs-CZ" sz="1400" b="1" dirty="0" smtClean="0">
                <a:latin typeface="Arial" charset="0"/>
                <a:cs typeface="Times New Roman" pitchFamily="18" charset="0"/>
              </a:rPr>
              <a:t>PCSK </a:t>
            </a:r>
            <a:r>
              <a:rPr lang="cs-CZ" altLang="cs-CZ" sz="1400" b="1" dirty="0">
                <a:latin typeface="Arial" charset="0"/>
                <a:cs typeface="Times New Roman" pitchFamily="18" charset="0"/>
              </a:rPr>
              <a:t>9 u pacientů se stentem</a:t>
            </a:r>
          </a:p>
          <a:p>
            <a:pPr algn="just">
              <a:spcBef>
                <a:spcPts val="300"/>
              </a:spcBef>
            </a:pPr>
            <a:r>
              <a:rPr lang="cs-CZ" altLang="cs-CZ" sz="1400" b="1" dirty="0">
                <a:latin typeface="Arial" charset="0"/>
                <a:cs typeface="Times New Roman" pitchFamily="18" charset="0"/>
              </a:rPr>
              <a:t>GLORIA – registr pacientů s nově vzniklou fibrilací síní</a:t>
            </a:r>
          </a:p>
          <a:p>
            <a:pPr algn="just">
              <a:spcBef>
                <a:spcPts val="300"/>
              </a:spcBef>
            </a:pPr>
            <a:r>
              <a:rPr lang="cs-CZ" altLang="cs-CZ" sz="1400" b="1" dirty="0">
                <a:latin typeface="Arial" charset="0"/>
                <a:cs typeface="Times New Roman" pitchFamily="18" charset="0"/>
              </a:rPr>
              <a:t>IMPROVE IT – </a:t>
            </a:r>
            <a:r>
              <a:rPr lang="cs-CZ" altLang="cs-CZ" sz="1400" b="1" dirty="0" err="1">
                <a:latin typeface="Arial" charset="0"/>
                <a:cs typeface="Times New Roman" pitchFamily="18" charset="0"/>
              </a:rPr>
              <a:t>ezetimib</a:t>
            </a:r>
            <a:r>
              <a:rPr lang="cs-CZ" altLang="cs-CZ" sz="1400" b="1" dirty="0">
                <a:latin typeface="Arial" charset="0"/>
                <a:cs typeface="Times New Roman" pitchFamily="18" charset="0"/>
              </a:rPr>
              <a:t> u nemocných s ischemickou chorobou srdeční</a:t>
            </a:r>
          </a:p>
          <a:p>
            <a:pPr algn="just">
              <a:spcBef>
                <a:spcPts val="300"/>
              </a:spcBef>
            </a:pPr>
            <a:r>
              <a:rPr lang="cs-CZ" altLang="cs-CZ" sz="1400" b="1" dirty="0">
                <a:latin typeface="Arial" charset="0"/>
                <a:cs typeface="Times New Roman" pitchFamily="18" charset="0"/>
              </a:rPr>
              <a:t>ODYSSEY – SAR236553/REGN727 po akutním koronárním syndromu</a:t>
            </a:r>
          </a:p>
          <a:p>
            <a:pPr algn="just">
              <a:spcBef>
                <a:spcPts val="300"/>
              </a:spcBef>
            </a:pPr>
            <a:r>
              <a:rPr lang="cs-CZ" altLang="cs-CZ" sz="1400" b="1" dirty="0" smtClean="0">
                <a:latin typeface="Arial" charset="0"/>
                <a:cs typeface="Times New Roman" pitchFamily="18" charset="0"/>
              </a:rPr>
              <a:t>XANTUS </a:t>
            </a:r>
            <a:r>
              <a:rPr lang="cs-CZ" altLang="cs-CZ" sz="1400" b="1" dirty="0">
                <a:latin typeface="Arial" charset="0"/>
                <a:cs typeface="Times New Roman" pitchFamily="18" charset="0"/>
              </a:rPr>
              <a:t>– registr pacientů s fibrilací síní a novými </a:t>
            </a:r>
            <a:r>
              <a:rPr lang="cs-CZ" altLang="cs-CZ" sz="1400" b="1" dirty="0" smtClean="0">
                <a:latin typeface="Arial" charset="0"/>
                <a:cs typeface="Times New Roman" pitchFamily="18" charset="0"/>
              </a:rPr>
              <a:t>antikoagulanciemi</a:t>
            </a:r>
          </a:p>
          <a:p>
            <a:pPr algn="just">
              <a:spcBef>
                <a:spcPts val="300"/>
              </a:spcBef>
            </a:pPr>
            <a:r>
              <a:rPr lang="cs-CZ" altLang="cs-CZ" sz="1400" b="1" dirty="0" smtClean="0">
                <a:latin typeface="Arial" charset="0"/>
                <a:cs typeface="Times New Roman" pitchFamily="18" charset="0"/>
              </a:rPr>
              <a:t>GEMINI -   studie s paralelními skupinami, srovnávající bezpečnost </a:t>
            </a:r>
            <a:r>
              <a:rPr lang="cs-CZ" altLang="cs-CZ" sz="1400" b="1" dirty="0" err="1" smtClean="0">
                <a:latin typeface="Arial" charset="0"/>
                <a:cs typeface="Times New Roman" pitchFamily="18" charset="0"/>
              </a:rPr>
              <a:t>Rivaroxabanu</a:t>
            </a:r>
            <a:r>
              <a:rPr lang="cs-CZ" altLang="cs-CZ" sz="1400" b="1" dirty="0" smtClean="0">
                <a:latin typeface="Arial" charset="0"/>
                <a:cs typeface="Times New Roman" pitchFamily="18" charset="0"/>
              </a:rPr>
              <a:t> </a:t>
            </a:r>
          </a:p>
          <a:p>
            <a:pPr algn="just">
              <a:spcBef>
                <a:spcPts val="300"/>
              </a:spcBef>
            </a:pPr>
            <a:r>
              <a:rPr lang="cs-CZ" altLang="cs-CZ" sz="1400" b="1" dirty="0">
                <a:latin typeface="Arial" charset="0"/>
                <a:cs typeface="Times New Roman" pitchFamily="18" charset="0"/>
              </a:rPr>
              <a:t> </a:t>
            </a:r>
            <a:r>
              <a:rPr lang="cs-CZ" altLang="cs-CZ" sz="1400" b="1" dirty="0" smtClean="0">
                <a:latin typeface="Arial" charset="0"/>
                <a:cs typeface="Times New Roman" pitchFamily="18" charset="0"/>
              </a:rPr>
              <a:t>                oproti kyselině acetylsalicylové jako aditivní terapie k léčbě </a:t>
            </a:r>
            <a:r>
              <a:rPr lang="cs-CZ" altLang="cs-CZ" sz="1400" b="1" dirty="0" err="1" smtClean="0">
                <a:latin typeface="Arial" charset="0"/>
                <a:cs typeface="Times New Roman" pitchFamily="18" charset="0"/>
              </a:rPr>
              <a:t>Clopidogrelem</a:t>
            </a:r>
            <a:r>
              <a:rPr lang="cs-CZ" altLang="cs-CZ" sz="1400" b="1" dirty="0" smtClean="0">
                <a:latin typeface="Arial" charset="0"/>
                <a:cs typeface="Times New Roman" pitchFamily="18" charset="0"/>
              </a:rPr>
              <a:t> nebo </a:t>
            </a:r>
          </a:p>
          <a:p>
            <a:pPr algn="just">
              <a:spcBef>
                <a:spcPts val="300"/>
              </a:spcBef>
            </a:pPr>
            <a:r>
              <a:rPr lang="cs-CZ" altLang="cs-CZ" sz="1400" b="1" dirty="0">
                <a:latin typeface="Arial" charset="0"/>
                <a:cs typeface="Times New Roman" pitchFamily="18" charset="0"/>
              </a:rPr>
              <a:t> </a:t>
            </a:r>
            <a:r>
              <a:rPr lang="cs-CZ" altLang="cs-CZ" sz="1400" b="1" dirty="0" smtClean="0">
                <a:latin typeface="Arial" charset="0"/>
                <a:cs typeface="Times New Roman" pitchFamily="18" charset="0"/>
              </a:rPr>
              <a:t>                </a:t>
            </a:r>
            <a:r>
              <a:rPr lang="cs-CZ" altLang="cs-CZ" sz="1400" b="1" dirty="0" err="1" smtClean="0">
                <a:latin typeface="Arial" charset="0"/>
                <a:cs typeface="Times New Roman" pitchFamily="18" charset="0"/>
              </a:rPr>
              <a:t>Ticagrelomem</a:t>
            </a:r>
            <a:r>
              <a:rPr lang="cs-CZ" altLang="cs-CZ" sz="1400" b="1" dirty="0" smtClean="0">
                <a:latin typeface="Arial" charset="0"/>
                <a:cs typeface="Times New Roman" pitchFamily="18" charset="0"/>
              </a:rPr>
              <a:t> u subjektů s akutním koronárním syndromem</a:t>
            </a:r>
          </a:p>
          <a:p>
            <a:pPr algn="just">
              <a:spcBef>
                <a:spcPts val="300"/>
              </a:spcBef>
            </a:pPr>
            <a:r>
              <a:rPr lang="cs-CZ" altLang="cs-CZ" sz="1400" b="1" dirty="0" smtClean="0">
                <a:latin typeface="Arial" charset="0"/>
                <a:cs typeface="Times New Roman" pitchFamily="18" charset="0"/>
              </a:rPr>
              <a:t>MARINER – hodnocení rizikových pacientů </a:t>
            </a:r>
            <a:r>
              <a:rPr lang="cs-CZ" altLang="cs-CZ" sz="1400" b="1" dirty="0" err="1" smtClean="0">
                <a:latin typeface="Arial" charset="0"/>
                <a:cs typeface="Times New Roman" pitchFamily="18" charset="0"/>
              </a:rPr>
              <a:t>užívajícíh</a:t>
            </a:r>
            <a:r>
              <a:rPr lang="cs-CZ" altLang="cs-CZ" sz="1400" b="1" dirty="0" smtClean="0">
                <a:latin typeface="Arial" charset="0"/>
                <a:cs typeface="Times New Roman" pitchFamily="18" charset="0"/>
              </a:rPr>
              <a:t> </a:t>
            </a:r>
            <a:r>
              <a:rPr lang="cs-CZ" altLang="cs-CZ" sz="1400" b="1" dirty="0" err="1" smtClean="0">
                <a:latin typeface="Arial" charset="0"/>
                <a:cs typeface="Times New Roman" pitchFamily="18" charset="0"/>
              </a:rPr>
              <a:t>Rivaroxaban</a:t>
            </a:r>
            <a:r>
              <a:rPr lang="cs-CZ" altLang="cs-CZ" sz="1400" b="1" dirty="0" smtClean="0">
                <a:latin typeface="Arial" charset="0"/>
                <a:cs typeface="Times New Roman" pitchFamily="18" charset="0"/>
              </a:rPr>
              <a:t> versus placebo při snižování </a:t>
            </a:r>
          </a:p>
          <a:p>
            <a:pPr algn="just">
              <a:spcBef>
                <a:spcPts val="300"/>
              </a:spcBef>
            </a:pPr>
            <a:r>
              <a:rPr lang="cs-CZ" altLang="cs-CZ" sz="1400" b="1" dirty="0">
                <a:latin typeface="Arial" charset="0"/>
                <a:cs typeface="Times New Roman" pitchFamily="18" charset="0"/>
              </a:rPr>
              <a:t> </a:t>
            </a:r>
            <a:r>
              <a:rPr lang="cs-CZ" altLang="cs-CZ" sz="1400" b="1" dirty="0" smtClean="0">
                <a:latin typeface="Arial" charset="0"/>
                <a:cs typeface="Times New Roman" pitchFamily="18" charset="0"/>
              </a:rPr>
              <a:t>                    rizika žilního </a:t>
            </a:r>
            <a:r>
              <a:rPr lang="cs-CZ" altLang="cs-CZ" sz="1400" b="1" dirty="0" err="1" smtClean="0">
                <a:latin typeface="Arial" charset="0"/>
                <a:cs typeface="Times New Roman" pitchFamily="18" charset="0"/>
              </a:rPr>
              <a:t>tromboembolizmu</a:t>
            </a:r>
            <a:r>
              <a:rPr lang="cs-CZ" altLang="cs-CZ" sz="1400" b="1" dirty="0" smtClean="0">
                <a:latin typeface="Arial" charset="0"/>
                <a:cs typeface="Times New Roman" pitchFamily="18" charset="0"/>
              </a:rPr>
              <a:t> po propuštění z nemocnice</a:t>
            </a:r>
          </a:p>
          <a:p>
            <a:pPr algn="just">
              <a:spcBef>
                <a:spcPts val="300"/>
              </a:spcBef>
            </a:pPr>
            <a:r>
              <a:rPr lang="cs-CZ" altLang="cs-CZ" sz="1400" b="1" dirty="0" smtClean="0">
                <a:latin typeface="Arial" charset="0"/>
                <a:cs typeface="Times New Roman" pitchFamily="18" charset="0"/>
              </a:rPr>
              <a:t>TREVENA -  klinické hodnocení sledující účinnost léčby s různými dávkami přípravku TRV027</a:t>
            </a:r>
          </a:p>
          <a:p>
            <a:pPr algn="just">
              <a:spcBef>
                <a:spcPts val="300"/>
              </a:spcBef>
            </a:pPr>
            <a:r>
              <a:rPr lang="cs-CZ" altLang="cs-CZ" sz="1400" b="1" dirty="0" smtClean="0">
                <a:latin typeface="Arial" charset="0"/>
                <a:cs typeface="Times New Roman" pitchFamily="18" charset="0"/>
              </a:rPr>
              <a:t>THEMIS – hodnocení vlivu </a:t>
            </a:r>
            <a:r>
              <a:rPr lang="cs-CZ" altLang="cs-CZ" sz="1400" b="1" dirty="0" err="1" smtClean="0">
                <a:latin typeface="Arial" charset="0"/>
                <a:cs typeface="Times New Roman" pitchFamily="18" charset="0"/>
              </a:rPr>
              <a:t>Ticagrelolu</a:t>
            </a:r>
            <a:r>
              <a:rPr lang="cs-CZ" altLang="cs-CZ" sz="1400" b="1" dirty="0" smtClean="0">
                <a:latin typeface="Arial" charset="0"/>
                <a:cs typeface="Times New Roman" pitchFamily="18" charset="0"/>
              </a:rPr>
              <a:t> podávaného dvakrát denně na výskyt úmrtí </a:t>
            </a:r>
          </a:p>
          <a:p>
            <a:pPr algn="just">
              <a:spcBef>
                <a:spcPts val="300"/>
              </a:spcBef>
            </a:pPr>
            <a:r>
              <a:rPr lang="cs-CZ" altLang="cs-CZ" sz="1400" b="1" dirty="0">
                <a:latin typeface="Arial" charset="0"/>
                <a:cs typeface="Times New Roman" pitchFamily="18" charset="0"/>
              </a:rPr>
              <a:t> </a:t>
            </a:r>
            <a:r>
              <a:rPr lang="cs-CZ" altLang="cs-CZ" sz="1400" b="1" dirty="0" smtClean="0">
                <a:latin typeface="Arial" charset="0"/>
                <a:cs typeface="Times New Roman" pitchFamily="18" charset="0"/>
              </a:rPr>
              <a:t>                 z kardiovaskulárních příčin infarktu myokardu nebo cévní mozkové příhody </a:t>
            </a:r>
          </a:p>
          <a:p>
            <a:pPr algn="just">
              <a:spcBef>
                <a:spcPts val="300"/>
              </a:spcBef>
            </a:pPr>
            <a:r>
              <a:rPr lang="cs-CZ" altLang="cs-CZ" sz="1400" b="1" dirty="0">
                <a:latin typeface="Arial" charset="0"/>
                <a:cs typeface="Times New Roman" pitchFamily="18" charset="0"/>
              </a:rPr>
              <a:t> </a:t>
            </a:r>
            <a:r>
              <a:rPr lang="cs-CZ" altLang="cs-CZ" sz="1400" b="1" dirty="0" smtClean="0">
                <a:latin typeface="Arial" charset="0"/>
                <a:cs typeface="Times New Roman" pitchFamily="18" charset="0"/>
              </a:rPr>
              <a:t>                 u pacientů s diabetes </a:t>
            </a:r>
            <a:r>
              <a:rPr lang="cs-CZ" altLang="cs-CZ" sz="1400" b="1" dirty="0" err="1" smtClean="0">
                <a:latin typeface="Arial" charset="0"/>
                <a:cs typeface="Times New Roman" pitchFamily="18" charset="0"/>
              </a:rPr>
              <a:t>mellitus</a:t>
            </a:r>
            <a:r>
              <a:rPr lang="cs-CZ" altLang="cs-CZ" sz="1400" b="1" dirty="0" smtClean="0">
                <a:latin typeface="Arial" charset="0"/>
                <a:cs typeface="Times New Roman" pitchFamily="18" charset="0"/>
              </a:rPr>
              <a:t> 2. typu</a:t>
            </a:r>
            <a:endParaRPr lang="cs-CZ" altLang="cs-CZ" sz="1400" b="1" dirty="0">
              <a:latin typeface="Arial" charset="0"/>
              <a:cs typeface="Times New Roman" pitchFamily="18" charset="0"/>
            </a:endParaRPr>
          </a:p>
          <a:p>
            <a:pPr algn="just">
              <a:spcBef>
                <a:spcPts val="300"/>
              </a:spcBef>
            </a:pPr>
            <a:r>
              <a:rPr lang="cs-CZ" altLang="cs-CZ" sz="1400" dirty="0">
                <a:latin typeface="Arial" charset="0"/>
                <a:cs typeface="Times New Roman" pitchFamily="18" charset="0"/>
              </a:rPr>
              <a:t> </a:t>
            </a:r>
          </a:p>
          <a:p>
            <a:pPr algn="just">
              <a:spcBef>
                <a:spcPts val="300"/>
              </a:spcBef>
            </a:pPr>
            <a:r>
              <a:rPr lang="cs-CZ" altLang="cs-CZ" sz="1400" dirty="0">
                <a:latin typeface="Arial" charset="0"/>
                <a:cs typeface="Times New Roman" pitchFamily="18" charset="0"/>
              </a:rPr>
              <a:t> </a:t>
            </a:r>
          </a:p>
        </p:txBody>
      </p:sp>
    </p:spTree>
    <p:extLst>
      <p:ext uri="{BB962C8B-B14F-4D97-AF65-F5344CB8AC3E}">
        <p14:creationId xmlns:p14="http://schemas.microsoft.com/office/powerpoint/2010/main" val="515022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4" y="27699"/>
            <a:ext cx="8893175" cy="6024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lvl="1" algn="ctr"/>
            <a:r>
              <a:rPr lang="cs-CZ" sz="2400" b="1" dirty="0">
                <a:solidFill>
                  <a:srgbClr val="99FF33"/>
                </a:solidFill>
                <a:latin typeface="Arial" charset="0"/>
              </a:rPr>
              <a:t>Náš Nadační fond</a:t>
            </a:r>
          </a:p>
          <a:p>
            <a:pPr lvl="1" algn="ctr"/>
            <a:endParaRPr lang="cs-CZ" sz="2400" b="1" dirty="0">
              <a:solidFill>
                <a:srgbClr val="99FF33"/>
              </a:solidFill>
              <a:latin typeface="Arial" charset="0"/>
            </a:endParaRPr>
          </a:p>
          <a:p>
            <a:pPr lvl="1" algn="ctr"/>
            <a:endParaRPr lang="cs-CZ" sz="1800" b="1" dirty="0"/>
          </a:p>
          <a:p>
            <a:pPr lvl="1" algn="ctr"/>
            <a:endParaRPr lang="cs-CZ" sz="1800" b="1" dirty="0"/>
          </a:p>
          <a:p>
            <a:pPr lvl="1" algn="ctr"/>
            <a:r>
              <a:rPr lang="cs-CZ" sz="2000" b="1" u="sng" dirty="0">
                <a:solidFill>
                  <a:srgbClr val="FF6600"/>
                </a:solidFill>
                <a:latin typeface="Arial" charset="0"/>
              </a:rPr>
              <a:t>Nadační fond Zdravé </a:t>
            </a:r>
            <a:r>
              <a:rPr lang="cs-CZ" sz="2000" b="1" u="sng" dirty="0" smtClean="0">
                <a:solidFill>
                  <a:srgbClr val="FF6600"/>
                </a:solidFill>
                <a:latin typeface="Arial" charset="0"/>
              </a:rPr>
              <a:t>srdce</a:t>
            </a:r>
          </a:p>
          <a:p>
            <a:pPr lvl="1" algn="ctr"/>
            <a:endParaRPr lang="cs-CZ" sz="2000" b="1" u="sng" dirty="0">
              <a:solidFill>
                <a:srgbClr val="FF6600"/>
              </a:solidFill>
              <a:latin typeface="Arial" charset="0"/>
            </a:endParaRPr>
          </a:p>
          <a:p>
            <a:pPr lvl="1" algn="just">
              <a:spcBef>
                <a:spcPts val="300"/>
              </a:spcBef>
              <a:spcAft>
                <a:spcPts val="0"/>
              </a:spcAft>
            </a:pPr>
            <a:r>
              <a:rPr lang="cs-CZ" sz="1400" dirty="0">
                <a:latin typeface="Arial"/>
              </a:rPr>
              <a:t>Nadační fond Zdravé srdce </a:t>
            </a:r>
            <a:r>
              <a:rPr lang="cs-CZ" sz="1400" dirty="0" smtClean="0">
                <a:latin typeface="Arial"/>
              </a:rPr>
              <a:t>je </a:t>
            </a:r>
            <a:r>
              <a:rPr lang="cs-CZ" sz="1400" dirty="0">
                <a:latin typeface="Arial"/>
              </a:rPr>
              <a:t>zřízen za účelem podpory rozvoje lékařské vědy a jiných vědních oborů, zabývajících se problematikou diagnostiky a léčby srdečních chorob a podpory diagnostické a léčebné péče o nemocné s kardiovaskulárními chorobami, poskytované na Interní kardiologické klinice Fakultní nemocnice Brno. Za dobu svého </a:t>
            </a:r>
            <a:r>
              <a:rPr lang="cs-CZ" sz="1400" dirty="0" smtClean="0">
                <a:latin typeface="Arial"/>
              </a:rPr>
              <a:t>šestnáctiletého </a:t>
            </a:r>
            <a:r>
              <a:rPr lang="cs-CZ" sz="1400" dirty="0">
                <a:latin typeface="Arial"/>
              </a:rPr>
              <a:t>působení byla z prostředků Nadačního fondu zakoupena celá řada diagnostických přístrojů, které pomáhají při péči o nemocné naší kliniky. Za všechny jmenujme ventilátor Raphael Silver pro potřeby jednotek intenzivní péče Interní kardiologické kliniky, dorozumívací zařízení pacient – sestra pro potřeby standardních oddělení, nahrávače pro pořizování dlouhodobých záznamů EKG a specializované nahrávače poruch srdečního rytmu u ambulantních pacientů, </a:t>
            </a:r>
            <a:r>
              <a:rPr lang="cs-CZ" sz="1400" dirty="0" err="1">
                <a:latin typeface="Arial"/>
              </a:rPr>
              <a:t>analyzér</a:t>
            </a:r>
            <a:r>
              <a:rPr lang="cs-CZ" sz="1400" dirty="0">
                <a:latin typeface="Arial"/>
              </a:rPr>
              <a:t> a laboratorní sety pro diagnostiku nebo klimatizační jednotku do echokardiografické vyšetřovny. Nadační fond financoval rovněž úpravu některých interiérů v prostorách lůžkové části i ambulancí kliniky tak, aby se zlepšilo prostředí pro nemocné i pro personál. Z prostředků Nadačního fondu byl zřízen pokoj pro nadstandardní péči. Pokoje pro nemocné byly vybaveny televizními přijímači. Také v roce </a:t>
            </a:r>
            <a:r>
              <a:rPr lang="cs-CZ" sz="1400" dirty="0" smtClean="0">
                <a:latin typeface="Arial"/>
              </a:rPr>
              <a:t>2015 </a:t>
            </a:r>
            <a:r>
              <a:rPr lang="cs-CZ" sz="1400" dirty="0">
                <a:latin typeface="Arial"/>
              </a:rPr>
              <a:t>se Nadační fond finančně podílel na organizaci sympózia Moderní trendy v </a:t>
            </a:r>
            <a:r>
              <a:rPr lang="cs-CZ" sz="1400" dirty="0" smtClean="0">
                <a:latin typeface="Arial"/>
              </a:rPr>
              <a:t>intervenční kardiologii</a:t>
            </a:r>
            <a:r>
              <a:rPr lang="cs-CZ" sz="1400" dirty="0">
                <a:latin typeface="Arial"/>
              </a:rPr>
              <a:t>, pořádaného naší klinikou.</a:t>
            </a:r>
            <a:endParaRPr lang="cs-CZ" sz="1400" b="1" dirty="0">
              <a:latin typeface="Times New Roman"/>
            </a:endParaRPr>
          </a:p>
          <a:p>
            <a:pPr lvl="1" algn="ctr"/>
            <a:endParaRPr lang="cs-CZ" sz="1400" b="1" u="sng" dirty="0">
              <a:solidFill>
                <a:srgbClr val="FF6600"/>
              </a:solidFill>
              <a:latin typeface="Arial" charset="0"/>
            </a:endParaRPr>
          </a:p>
          <a:p>
            <a:pPr lvl="1" algn="ctr"/>
            <a:endParaRPr lang="cs-CZ" sz="1400" b="1" u="sng" dirty="0"/>
          </a:p>
          <a:p>
            <a:pPr lvl="2" algn="ctr"/>
            <a:endParaRPr lang="cs-CZ" sz="1800" b="1" dirty="0"/>
          </a:p>
          <a:p>
            <a:pPr algn="ctr"/>
            <a:r>
              <a:rPr lang="cs-CZ" sz="2000" b="1" dirty="0">
                <a:solidFill>
                  <a:srgbClr val="FF3300"/>
                </a:solidFill>
              </a:rPr>
              <a:t>          </a:t>
            </a:r>
            <a:r>
              <a:rPr lang="cs-CZ" sz="2000" b="1" dirty="0">
                <a:solidFill>
                  <a:srgbClr val="FF3300"/>
                </a:solidFill>
                <a:latin typeface="Arial" charset="0"/>
              </a:rPr>
              <a:t>Bankovní spojení: 2093013001/5500</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2987824" y="0"/>
            <a:ext cx="2749471"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r>
              <a:rPr lang="cs-CZ" sz="1800" b="1" dirty="0" smtClean="0">
                <a:solidFill>
                  <a:srgbClr val="FF6600"/>
                </a:solidFill>
                <a:latin typeface="Arial" charset="0"/>
              </a:rPr>
              <a:t>Publikační činnost IKK</a:t>
            </a:r>
            <a:endParaRPr lang="cs-CZ" sz="1800" dirty="0">
              <a:solidFill>
                <a:srgbClr val="FF6600"/>
              </a:solidFill>
              <a:latin typeface="Arial" charset="0"/>
            </a:endParaRPr>
          </a:p>
        </p:txBody>
      </p:sp>
      <p:sp>
        <p:nvSpPr>
          <p:cNvPr id="2" name="Obdélník 1"/>
          <p:cNvSpPr/>
          <p:nvPr/>
        </p:nvSpPr>
        <p:spPr>
          <a:xfrm>
            <a:off x="215516" y="323165"/>
            <a:ext cx="8712968" cy="1049133"/>
          </a:xfrm>
          <a:prstGeom prst="rect">
            <a:avLst/>
          </a:prstGeom>
        </p:spPr>
        <p:txBody>
          <a:bodyPr wrap="square">
            <a:spAutoFit/>
          </a:bodyPr>
          <a:lstStyle/>
          <a:p>
            <a:pPr algn="just">
              <a:lnSpc>
                <a:spcPct val="115000"/>
              </a:lnSpc>
              <a:spcAft>
                <a:spcPts val="1000"/>
              </a:spcAft>
            </a:pPr>
            <a:r>
              <a:rPr lang="cs-CZ" sz="1100" b="1" dirty="0">
                <a:solidFill>
                  <a:srgbClr val="FFFF00"/>
                </a:solidFill>
                <a:latin typeface="Arial" panose="020B0604020202020204" pitchFamily="34" charset="0"/>
                <a:ea typeface="Calibri"/>
                <a:cs typeface="Arial" panose="020B0604020202020204" pitchFamily="34" charset="0"/>
              </a:rPr>
              <a:t>Doc. MUDr. Ondřej Ludka, Ph.D. byl Českou společností pro výzkum spánku a spánkovou medicínu oceněn cenou za nejlepší původní práci za rok 2014 (Ludka O, Štěpánová R, Vyskočilová M, </a:t>
            </a:r>
            <a:r>
              <a:rPr lang="cs-CZ" sz="1100" b="1" dirty="0" err="1">
                <a:solidFill>
                  <a:srgbClr val="FFFF00"/>
                </a:solidFill>
                <a:latin typeface="Arial" panose="020B0604020202020204" pitchFamily="34" charset="0"/>
                <a:ea typeface="Calibri"/>
                <a:cs typeface="Arial" panose="020B0604020202020204" pitchFamily="34" charset="0"/>
              </a:rPr>
              <a:t>Galková</a:t>
            </a:r>
            <a:r>
              <a:rPr lang="cs-CZ" sz="1100" b="1" dirty="0">
                <a:solidFill>
                  <a:srgbClr val="FFFF00"/>
                </a:solidFill>
                <a:latin typeface="Arial" panose="020B0604020202020204" pitchFamily="34" charset="0"/>
                <a:ea typeface="Calibri"/>
                <a:cs typeface="Arial" panose="020B0604020202020204" pitchFamily="34" charset="0"/>
              </a:rPr>
              <a:t> L, Mikolášková M, Bělehrad M, Košťálová J, </a:t>
            </a:r>
            <a:r>
              <a:rPr lang="cs-CZ" sz="1100" b="1" dirty="0" err="1">
                <a:solidFill>
                  <a:srgbClr val="FFFF00"/>
                </a:solidFill>
                <a:latin typeface="Arial" panose="020B0604020202020204" pitchFamily="34" charset="0"/>
                <a:ea typeface="Calibri"/>
                <a:cs typeface="Arial" panose="020B0604020202020204" pitchFamily="34" charset="0"/>
              </a:rPr>
              <a:t>Mihalová</a:t>
            </a:r>
            <a:r>
              <a:rPr lang="cs-CZ" sz="1100" b="1" dirty="0">
                <a:solidFill>
                  <a:srgbClr val="FFFF00"/>
                </a:solidFill>
                <a:latin typeface="Arial" panose="020B0604020202020204" pitchFamily="34" charset="0"/>
                <a:ea typeface="Calibri"/>
                <a:cs typeface="Arial" panose="020B0604020202020204" pitchFamily="34" charset="0"/>
              </a:rPr>
              <a:t> Z, Drozdová A, </a:t>
            </a:r>
            <a:r>
              <a:rPr lang="cs-CZ" sz="1100" b="1" dirty="0" err="1">
                <a:solidFill>
                  <a:srgbClr val="FFFF00"/>
                </a:solidFill>
                <a:latin typeface="Arial" panose="020B0604020202020204" pitchFamily="34" charset="0"/>
                <a:ea typeface="Calibri"/>
                <a:cs typeface="Arial" panose="020B0604020202020204" pitchFamily="34" charset="0"/>
              </a:rPr>
              <a:t>Hlasenský</a:t>
            </a:r>
            <a:r>
              <a:rPr lang="cs-CZ" sz="1100" b="1" dirty="0">
                <a:solidFill>
                  <a:srgbClr val="FFFF00"/>
                </a:solidFill>
                <a:latin typeface="Arial" panose="020B0604020202020204" pitchFamily="34" charset="0"/>
                <a:ea typeface="Calibri"/>
                <a:cs typeface="Arial" panose="020B0604020202020204" pitchFamily="34" charset="0"/>
              </a:rPr>
              <a:t> J, </a:t>
            </a:r>
            <a:r>
              <a:rPr lang="cs-CZ" sz="1100" b="1" dirty="0" err="1">
                <a:solidFill>
                  <a:srgbClr val="FFFF00"/>
                </a:solidFill>
                <a:latin typeface="Arial" panose="020B0604020202020204" pitchFamily="34" charset="0"/>
                <a:ea typeface="Calibri"/>
                <a:cs typeface="Arial" panose="020B0604020202020204" pitchFamily="34" charset="0"/>
              </a:rPr>
              <a:t>Gacik</a:t>
            </a:r>
            <a:r>
              <a:rPr lang="cs-CZ" sz="1100" b="1" dirty="0">
                <a:solidFill>
                  <a:srgbClr val="FFFF00"/>
                </a:solidFill>
                <a:latin typeface="Arial" panose="020B0604020202020204" pitchFamily="34" charset="0"/>
                <a:ea typeface="Calibri"/>
                <a:cs typeface="Arial" panose="020B0604020202020204" pitchFamily="34" charset="0"/>
              </a:rPr>
              <a:t> M, Pudilová L, Mikušová T, Fischerová B, </a:t>
            </a:r>
            <a:r>
              <a:rPr lang="cs-CZ" sz="1100" b="1" dirty="0" err="1">
                <a:solidFill>
                  <a:srgbClr val="FFFF00"/>
                </a:solidFill>
                <a:latin typeface="Arial" panose="020B0604020202020204" pitchFamily="34" charset="0"/>
                <a:ea typeface="Calibri"/>
                <a:cs typeface="Arial" panose="020B0604020202020204" pitchFamily="34" charset="0"/>
              </a:rPr>
              <a:t>Sert-Kuniyoshi</a:t>
            </a:r>
            <a:r>
              <a:rPr lang="cs-CZ" sz="1100" b="1" dirty="0">
                <a:solidFill>
                  <a:srgbClr val="FFFF00"/>
                </a:solidFill>
                <a:latin typeface="Arial" panose="020B0604020202020204" pitchFamily="34" charset="0"/>
                <a:ea typeface="Calibri"/>
                <a:cs typeface="Arial" panose="020B0604020202020204" pitchFamily="34" charset="0"/>
              </a:rPr>
              <a:t> F, </a:t>
            </a:r>
            <a:r>
              <a:rPr lang="cs-CZ" sz="1100" b="1" dirty="0" err="1">
                <a:solidFill>
                  <a:srgbClr val="FFFF00"/>
                </a:solidFill>
                <a:latin typeface="Arial" panose="020B0604020202020204" pitchFamily="34" charset="0"/>
                <a:ea typeface="Calibri"/>
                <a:cs typeface="Arial" panose="020B0604020202020204" pitchFamily="34" charset="0"/>
              </a:rPr>
              <a:t>Somers</a:t>
            </a:r>
            <a:r>
              <a:rPr lang="cs-CZ" sz="1100" b="1" dirty="0">
                <a:solidFill>
                  <a:srgbClr val="FFFF00"/>
                </a:solidFill>
                <a:latin typeface="Arial" panose="020B0604020202020204" pitchFamily="34" charset="0"/>
                <a:ea typeface="Calibri"/>
                <a:cs typeface="Arial" panose="020B0604020202020204" pitchFamily="34" charset="0"/>
              </a:rPr>
              <a:t> VK, Špinar J, Kára T. </a:t>
            </a:r>
            <a:r>
              <a:rPr lang="cs-CZ" sz="1100" b="1" dirty="0" err="1">
                <a:solidFill>
                  <a:srgbClr val="FFFF00"/>
                </a:solidFill>
                <a:latin typeface="Arial" panose="020B0604020202020204" pitchFamily="34" charset="0"/>
                <a:ea typeface="Calibri"/>
                <a:cs typeface="Arial" panose="020B0604020202020204" pitchFamily="34" charset="0"/>
              </a:rPr>
              <a:t>Sleep</a:t>
            </a:r>
            <a:r>
              <a:rPr lang="cs-CZ" sz="1100" b="1" dirty="0">
                <a:solidFill>
                  <a:srgbClr val="FFFF00"/>
                </a:solidFill>
                <a:latin typeface="Arial" panose="020B0604020202020204" pitchFamily="34" charset="0"/>
                <a:ea typeface="Calibri"/>
                <a:cs typeface="Arial" panose="020B0604020202020204" pitchFamily="34" charset="0"/>
              </a:rPr>
              <a:t> </a:t>
            </a:r>
            <a:r>
              <a:rPr lang="cs-CZ" sz="1100" b="1" dirty="0" err="1">
                <a:solidFill>
                  <a:srgbClr val="FFFF00"/>
                </a:solidFill>
                <a:latin typeface="Arial" panose="020B0604020202020204" pitchFamily="34" charset="0"/>
                <a:ea typeface="Calibri"/>
                <a:cs typeface="Arial" panose="020B0604020202020204" pitchFamily="34" charset="0"/>
              </a:rPr>
              <a:t>apnea</a:t>
            </a:r>
            <a:r>
              <a:rPr lang="cs-CZ" sz="1100" b="1" dirty="0">
                <a:solidFill>
                  <a:srgbClr val="FFFF00"/>
                </a:solidFill>
                <a:latin typeface="Arial" panose="020B0604020202020204" pitchFamily="34" charset="0"/>
                <a:ea typeface="Calibri"/>
                <a:cs typeface="Arial" panose="020B0604020202020204" pitchFamily="34" charset="0"/>
              </a:rPr>
              <a:t> prevalence in </a:t>
            </a:r>
            <a:r>
              <a:rPr lang="cs-CZ" sz="1100" b="1" dirty="0" err="1">
                <a:solidFill>
                  <a:srgbClr val="FFFF00"/>
                </a:solidFill>
                <a:latin typeface="Arial" panose="020B0604020202020204" pitchFamily="34" charset="0"/>
                <a:ea typeface="Calibri"/>
                <a:cs typeface="Arial" panose="020B0604020202020204" pitchFamily="34" charset="0"/>
              </a:rPr>
              <a:t>acute</a:t>
            </a:r>
            <a:r>
              <a:rPr lang="cs-CZ" sz="1100" b="1" dirty="0">
                <a:solidFill>
                  <a:srgbClr val="FFFF00"/>
                </a:solidFill>
                <a:latin typeface="Arial" panose="020B0604020202020204" pitchFamily="34" charset="0"/>
                <a:ea typeface="Calibri"/>
                <a:cs typeface="Arial" panose="020B0604020202020204" pitchFamily="34" charset="0"/>
              </a:rPr>
              <a:t> </a:t>
            </a:r>
            <a:r>
              <a:rPr lang="cs-CZ" sz="1100" b="1" dirty="0" err="1">
                <a:solidFill>
                  <a:srgbClr val="FFFF00"/>
                </a:solidFill>
                <a:latin typeface="Arial" panose="020B0604020202020204" pitchFamily="34" charset="0"/>
                <a:ea typeface="Calibri"/>
                <a:cs typeface="Arial" panose="020B0604020202020204" pitchFamily="34" charset="0"/>
              </a:rPr>
              <a:t>myocardial</a:t>
            </a:r>
            <a:r>
              <a:rPr lang="cs-CZ" sz="1100" b="1" dirty="0">
                <a:solidFill>
                  <a:srgbClr val="FFFF00"/>
                </a:solidFill>
                <a:latin typeface="Arial" panose="020B0604020202020204" pitchFamily="34" charset="0"/>
                <a:ea typeface="Calibri"/>
                <a:cs typeface="Arial" panose="020B0604020202020204" pitchFamily="34" charset="0"/>
              </a:rPr>
              <a:t> </a:t>
            </a:r>
            <a:r>
              <a:rPr lang="cs-CZ" sz="1100" b="1" dirty="0" err="1">
                <a:solidFill>
                  <a:srgbClr val="FFFF00"/>
                </a:solidFill>
                <a:latin typeface="Arial" panose="020B0604020202020204" pitchFamily="34" charset="0"/>
                <a:ea typeface="Calibri"/>
                <a:cs typeface="Arial" panose="020B0604020202020204" pitchFamily="34" charset="0"/>
              </a:rPr>
              <a:t>infarction</a:t>
            </a:r>
            <a:r>
              <a:rPr lang="cs-CZ" sz="1100" b="1" dirty="0">
                <a:solidFill>
                  <a:srgbClr val="FFFF00"/>
                </a:solidFill>
                <a:latin typeface="Arial" panose="020B0604020202020204" pitchFamily="34" charset="0"/>
                <a:ea typeface="Calibri"/>
                <a:cs typeface="Arial" panose="020B0604020202020204" pitchFamily="34" charset="0"/>
              </a:rPr>
              <a:t> - </a:t>
            </a:r>
            <a:r>
              <a:rPr lang="cs-CZ" sz="1100" b="1" dirty="0" err="1">
                <a:solidFill>
                  <a:srgbClr val="FFFF00"/>
                </a:solidFill>
                <a:latin typeface="Arial" panose="020B0604020202020204" pitchFamily="34" charset="0"/>
                <a:ea typeface="Calibri"/>
                <a:cs typeface="Arial" panose="020B0604020202020204" pitchFamily="34" charset="0"/>
              </a:rPr>
              <a:t>The</a:t>
            </a:r>
            <a:r>
              <a:rPr lang="cs-CZ" sz="1100" b="1" dirty="0">
                <a:solidFill>
                  <a:srgbClr val="FFFF00"/>
                </a:solidFill>
                <a:latin typeface="Arial" panose="020B0604020202020204" pitchFamily="34" charset="0"/>
                <a:ea typeface="Calibri"/>
                <a:cs typeface="Arial" panose="020B0604020202020204" pitchFamily="34" charset="0"/>
              </a:rPr>
              <a:t> </a:t>
            </a:r>
            <a:r>
              <a:rPr lang="cs-CZ" sz="1100" b="1" dirty="0" err="1">
                <a:solidFill>
                  <a:srgbClr val="FFFF00"/>
                </a:solidFill>
                <a:latin typeface="Arial" panose="020B0604020202020204" pitchFamily="34" charset="0"/>
                <a:ea typeface="Calibri"/>
                <a:cs typeface="Arial" panose="020B0604020202020204" pitchFamily="34" charset="0"/>
              </a:rPr>
              <a:t>Sleep</a:t>
            </a:r>
            <a:r>
              <a:rPr lang="cs-CZ" sz="1100" b="1" dirty="0">
                <a:solidFill>
                  <a:srgbClr val="FFFF00"/>
                </a:solidFill>
                <a:latin typeface="Arial" panose="020B0604020202020204" pitchFamily="34" charset="0"/>
                <a:ea typeface="Calibri"/>
                <a:cs typeface="Arial" panose="020B0604020202020204" pitchFamily="34" charset="0"/>
              </a:rPr>
              <a:t> </a:t>
            </a:r>
            <a:r>
              <a:rPr lang="cs-CZ" sz="1100" b="1" dirty="0" err="1">
                <a:solidFill>
                  <a:srgbClr val="FFFF00"/>
                </a:solidFill>
                <a:latin typeface="Arial" panose="020B0604020202020204" pitchFamily="34" charset="0"/>
                <a:ea typeface="Calibri"/>
                <a:cs typeface="Arial" panose="020B0604020202020204" pitchFamily="34" charset="0"/>
              </a:rPr>
              <a:t>Apnea</a:t>
            </a:r>
            <a:r>
              <a:rPr lang="cs-CZ" sz="1100" b="1" dirty="0">
                <a:solidFill>
                  <a:srgbClr val="FFFF00"/>
                </a:solidFill>
                <a:latin typeface="Arial" panose="020B0604020202020204" pitchFamily="34" charset="0"/>
                <a:ea typeface="Calibri"/>
                <a:cs typeface="Arial" panose="020B0604020202020204" pitchFamily="34" charset="0"/>
              </a:rPr>
              <a:t> in Post-</a:t>
            </a:r>
            <a:r>
              <a:rPr lang="cs-CZ" sz="1100" b="1" dirty="0" err="1">
                <a:solidFill>
                  <a:srgbClr val="FFFF00"/>
                </a:solidFill>
                <a:latin typeface="Arial" panose="020B0604020202020204" pitchFamily="34" charset="0"/>
                <a:ea typeface="Calibri"/>
                <a:cs typeface="Arial" panose="020B0604020202020204" pitchFamily="34" charset="0"/>
              </a:rPr>
              <a:t>acute</a:t>
            </a:r>
            <a:r>
              <a:rPr lang="cs-CZ" sz="1100" b="1" dirty="0">
                <a:solidFill>
                  <a:srgbClr val="FFFF00"/>
                </a:solidFill>
                <a:latin typeface="Arial" panose="020B0604020202020204" pitchFamily="34" charset="0"/>
                <a:ea typeface="Calibri"/>
                <a:cs typeface="Arial" panose="020B0604020202020204" pitchFamily="34" charset="0"/>
              </a:rPr>
              <a:t> </a:t>
            </a:r>
            <a:r>
              <a:rPr lang="cs-CZ" sz="1100" b="1" dirty="0" err="1">
                <a:solidFill>
                  <a:srgbClr val="FFFF00"/>
                </a:solidFill>
                <a:latin typeface="Arial" panose="020B0604020202020204" pitchFamily="34" charset="0"/>
                <a:ea typeface="Calibri"/>
                <a:cs typeface="Arial" panose="020B0604020202020204" pitchFamily="34" charset="0"/>
              </a:rPr>
              <a:t>Myocardial</a:t>
            </a:r>
            <a:r>
              <a:rPr lang="cs-CZ" sz="1100" b="1" dirty="0">
                <a:solidFill>
                  <a:srgbClr val="FFFF00"/>
                </a:solidFill>
                <a:latin typeface="Arial" panose="020B0604020202020204" pitchFamily="34" charset="0"/>
                <a:ea typeface="Calibri"/>
                <a:cs typeface="Arial" panose="020B0604020202020204" pitchFamily="34" charset="0"/>
              </a:rPr>
              <a:t> </a:t>
            </a:r>
            <a:r>
              <a:rPr lang="cs-CZ" sz="1100" b="1" dirty="0" err="1">
                <a:solidFill>
                  <a:srgbClr val="FFFF00"/>
                </a:solidFill>
                <a:latin typeface="Arial" panose="020B0604020202020204" pitchFamily="34" charset="0"/>
                <a:ea typeface="Calibri"/>
                <a:cs typeface="Arial" panose="020B0604020202020204" pitchFamily="34" charset="0"/>
              </a:rPr>
              <a:t>Infarction</a:t>
            </a:r>
            <a:r>
              <a:rPr lang="cs-CZ" sz="1100" b="1" dirty="0">
                <a:solidFill>
                  <a:srgbClr val="FFFF00"/>
                </a:solidFill>
                <a:latin typeface="Arial" panose="020B0604020202020204" pitchFamily="34" charset="0"/>
                <a:ea typeface="Calibri"/>
                <a:cs typeface="Arial" panose="020B0604020202020204" pitchFamily="34" charset="0"/>
              </a:rPr>
              <a:t> </a:t>
            </a:r>
            <a:r>
              <a:rPr lang="cs-CZ" sz="1100" b="1" dirty="0" err="1">
                <a:solidFill>
                  <a:srgbClr val="FFFF00"/>
                </a:solidFill>
                <a:latin typeface="Arial" panose="020B0604020202020204" pitchFamily="34" charset="0"/>
                <a:ea typeface="Calibri"/>
                <a:cs typeface="Arial" panose="020B0604020202020204" pitchFamily="34" charset="0"/>
              </a:rPr>
              <a:t>Patients</a:t>
            </a:r>
            <a:r>
              <a:rPr lang="cs-CZ" sz="1100" b="1" dirty="0">
                <a:solidFill>
                  <a:srgbClr val="FFFF00"/>
                </a:solidFill>
                <a:latin typeface="Arial" panose="020B0604020202020204" pitchFamily="34" charset="0"/>
                <a:ea typeface="Calibri"/>
                <a:cs typeface="Arial" panose="020B0604020202020204" pitchFamily="34" charset="0"/>
              </a:rPr>
              <a:t> (SAPAMI) Study. International </a:t>
            </a:r>
            <a:r>
              <a:rPr lang="cs-CZ" sz="1100" b="1" dirty="0" err="1">
                <a:solidFill>
                  <a:srgbClr val="FFFF00"/>
                </a:solidFill>
                <a:latin typeface="Arial" panose="020B0604020202020204" pitchFamily="34" charset="0"/>
                <a:ea typeface="Calibri"/>
                <a:cs typeface="Arial" panose="020B0604020202020204" pitchFamily="34" charset="0"/>
              </a:rPr>
              <a:t>journal</a:t>
            </a:r>
            <a:r>
              <a:rPr lang="cs-CZ" sz="1100" b="1" dirty="0">
                <a:solidFill>
                  <a:srgbClr val="FFFF00"/>
                </a:solidFill>
                <a:latin typeface="Arial" panose="020B0604020202020204" pitchFamily="34" charset="0"/>
                <a:ea typeface="Calibri"/>
                <a:cs typeface="Arial" panose="020B0604020202020204" pitchFamily="34" charset="0"/>
              </a:rPr>
              <a:t> </a:t>
            </a:r>
            <a:r>
              <a:rPr lang="cs-CZ" sz="1100" b="1" dirty="0" err="1">
                <a:solidFill>
                  <a:srgbClr val="FFFF00"/>
                </a:solidFill>
                <a:latin typeface="Arial" panose="020B0604020202020204" pitchFamily="34" charset="0"/>
                <a:ea typeface="Calibri"/>
                <a:cs typeface="Arial" panose="020B0604020202020204" pitchFamily="34" charset="0"/>
              </a:rPr>
              <a:t>of</a:t>
            </a:r>
            <a:r>
              <a:rPr lang="cs-CZ" sz="1100" b="1" dirty="0">
                <a:solidFill>
                  <a:srgbClr val="FFFF00"/>
                </a:solidFill>
                <a:latin typeface="Arial" panose="020B0604020202020204" pitchFamily="34" charset="0"/>
                <a:ea typeface="Calibri"/>
                <a:cs typeface="Arial" panose="020B0604020202020204" pitchFamily="34" charset="0"/>
              </a:rPr>
              <a:t> </a:t>
            </a:r>
            <a:r>
              <a:rPr lang="cs-CZ" sz="1100" b="1" dirty="0" err="1">
                <a:solidFill>
                  <a:srgbClr val="FFFF00"/>
                </a:solidFill>
                <a:latin typeface="Arial" panose="020B0604020202020204" pitchFamily="34" charset="0"/>
                <a:ea typeface="Calibri"/>
                <a:cs typeface="Arial" panose="020B0604020202020204" pitchFamily="34" charset="0"/>
              </a:rPr>
              <a:t>cardiology</a:t>
            </a:r>
            <a:r>
              <a:rPr lang="cs-CZ" sz="1100" b="1" dirty="0">
                <a:solidFill>
                  <a:srgbClr val="FFFF00"/>
                </a:solidFill>
                <a:latin typeface="Arial" panose="020B0604020202020204" pitchFamily="34" charset="0"/>
                <a:ea typeface="Calibri"/>
                <a:cs typeface="Arial" panose="020B0604020202020204" pitchFamily="34" charset="0"/>
              </a:rPr>
              <a:t> 2014;176:13-19. IF 4.036).</a:t>
            </a:r>
            <a:endParaRPr lang="cs-CZ" sz="1100" b="1" dirty="0">
              <a:solidFill>
                <a:srgbClr val="FFFF00"/>
              </a:solidFill>
              <a:effectLst/>
              <a:latin typeface="Arial" panose="020B0604020202020204" pitchFamily="34" charset="0"/>
              <a:ea typeface="Calibri"/>
              <a:cs typeface="Arial" panose="020B0604020202020204" pitchFamily="34" charset="0"/>
            </a:endParaRPr>
          </a:p>
        </p:txBody>
      </p:sp>
      <p:sp>
        <p:nvSpPr>
          <p:cNvPr id="4" name="Obdélník 3"/>
          <p:cNvSpPr/>
          <p:nvPr/>
        </p:nvSpPr>
        <p:spPr>
          <a:xfrm>
            <a:off x="192584" y="1196752"/>
            <a:ext cx="8784976" cy="5893921"/>
          </a:xfrm>
          <a:prstGeom prst="rect">
            <a:avLst/>
          </a:prstGeom>
          <a:noFill/>
          <a:ln>
            <a:noFill/>
          </a:ln>
        </p:spPr>
        <p:txBody>
          <a:bodyPr wrap="square">
            <a:spAutoFit/>
          </a:bodyPr>
          <a:lstStyle/>
          <a:p>
            <a:endParaRPr lang="cs-CZ" sz="1100" b="1" dirty="0" smtClean="0">
              <a:latin typeface="Arial" panose="020B0604020202020204" pitchFamily="34" charset="0"/>
              <a:cs typeface="Arial" panose="020B0604020202020204" pitchFamily="34" charset="0"/>
            </a:endParaRPr>
          </a:p>
          <a:p>
            <a:r>
              <a:rPr lang="cs-CZ" sz="1400" b="1" dirty="0" smtClean="0">
                <a:solidFill>
                  <a:srgbClr val="FF6600"/>
                </a:solidFill>
                <a:latin typeface="Arial" panose="020B0604020202020204" pitchFamily="34" charset="0"/>
                <a:cs typeface="Arial" panose="020B0604020202020204" pitchFamily="34" charset="0"/>
              </a:rPr>
              <a:t>Článek </a:t>
            </a:r>
            <a:r>
              <a:rPr lang="cs-CZ" sz="1400" b="1" dirty="0">
                <a:solidFill>
                  <a:srgbClr val="FF6600"/>
                </a:solidFill>
                <a:latin typeface="Arial" panose="020B0604020202020204" pitchFamily="34" charset="0"/>
                <a:cs typeface="Arial" panose="020B0604020202020204" pitchFamily="34" charset="0"/>
              </a:rPr>
              <a:t>v impaktovaném </a:t>
            </a:r>
            <a:r>
              <a:rPr lang="cs-CZ" sz="1400" b="1" dirty="0" smtClean="0">
                <a:solidFill>
                  <a:srgbClr val="FF6600"/>
                </a:solidFill>
                <a:latin typeface="Arial" panose="020B0604020202020204" pitchFamily="34" charset="0"/>
                <a:cs typeface="Arial" panose="020B0604020202020204" pitchFamily="34" charset="0"/>
              </a:rPr>
              <a:t>časopise</a:t>
            </a:r>
            <a:endParaRPr lang="cs-CZ" sz="1100" dirty="0">
              <a:latin typeface="Arial" panose="020B0604020202020204" pitchFamily="34" charset="0"/>
              <a:cs typeface="Arial" panose="020B0604020202020204" pitchFamily="34" charset="0"/>
            </a:endParaRPr>
          </a:p>
          <a:p>
            <a:pPr marL="228600" indent="-228600" algn="just">
              <a:buFont typeface="+mj-lt"/>
              <a:buAutoNum type="arabicPeriod"/>
            </a:pPr>
            <a:r>
              <a:rPr lang="cs-CZ" sz="1100" dirty="0">
                <a:latin typeface="Arial" panose="020B0604020202020204" pitchFamily="34" charset="0"/>
                <a:cs typeface="Arial" panose="020B0604020202020204" pitchFamily="34" charset="0"/>
              </a:rPr>
              <a:t>Bulkova V, Fiala M, </a:t>
            </a:r>
            <a:r>
              <a:rPr lang="cs-CZ" sz="1100" dirty="0" err="1">
                <a:latin typeface="Arial" panose="020B0604020202020204" pitchFamily="34" charset="0"/>
                <a:cs typeface="Arial" panose="020B0604020202020204" pitchFamily="34" charset="0"/>
              </a:rPr>
              <a:t>Havranek</a:t>
            </a:r>
            <a:r>
              <a:rPr lang="cs-CZ" sz="1100" dirty="0">
                <a:latin typeface="Arial" panose="020B0604020202020204" pitchFamily="34" charset="0"/>
                <a:cs typeface="Arial" panose="020B0604020202020204" pitchFamily="34" charset="0"/>
              </a:rPr>
              <a:t> S, </a:t>
            </a:r>
            <a:r>
              <a:rPr lang="cs-CZ" sz="1100" dirty="0" err="1">
                <a:latin typeface="Arial" panose="020B0604020202020204" pitchFamily="34" charset="0"/>
                <a:cs typeface="Arial" panose="020B0604020202020204" pitchFamily="34" charset="0"/>
              </a:rPr>
              <a:t>Simek</a:t>
            </a:r>
            <a:r>
              <a:rPr lang="cs-CZ" sz="1100" dirty="0">
                <a:latin typeface="Arial" panose="020B0604020202020204" pitchFamily="34" charset="0"/>
                <a:cs typeface="Arial" panose="020B0604020202020204" pitchFamily="34" charset="0"/>
              </a:rPr>
              <a:t> J, </a:t>
            </a:r>
            <a:r>
              <a:rPr lang="cs-CZ" sz="1100" dirty="0" err="1">
                <a:latin typeface="Arial" panose="020B0604020202020204" pitchFamily="34" charset="0"/>
                <a:cs typeface="Arial" panose="020B0604020202020204" pitchFamily="34" charset="0"/>
              </a:rPr>
              <a:t>Sknouril</a:t>
            </a:r>
            <a:r>
              <a:rPr lang="cs-CZ" sz="1100" dirty="0">
                <a:latin typeface="Arial" panose="020B0604020202020204" pitchFamily="34" charset="0"/>
                <a:cs typeface="Arial" panose="020B0604020202020204" pitchFamily="34" charset="0"/>
              </a:rPr>
              <a:t> L, </a:t>
            </a:r>
            <a:r>
              <a:rPr lang="cs-CZ" sz="1100" dirty="0" err="1">
                <a:latin typeface="Arial" panose="020B0604020202020204" pitchFamily="34" charset="0"/>
                <a:cs typeface="Arial" panose="020B0604020202020204" pitchFamily="34" charset="0"/>
              </a:rPr>
              <a:t>Januska</a:t>
            </a:r>
            <a:r>
              <a:rPr lang="cs-CZ" sz="1100" dirty="0">
                <a:latin typeface="Arial" panose="020B0604020202020204" pitchFamily="34" charset="0"/>
                <a:cs typeface="Arial" panose="020B0604020202020204" pitchFamily="34" charset="0"/>
              </a:rPr>
              <a:t> J, Spinar J, Wichterle D: </a:t>
            </a:r>
            <a:r>
              <a:rPr lang="cs-CZ" sz="1100" dirty="0" err="1">
                <a:latin typeface="Arial" panose="020B0604020202020204" pitchFamily="34" charset="0"/>
                <a:cs typeface="Arial" panose="020B0604020202020204" pitchFamily="34" charset="0"/>
              </a:rPr>
              <a:t>Improvement</a:t>
            </a:r>
            <a:r>
              <a:rPr lang="cs-CZ" sz="1100" dirty="0">
                <a:latin typeface="Arial" panose="020B0604020202020204" pitchFamily="34" charset="0"/>
                <a:cs typeface="Arial" panose="020B0604020202020204" pitchFamily="34" charset="0"/>
              </a:rPr>
              <a:t> in </a:t>
            </a:r>
            <a:r>
              <a:rPr lang="cs-CZ" sz="1100" dirty="0" err="1">
                <a:latin typeface="Arial" panose="020B0604020202020204" pitchFamily="34" charset="0"/>
                <a:cs typeface="Arial" panose="020B0604020202020204" pitchFamily="34" charset="0"/>
              </a:rPr>
              <a:t>Quality</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of</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Life</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after</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Catheter</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Ablation</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for</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Paroxysmal</a:t>
            </a:r>
            <a:r>
              <a:rPr lang="cs-CZ" sz="1100" dirty="0">
                <a:latin typeface="Arial" panose="020B0604020202020204" pitchFamily="34" charset="0"/>
                <a:cs typeface="Arial" panose="020B0604020202020204" pitchFamily="34" charset="0"/>
              </a:rPr>
              <a:t> versus Long-</a:t>
            </a:r>
            <a:r>
              <a:rPr lang="cs-CZ" sz="1100" dirty="0" err="1">
                <a:latin typeface="Arial" panose="020B0604020202020204" pitchFamily="34" charset="0"/>
                <a:cs typeface="Arial" panose="020B0604020202020204" pitchFamily="34" charset="0"/>
              </a:rPr>
              <a:t>Standing</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Persistent</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Atrial</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Fibrillation</a:t>
            </a:r>
            <a:r>
              <a:rPr lang="cs-CZ" sz="1100" dirty="0">
                <a:latin typeface="Arial" panose="020B0604020202020204" pitchFamily="34" charset="0"/>
                <a:cs typeface="Arial" panose="020B0604020202020204" pitchFamily="34" charset="0"/>
              </a:rPr>
              <a:t>: A </a:t>
            </a:r>
            <a:r>
              <a:rPr lang="cs-CZ" sz="1100" dirty="0" err="1">
                <a:latin typeface="Arial" panose="020B0604020202020204" pitchFamily="34" charset="0"/>
                <a:cs typeface="Arial" panose="020B0604020202020204" pitchFamily="34" charset="0"/>
              </a:rPr>
              <a:t>Prospective</a:t>
            </a:r>
            <a:r>
              <a:rPr lang="cs-CZ" sz="1100" dirty="0">
                <a:latin typeface="Arial" panose="020B0604020202020204" pitchFamily="34" charset="0"/>
                <a:cs typeface="Arial" panose="020B0604020202020204" pitchFamily="34" charset="0"/>
              </a:rPr>
              <a:t> Study </a:t>
            </a:r>
            <a:r>
              <a:rPr lang="cs-CZ" sz="1100" dirty="0" err="1">
                <a:latin typeface="Arial" panose="020B0604020202020204" pitchFamily="34" charset="0"/>
                <a:cs typeface="Arial" panose="020B0604020202020204" pitchFamily="34" charset="0"/>
              </a:rPr>
              <a:t>with</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Three-Year</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Follow</a:t>
            </a:r>
            <a:r>
              <a:rPr lang="cs-CZ" sz="1100" dirty="0">
                <a:latin typeface="Arial" panose="020B0604020202020204" pitchFamily="34" charset="0"/>
                <a:cs typeface="Arial" panose="020B0604020202020204" pitchFamily="34" charset="0"/>
              </a:rPr>
              <a:t>-Up JAHA: </a:t>
            </a:r>
            <a:r>
              <a:rPr lang="cs-CZ" sz="1100" dirty="0" err="1">
                <a:latin typeface="Arial" panose="020B0604020202020204" pitchFamily="34" charset="0"/>
                <a:cs typeface="Arial" panose="020B0604020202020204" pitchFamily="34" charset="0"/>
              </a:rPr>
              <a:t>Journal</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of</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the</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American</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Heart</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Association</a:t>
            </a:r>
            <a:r>
              <a:rPr lang="cs-CZ" sz="1100" dirty="0">
                <a:latin typeface="Arial" panose="020B0604020202020204" pitchFamily="34" charset="0"/>
                <a:cs typeface="Arial" panose="020B0604020202020204" pitchFamily="34" charset="0"/>
              </a:rPr>
              <a:t> 2014; 3: e000881 </a:t>
            </a:r>
            <a:r>
              <a:rPr lang="cs-CZ" sz="1100" b="1" dirty="0" err="1" smtClean="0">
                <a:latin typeface="Arial" panose="020B0604020202020204" pitchFamily="34" charset="0"/>
                <a:cs typeface="Arial" panose="020B0604020202020204" pitchFamily="34" charset="0"/>
              </a:rPr>
              <a:t>Impact</a:t>
            </a:r>
            <a:r>
              <a:rPr lang="cs-CZ" sz="1100" b="1" dirty="0" smtClean="0">
                <a:latin typeface="Arial" panose="020B0604020202020204" pitchFamily="34" charset="0"/>
                <a:cs typeface="Arial" panose="020B0604020202020204" pitchFamily="34" charset="0"/>
              </a:rPr>
              <a:t> </a:t>
            </a:r>
            <a:r>
              <a:rPr lang="cs-CZ" sz="1100" b="1" dirty="0" err="1" smtClean="0">
                <a:latin typeface="Arial" panose="020B0604020202020204" pitchFamily="34" charset="0"/>
                <a:cs typeface="Arial" panose="020B0604020202020204" pitchFamily="34" charset="0"/>
              </a:rPr>
              <a:t>factor</a:t>
            </a:r>
            <a:r>
              <a:rPr lang="cs-CZ" sz="1100" b="1" dirty="0" smtClean="0">
                <a:latin typeface="Arial" panose="020B0604020202020204" pitchFamily="34" charset="0"/>
                <a:cs typeface="Arial" panose="020B0604020202020204" pitchFamily="34" charset="0"/>
              </a:rPr>
              <a:t>:  1,7</a:t>
            </a:r>
            <a:r>
              <a:rPr lang="cs-CZ" sz="1100" dirty="0" smtClean="0">
                <a:latin typeface="Arial" panose="020B0604020202020204" pitchFamily="34" charset="0"/>
                <a:cs typeface="Arial" panose="020B0604020202020204" pitchFamily="34" charset="0"/>
              </a:rPr>
              <a:t> v roce 2014</a:t>
            </a:r>
            <a:endParaRPr lang="en-US" sz="1100" dirty="0" smtClean="0">
              <a:latin typeface="Arial" panose="020B0604020202020204" pitchFamily="34" charset="0"/>
              <a:cs typeface="Arial" panose="020B0604020202020204" pitchFamily="34" charset="0"/>
            </a:endParaRPr>
          </a:p>
          <a:p>
            <a:pPr marL="228600" indent="-228600" algn="just">
              <a:buFont typeface="+mj-lt"/>
              <a:buAutoNum type="arabicPeriod"/>
            </a:pPr>
            <a:endParaRPr lang="cs-CZ" sz="1100" b="1" dirty="0" smtClean="0">
              <a:latin typeface="Arial" panose="020B0604020202020204" pitchFamily="34" charset="0"/>
              <a:cs typeface="Arial" panose="020B0604020202020204" pitchFamily="34" charset="0"/>
            </a:endParaRPr>
          </a:p>
          <a:p>
            <a:pPr marL="228600" indent="-228600" algn="just">
              <a:buFont typeface="+mj-lt"/>
              <a:buAutoNum type="arabicPeriod"/>
            </a:pPr>
            <a:r>
              <a:rPr lang="cs-CZ" sz="1100" dirty="0" err="1"/>
              <a:t>Barbato</a:t>
            </a:r>
            <a:r>
              <a:rPr lang="cs-CZ" sz="1100" dirty="0"/>
              <a:t> E, Dudek D, </a:t>
            </a:r>
            <a:r>
              <a:rPr lang="cs-CZ" sz="1100" dirty="0" err="1"/>
              <a:t>Haude</a:t>
            </a:r>
            <a:r>
              <a:rPr lang="cs-CZ" sz="1100" dirty="0"/>
              <a:t> M, </a:t>
            </a:r>
            <a:r>
              <a:rPr lang="cs-CZ" sz="1100" dirty="0" err="1"/>
              <a:t>Esposito</a:t>
            </a:r>
            <a:r>
              <a:rPr lang="cs-CZ" sz="1100" dirty="0"/>
              <a:t> G, </a:t>
            </a:r>
            <a:r>
              <a:rPr lang="cs-CZ" sz="1100" dirty="0" err="1"/>
              <a:t>Mauri</a:t>
            </a:r>
            <a:r>
              <a:rPr lang="cs-CZ" sz="1100" dirty="0"/>
              <a:t> J, </a:t>
            </a:r>
            <a:r>
              <a:rPr lang="cs-CZ" sz="1100" dirty="0" err="1"/>
              <a:t>Petronio</a:t>
            </a:r>
            <a:r>
              <a:rPr lang="cs-CZ" sz="1100" dirty="0"/>
              <a:t> S, </a:t>
            </a:r>
            <a:r>
              <a:rPr lang="cs-CZ" sz="1100" dirty="0" err="1"/>
              <a:t>Stabile</a:t>
            </a:r>
            <a:r>
              <a:rPr lang="cs-CZ" sz="1100" dirty="0"/>
              <a:t> E, </a:t>
            </a:r>
            <a:r>
              <a:rPr lang="cs-CZ" sz="1100" dirty="0" err="1"/>
              <a:t>Meier</a:t>
            </a:r>
            <a:r>
              <a:rPr lang="cs-CZ" sz="1100" dirty="0"/>
              <a:t> P, </a:t>
            </a:r>
            <a:r>
              <a:rPr lang="cs-CZ" sz="1100" dirty="0" err="1"/>
              <a:t>Weidinger</a:t>
            </a:r>
            <a:r>
              <a:rPr lang="cs-CZ" sz="1100" dirty="0"/>
              <a:t> F, Kala P, </a:t>
            </a:r>
            <a:r>
              <a:rPr lang="cs-CZ" sz="1100" dirty="0" err="1"/>
              <a:t>Trillo</a:t>
            </a:r>
            <a:r>
              <a:rPr lang="cs-CZ" sz="1100" dirty="0"/>
              <a:t> R, </a:t>
            </a:r>
            <a:r>
              <a:rPr lang="cs-CZ" sz="1100" dirty="0" err="1"/>
              <a:t>Witkowski</a:t>
            </a:r>
            <a:r>
              <a:rPr lang="cs-CZ" sz="1100" dirty="0"/>
              <a:t> A, </a:t>
            </a:r>
            <a:r>
              <a:rPr lang="cs-CZ" sz="1100" dirty="0" err="1"/>
              <a:t>Cummins</a:t>
            </a:r>
            <a:r>
              <a:rPr lang="cs-CZ" sz="1100" dirty="0"/>
              <a:t> P, </a:t>
            </a:r>
            <a:r>
              <a:rPr lang="cs-CZ" sz="1100" dirty="0" err="1"/>
              <a:t>Baumbach</a:t>
            </a:r>
            <a:r>
              <a:rPr lang="cs-CZ" sz="1100" dirty="0"/>
              <a:t> A, </a:t>
            </a:r>
            <a:r>
              <a:rPr lang="cs-CZ" sz="1100" dirty="0" err="1"/>
              <a:t>Windecker</a:t>
            </a:r>
            <a:r>
              <a:rPr lang="cs-CZ" sz="1100" dirty="0"/>
              <a:t> S. </a:t>
            </a:r>
            <a:r>
              <a:rPr lang="cs-CZ" sz="1100" dirty="0" err="1" smtClean="0"/>
              <a:t>Mapping</a:t>
            </a:r>
            <a:r>
              <a:rPr lang="cs-CZ" sz="1100" dirty="0" smtClean="0"/>
              <a:t> </a:t>
            </a:r>
            <a:r>
              <a:rPr lang="cs-CZ" sz="1100" dirty="0" err="1" smtClean="0"/>
              <a:t>interventional</a:t>
            </a:r>
            <a:r>
              <a:rPr lang="cs-CZ" sz="1100" dirty="0" smtClean="0"/>
              <a:t> </a:t>
            </a:r>
            <a:r>
              <a:rPr lang="cs-CZ" sz="1100" dirty="0" err="1" smtClean="0"/>
              <a:t>cardiology</a:t>
            </a:r>
            <a:r>
              <a:rPr lang="cs-CZ" sz="1100" dirty="0" smtClean="0"/>
              <a:t> in </a:t>
            </a:r>
            <a:r>
              <a:rPr lang="cs-CZ" sz="1100" dirty="0" err="1" smtClean="0"/>
              <a:t>Europe</a:t>
            </a:r>
            <a:r>
              <a:rPr lang="cs-CZ" sz="1100" dirty="0" smtClean="0"/>
              <a:t> </a:t>
            </a:r>
            <a:r>
              <a:rPr lang="cs-CZ" sz="1100" dirty="0" err="1" smtClean="0"/>
              <a:t>proceedings</a:t>
            </a:r>
            <a:r>
              <a:rPr lang="cs-CZ" sz="1100" dirty="0" smtClean="0"/>
              <a:t> </a:t>
            </a:r>
            <a:r>
              <a:rPr lang="cs-CZ" sz="1100" dirty="0" err="1" smtClean="0"/>
              <a:t>of</a:t>
            </a:r>
            <a:r>
              <a:rPr lang="cs-CZ" sz="1100" dirty="0" smtClean="0"/>
              <a:t> </a:t>
            </a:r>
            <a:r>
              <a:rPr lang="cs-CZ" sz="1100" dirty="0" err="1" smtClean="0"/>
              <a:t>the</a:t>
            </a:r>
            <a:r>
              <a:rPr lang="cs-CZ" sz="1100" dirty="0" smtClean="0"/>
              <a:t> 3rd Summit </a:t>
            </a:r>
            <a:r>
              <a:rPr lang="cs-CZ" sz="1100" dirty="0" err="1" smtClean="0"/>
              <a:t>of</a:t>
            </a:r>
            <a:r>
              <a:rPr lang="cs-CZ" sz="1100" dirty="0" smtClean="0"/>
              <a:t> </a:t>
            </a:r>
            <a:r>
              <a:rPr lang="cs-CZ" sz="1100" dirty="0" err="1" smtClean="0"/>
              <a:t>the</a:t>
            </a:r>
            <a:r>
              <a:rPr lang="cs-CZ" sz="1100" dirty="0" smtClean="0"/>
              <a:t> </a:t>
            </a:r>
            <a:r>
              <a:rPr lang="cs-CZ" sz="1100" dirty="0" err="1" smtClean="0"/>
              <a:t>European</a:t>
            </a:r>
            <a:r>
              <a:rPr lang="cs-CZ" sz="1100" dirty="0" smtClean="0"/>
              <a:t> </a:t>
            </a:r>
            <a:r>
              <a:rPr lang="cs-CZ" sz="1100" dirty="0" err="1" smtClean="0"/>
              <a:t>Association</a:t>
            </a:r>
            <a:r>
              <a:rPr lang="cs-CZ" sz="1100" dirty="0" smtClean="0"/>
              <a:t> </a:t>
            </a:r>
            <a:r>
              <a:rPr lang="cs-CZ" sz="1100" dirty="0" err="1" smtClean="0"/>
              <a:t>of</a:t>
            </a:r>
            <a:r>
              <a:rPr lang="cs-CZ" sz="1100" dirty="0" smtClean="0"/>
              <a:t> </a:t>
            </a:r>
            <a:r>
              <a:rPr lang="cs-CZ" sz="1100" dirty="0" err="1" smtClean="0"/>
              <a:t>Percutaneous</a:t>
            </a:r>
            <a:r>
              <a:rPr lang="cs-CZ" sz="1100" dirty="0" smtClean="0"/>
              <a:t> </a:t>
            </a:r>
            <a:r>
              <a:rPr lang="cs-CZ" sz="1100" dirty="0" err="1" smtClean="0"/>
              <a:t>Cardiovascular</a:t>
            </a:r>
            <a:r>
              <a:rPr lang="cs-CZ" sz="1100" dirty="0" smtClean="0"/>
              <a:t> </a:t>
            </a:r>
            <a:r>
              <a:rPr lang="cs-CZ" sz="1100" dirty="0" err="1" smtClean="0"/>
              <a:t>Interventions</a:t>
            </a:r>
            <a:r>
              <a:rPr lang="cs-CZ" sz="1100" dirty="0" smtClean="0"/>
              <a:t>. </a:t>
            </a:r>
            <a:r>
              <a:rPr lang="cs-CZ" sz="1100" dirty="0" err="1" smtClean="0"/>
              <a:t>EuroIntervention</a:t>
            </a:r>
            <a:r>
              <a:rPr lang="cs-CZ" sz="1100" dirty="0"/>
              <a:t>. 2015 May;11(1):27-8 </a:t>
            </a:r>
            <a:r>
              <a:rPr lang="cs-CZ" sz="1100" dirty="0" err="1"/>
              <a:t>Impact</a:t>
            </a:r>
            <a:r>
              <a:rPr lang="cs-CZ" sz="1100" dirty="0"/>
              <a:t> </a:t>
            </a:r>
            <a:r>
              <a:rPr lang="cs-CZ" sz="1100" dirty="0" err="1"/>
              <a:t>factor</a:t>
            </a:r>
            <a:r>
              <a:rPr lang="cs-CZ" sz="1100" dirty="0"/>
              <a:t>: 3,769 v roce 2014</a:t>
            </a:r>
          </a:p>
          <a:p>
            <a:pPr algn="just"/>
            <a:endParaRPr lang="cs-CZ" sz="1100" b="1" dirty="0">
              <a:latin typeface="Arial" panose="020B0604020202020204" pitchFamily="34" charset="0"/>
              <a:cs typeface="Arial" panose="020B0604020202020204" pitchFamily="34" charset="0"/>
            </a:endParaRPr>
          </a:p>
          <a:p>
            <a:pPr marL="228600" indent="-228600" algn="just">
              <a:buFont typeface="+mj-lt"/>
              <a:buAutoNum type="arabicPeriod" startAt="3"/>
            </a:pPr>
            <a:r>
              <a:rPr lang="cs-CZ" sz="1100" dirty="0" err="1" smtClean="0">
                <a:latin typeface="Arial" panose="020B0604020202020204" pitchFamily="34" charset="0"/>
                <a:cs typeface="Arial" panose="020B0604020202020204" pitchFamily="34" charset="0"/>
              </a:rPr>
              <a:t>Bonaca</a:t>
            </a:r>
            <a:r>
              <a:rPr lang="cs-CZ" sz="1100" dirty="0">
                <a:latin typeface="Arial" panose="020B0604020202020204" pitchFamily="34" charset="0"/>
                <a:cs typeface="Arial" panose="020B0604020202020204" pitchFamily="34" charset="0"/>
              </a:rPr>
              <a:t>,  M.P., </a:t>
            </a:r>
            <a:r>
              <a:rPr lang="cs-CZ" sz="1100" dirty="0" err="1">
                <a:latin typeface="Arial" panose="020B0604020202020204" pitchFamily="34" charset="0"/>
                <a:cs typeface="Arial" panose="020B0604020202020204" pitchFamily="34" charset="0"/>
              </a:rPr>
              <a:t>Bhatt</a:t>
            </a:r>
            <a:r>
              <a:rPr lang="cs-CZ" sz="1100" dirty="0">
                <a:latin typeface="Arial" panose="020B0604020202020204" pitchFamily="34" charset="0"/>
                <a:cs typeface="Arial" panose="020B0604020202020204" pitchFamily="34" charset="0"/>
              </a:rPr>
              <a:t>,  D.L., </a:t>
            </a:r>
            <a:r>
              <a:rPr lang="cs-CZ" sz="1100" dirty="0" err="1">
                <a:latin typeface="Arial" panose="020B0604020202020204" pitchFamily="34" charset="0"/>
                <a:cs typeface="Arial" panose="020B0604020202020204" pitchFamily="34" charset="0"/>
              </a:rPr>
              <a:t>Cohen</a:t>
            </a:r>
            <a:r>
              <a:rPr lang="cs-CZ" sz="1100" dirty="0">
                <a:latin typeface="Arial" panose="020B0604020202020204" pitchFamily="34" charset="0"/>
                <a:cs typeface="Arial" panose="020B0604020202020204" pitchFamily="34" charset="0"/>
              </a:rPr>
              <a:t>, M., </a:t>
            </a:r>
            <a:r>
              <a:rPr lang="cs-CZ" sz="1100" dirty="0" err="1">
                <a:latin typeface="Arial" panose="020B0604020202020204" pitchFamily="34" charset="0"/>
                <a:cs typeface="Arial" panose="020B0604020202020204" pitchFamily="34" charset="0"/>
              </a:rPr>
              <a:t>Steg</a:t>
            </a:r>
            <a:r>
              <a:rPr lang="cs-CZ" sz="1100" dirty="0">
                <a:latin typeface="Arial" panose="020B0604020202020204" pitchFamily="34" charset="0"/>
                <a:cs typeface="Arial" panose="020B0604020202020204" pitchFamily="34" charset="0"/>
              </a:rPr>
              <a:t> P.G., </a:t>
            </a:r>
            <a:r>
              <a:rPr lang="cs-CZ" sz="1100" dirty="0" err="1">
                <a:latin typeface="Arial" panose="020B0604020202020204" pitchFamily="34" charset="0"/>
                <a:cs typeface="Arial" panose="020B0604020202020204" pitchFamily="34" charset="0"/>
              </a:rPr>
              <a:t>Storey</a:t>
            </a:r>
            <a:r>
              <a:rPr lang="cs-CZ" sz="1100" dirty="0">
                <a:latin typeface="Arial" panose="020B0604020202020204" pitchFamily="34" charset="0"/>
                <a:cs typeface="Arial" panose="020B0604020202020204" pitchFamily="34" charset="0"/>
              </a:rPr>
              <a:t>, R.F., Jensen, E.C.,  </a:t>
            </a:r>
            <a:r>
              <a:rPr lang="cs-CZ" sz="1100" dirty="0" err="1">
                <a:latin typeface="Arial" panose="020B0604020202020204" pitchFamily="34" charset="0"/>
                <a:cs typeface="Arial" panose="020B0604020202020204" pitchFamily="34" charset="0"/>
              </a:rPr>
              <a:t>Magnani</a:t>
            </a:r>
            <a:r>
              <a:rPr lang="cs-CZ" sz="1100" dirty="0">
                <a:latin typeface="Arial" panose="020B0604020202020204" pitchFamily="34" charset="0"/>
                <a:cs typeface="Arial" panose="020B0604020202020204" pitchFamily="34" charset="0"/>
              </a:rPr>
              <a:t>, G.,</a:t>
            </a:r>
            <a:r>
              <a:rPr lang="cs-CZ" sz="1100" dirty="0" err="1">
                <a:latin typeface="Arial" panose="020B0604020202020204" pitchFamily="34" charset="0"/>
                <a:cs typeface="Arial" panose="020B0604020202020204" pitchFamily="34" charset="0"/>
              </a:rPr>
              <a:t>Bansilal</a:t>
            </a:r>
            <a:r>
              <a:rPr lang="cs-CZ" sz="1100" dirty="0">
                <a:latin typeface="Arial" panose="020B0604020202020204" pitchFamily="34" charset="0"/>
                <a:cs typeface="Arial" panose="020B0604020202020204" pitchFamily="34" charset="0"/>
              </a:rPr>
              <a:t>, S., </a:t>
            </a:r>
            <a:r>
              <a:rPr lang="cs-CZ" sz="1100" dirty="0" err="1">
                <a:latin typeface="Arial" panose="020B0604020202020204" pitchFamily="34" charset="0"/>
                <a:cs typeface="Arial" panose="020B0604020202020204" pitchFamily="34" charset="0"/>
              </a:rPr>
              <a:t>Fish</a:t>
            </a:r>
            <a:r>
              <a:rPr lang="cs-CZ" sz="1100" dirty="0">
                <a:latin typeface="Arial" panose="020B0604020202020204" pitchFamily="34" charset="0"/>
                <a:cs typeface="Arial" panose="020B0604020202020204" pitchFamily="34" charset="0"/>
              </a:rPr>
              <a:t>, M.P., </a:t>
            </a:r>
            <a:r>
              <a:rPr lang="cs-CZ" sz="1100" dirty="0" err="1">
                <a:latin typeface="Arial" panose="020B0604020202020204" pitchFamily="34" charset="0"/>
                <a:cs typeface="Arial" panose="020B0604020202020204" pitchFamily="34" charset="0"/>
              </a:rPr>
              <a:t>Im</a:t>
            </a:r>
            <a:r>
              <a:rPr lang="cs-CZ" sz="1100" dirty="0">
                <a:latin typeface="Arial" panose="020B0604020202020204" pitchFamily="34" charset="0"/>
                <a:cs typeface="Arial" panose="020B0604020202020204" pitchFamily="34" charset="0"/>
              </a:rPr>
              <a:t>, K., </a:t>
            </a:r>
            <a:r>
              <a:rPr lang="cs-CZ" sz="1100" dirty="0" err="1">
                <a:latin typeface="Arial" panose="020B0604020202020204" pitchFamily="34" charset="0"/>
                <a:cs typeface="Arial" panose="020B0604020202020204" pitchFamily="34" charset="0"/>
              </a:rPr>
              <a:t>Bengtsson</a:t>
            </a:r>
            <a:r>
              <a:rPr lang="cs-CZ" sz="1100" dirty="0">
                <a:latin typeface="Arial" panose="020B0604020202020204" pitchFamily="34" charset="0"/>
                <a:cs typeface="Arial" panose="020B0604020202020204" pitchFamily="34" charset="0"/>
              </a:rPr>
              <a:t>, O., </a:t>
            </a:r>
            <a:r>
              <a:rPr lang="cs-CZ" sz="1100" dirty="0" err="1">
                <a:latin typeface="Arial" panose="020B0604020202020204" pitchFamily="34" charset="0"/>
                <a:cs typeface="Arial" panose="020B0604020202020204" pitchFamily="34" charset="0"/>
              </a:rPr>
              <a:t>Ophuis</a:t>
            </a:r>
            <a:r>
              <a:rPr lang="cs-CZ" sz="1100" dirty="0">
                <a:latin typeface="Arial" panose="020B0604020202020204" pitchFamily="34" charset="0"/>
                <a:cs typeface="Arial" panose="020B0604020202020204" pitchFamily="34" charset="0"/>
              </a:rPr>
              <a:t>, T.O., j </a:t>
            </a:r>
            <a:r>
              <a:rPr lang="cs-CZ" sz="1100" dirty="0" err="1">
                <a:latin typeface="Arial" panose="020B0604020202020204" pitchFamily="34" charset="0"/>
                <a:cs typeface="Arial" panose="020B0604020202020204" pitchFamily="34" charset="0"/>
              </a:rPr>
              <a:t>Budaj</a:t>
            </a:r>
            <a:r>
              <a:rPr lang="cs-CZ" sz="1100" dirty="0">
                <a:latin typeface="Arial" panose="020B0604020202020204" pitchFamily="34" charset="0"/>
                <a:cs typeface="Arial" panose="020B0604020202020204" pitchFamily="34" charset="0"/>
              </a:rPr>
              <a:t>, A., </a:t>
            </a:r>
            <a:r>
              <a:rPr lang="cs-CZ" sz="1100" dirty="0" err="1">
                <a:latin typeface="Arial" panose="020B0604020202020204" pitchFamily="34" charset="0"/>
                <a:cs typeface="Arial" panose="020B0604020202020204" pitchFamily="34" charset="0"/>
              </a:rPr>
              <a:t>Theroux</a:t>
            </a:r>
            <a:r>
              <a:rPr lang="cs-CZ" sz="1100" dirty="0">
                <a:latin typeface="Arial" panose="020B0604020202020204" pitchFamily="34" charset="0"/>
                <a:cs typeface="Arial" panose="020B0604020202020204" pitchFamily="34" charset="0"/>
              </a:rPr>
              <a:t>, P., Ruda, M., </a:t>
            </a:r>
            <a:r>
              <a:rPr lang="cs-CZ" sz="1100" dirty="0" err="1">
                <a:latin typeface="Arial" panose="020B0604020202020204" pitchFamily="34" charset="0"/>
                <a:cs typeface="Arial" panose="020B0604020202020204" pitchFamily="34" charset="0"/>
              </a:rPr>
              <a:t>Hamm</a:t>
            </a:r>
            <a:r>
              <a:rPr lang="cs-CZ" sz="1100" dirty="0">
                <a:latin typeface="Arial" panose="020B0604020202020204" pitchFamily="34" charset="0"/>
                <a:cs typeface="Arial" panose="020B0604020202020204" pitchFamily="34" charset="0"/>
              </a:rPr>
              <a:t>, CH., </a:t>
            </a:r>
            <a:r>
              <a:rPr lang="cs-CZ" sz="1100" dirty="0" err="1">
                <a:latin typeface="Arial" panose="020B0604020202020204" pitchFamily="34" charset="0"/>
                <a:cs typeface="Arial" panose="020B0604020202020204" pitchFamily="34" charset="0"/>
              </a:rPr>
              <a:t>Goto</a:t>
            </a:r>
            <a:r>
              <a:rPr lang="cs-CZ" sz="1100" dirty="0">
                <a:latin typeface="Arial" panose="020B0604020202020204" pitchFamily="34" charset="0"/>
                <a:cs typeface="Arial" panose="020B0604020202020204" pitchFamily="34" charset="0"/>
              </a:rPr>
              <a:t>, S., Spinar</a:t>
            </a:r>
            <a:r>
              <a:rPr lang="cs-CZ" sz="1100" b="1" dirty="0">
                <a:latin typeface="Arial" panose="020B0604020202020204" pitchFamily="34" charset="0"/>
                <a:cs typeface="Arial" panose="020B0604020202020204" pitchFamily="34" charset="0"/>
              </a:rPr>
              <a:t>, J.</a:t>
            </a:r>
            <a:r>
              <a:rPr lang="cs-CZ" sz="1100" dirty="0">
                <a:latin typeface="Arial" panose="020B0604020202020204" pitchFamily="34" charset="0"/>
                <a:cs typeface="Arial" panose="020B0604020202020204" pitchFamily="34" charset="0"/>
              </a:rPr>
              <a:t> et al.: Long-Term Use </a:t>
            </a:r>
            <a:r>
              <a:rPr lang="cs-CZ" sz="1100" dirty="0" err="1">
                <a:latin typeface="Arial" panose="020B0604020202020204" pitchFamily="34" charset="0"/>
                <a:cs typeface="Arial" panose="020B0604020202020204" pitchFamily="34" charset="0"/>
              </a:rPr>
              <a:t>of</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Ticagrelor</a:t>
            </a:r>
            <a:r>
              <a:rPr lang="cs-CZ" sz="1100" dirty="0">
                <a:latin typeface="Arial" panose="020B0604020202020204" pitchFamily="34" charset="0"/>
                <a:cs typeface="Arial" panose="020B0604020202020204" pitchFamily="34" charset="0"/>
              </a:rPr>
              <a:t> in </a:t>
            </a:r>
            <a:r>
              <a:rPr lang="cs-CZ" sz="1100" dirty="0" err="1">
                <a:latin typeface="Arial" panose="020B0604020202020204" pitchFamily="34" charset="0"/>
                <a:cs typeface="Arial" panose="020B0604020202020204" pitchFamily="34" charset="0"/>
              </a:rPr>
              <a:t>Patients</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with</a:t>
            </a:r>
            <a:r>
              <a:rPr lang="cs-CZ" sz="1100" dirty="0">
                <a:latin typeface="Arial" panose="020B0604020202020204" pitchFamily="34" charset="0"/>
                <a:cs typeface="Arial" panose="020B0604020202020204" pitchFamily="34" charset="0"/>
              </a:rPr>
              <a:t> Prior </a:t>
            </a:r>
            <a:r>
              <a:rPr lang="cs-CZ" sz="1100" dirty="0" err="1">
                <a:latin typeface="Arial" panose="020B0604020202020204" pitchFamily="34" charset="0"/>
                <a:cs typeface="Arial" panose="020B0604020202020204" pitchFamily="34" charset="0"/>
              </a:rPr>
              <a:t>Myocardial</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Infarction</a:t>
            </a:r>
            <a:r>
              <a:rPr lang="cs-CZ" sz="1100" dirty="0">
                <a:latin typeface="Arial" panose="020B0604020202020204" pitchFamily="34" charset="0"/>
                <a:cs typeface="Arial" panose="020B0604020202020204" pitchFamily="34" charset="0"/>
              </a:rPr>
              <a:t>, NEJM, vol. 372, No 19: 1791-1800. </a:t>
            </a:r>
            <a:r>
              <a:rPr lang="cs-CZ" sz="1100" b="1" dirty="0" err="1">
                <a:latin typeface="Arial" panose="020B0604020202020204" pitchFamily="34" charset="0"/>
                <a:cs typeface="Arial" panose="020B0604020202020204" pitchFamily="34" charset="0"/>
              </a:rPr>
              <a:t>Impact</a:t>
            </a:r>
            <a:r>
              <a:rPr lang="cs-CZ" sz="1100" b="1" dirty="0">
                <a:latin typeface="Arial" panose="020B0604020202020204" pitchFamily="34" charset="0"/>
                <a:cs typeface="Arial" panose="020B0604020202020204" pitchFamily="34" charset="0"/>
              </a:rPr>
              <a:t> </a:t>
            </a:r>
            <a:r>
              <a:rPr lang="cs-CZ" sz="1100" b="1" dirty="0" err="1">
                <a:latin typeface="Arial" panose="020B0604020202020204" pitchFamily="34" charset="0"/>
                <a:cs typeface="Arial" panose="020B0604020202020204" pitchFamily="34" charset="0"/>
              </a:rPr>
              <a:t>factor</a:t>
            </a:r>
            <a:r>
              <a:rPr lang="cs-CZ" sz="1100" b="1" dirty="0">
                <a:latin typeface="Arial" panose="020B0604020202020204" pitchFamily="34" charset="0"/>
                <a:cs typeface="Arial" panose="020B0604020202020204" pitchFamily="34" charset="0"/>
              </a:rPr>
              <a:t>: 55,873</a:t>
            </a:r>
            <a:r>
              <a:rPr lang="cs-CZ" sz="1100" dirty="0">
                <a:latin typeface="Arial" panose="020B0604020202020204" pitchFamily="34" charset="0"/>
                <a:cs typeface="Arial" panose="020B0604020202020204" pitchFamily="34" charset="0"/>
              </a:rPr>
              <a:t> v roce </a:t>
            </a:r>
            <a:r>
              <a:rPr lang="cs-CZ" sz="1100" dirty="0" smtClean="0">
                <a:latin typeface="Arial" panose="020B0604020202020204" pitchFamily="34" charset="0"/>
                <a:cs typeface="Arial" panose="020B0604020202020204" pitchFamily="34" charset="0"/>
              </a:rPr>
              <a:t>2014</a:t>
            </a:r>
          </a:p>
          <a:p>
            <a:pPr marL="228600" indent="-228600" algn="just">
              <a:buFont typeface="+mj-lt"/>
              <a:buAutoNum type="arabicPeriod" startAt="3"/>
            </a:pPr>
            <a:endParaRPr lang="cs-CZ" sz="1100" dirty="0">
              <a:latin typeface="Arial" panose="020B0604020202020204" pitchFamily="34" charset="0"/>
              <a:cs typeface="Arial" panose="020B0604020202020204" pitchFamily="34" charset="0"/>
            </a:endParaRPr>
          </a:p>
          <a:p>
            <a:pPr marL="228600" indent="-228600" algn="just">
              <a:buFont typeface="+mj-lt"/>
              <a:buAutoNum type="arabicPeriod" startAt="3"/>
            </a:pPr>
            <a:r>
              <a:rPr lang="cs-CZ" sz="1100" dirty="0">
                <a:latin typeface="Arial" panose="020B0604020202020204" pitchFamily="34" charset="0"/>
                <a:cs typeface="Arial" panose="020B0604020202020204" pitchFamily="34" charset="0"/>
              </a:rPr>
              <a:t>Fiala M.</a:t>
            </a:r>
            <a:r>
              <a:rPr lang="cs-CZ" sz="1100" b="1" dirty="0">
                <a:latin typeface="Arial" panose="020B0604020202020204" pitchFamily="34" charset="0"/>
                <a:cs typeface="Arial" panose="020B0604020202020204" pitchFamily="34" charset="0"/>
              </a:rPr>
              <a:t>,</a:t>
            </a:r>
            <a:r>
              <a:rPr lang="cs-CZ" sz="1100" dirty="0">
                <a:latin typeface="Arial" panose="020B0604020202020204" pitchFamily="34" charset="0"/>
                <a:cs typeface="Arial" panose="020B0604020202020204" pitchFamily="34" charset="0"/>
              </a:rPr>
              <a:t>, Bulkova, V.,</a:t>
            </a:r>
            <a:r>
              <a:rPr lang="cs-CZ" sz="1100" dirty="0" err="1">
                <a:latin typeface="Arial" panose="020B0604020202020204" pitchFamily="34" charset="0"/>
                <a:cs typeface="Arial" panose="020B0604020202020204" pitchFamily="34" charset="0"/>
              </a:rPr>
              <a:t>Sknouril</a:t>
            </a:r>
            <a:r>
              <a:rPr lang="cs-CZ" sz="1100" dirty="0">
                <a:latin typeface="Arial" panose="020B0604020202020204" pitchFamily="34" charset="0"/>
                <a:cs typeface="Arial" panose="020B0604020202020204" pitchFamily="34" charset="0"/>
              </a:rPr>
              <a:t>, L., </a:t>
            </a:r>
            <a:r>
              <a:rPr lang="cs-CZ" sz="1100" dirty="0" err="1">
                <a:latin typeface="Arial" panose="020B0604020202020204" pitchFamily="34" charset="0"/>
                <a:cs typeface="Arial" panose="020B0604020202020204" pitchFamily="34" charset="0"/>
              </a:rPr>
              <a:t>Nevralova</a:t>
            </a:r>
            <a:r>
              <a:rPr lang="cs-CZ" sz="1100" dirty="0">
                <a:latin typeface="Arial" panose="020B0604020202020204" pitchFamily="34" charset="0"/>
                <a:cs typeface="Arial" panose="020B0604020202020204" pitchFamily="34" charset="0"/>
              </a:rPr>
              <a:t>, R., Toman, O</a:t>
            </a:r>
            <a:r>
              <a:rPr lang="cs-CZ" sz="1100" b="1" dirty="0">
                <a:latin typeface="Arial" panose="020B0604020202020204" pitchFamily="34" charset="0"/>
                <a:cs typeface="Arial" panose="020B0604020202020204" pitchFamily="34" charset="0"/>
              </a:rPr>
              <a:t>.,</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Januska</a:t>
            </a:r>
            <a:r>
              <a:rPr lang="cs-CZ" sz="1100" dirty="0">
                <a:latin typeface="Arial" panose="020B0604020202020204" pitchFamily="34" charset="0"/>
                <a:cs typeface="Arial" panose="020B0604020202020204" pitchFamily="34" charset="0"/>
              </a:rPr>
              <a:t>, J., </a:t>
            </a:r>
            <a:r>
              <a:rPr lang="cs-CZ" sz="1100" dirty="0" err="1">
                <a:latin typeface="Arial" panose="020B0604020202020204" pitchFamily="34" charset="0"/>
                <a:cs typeface="Arial" panose="020B0604020202020204" pitchFamily="34" charset="0"/>
              </a:rPr>
              <a:t>Spinar,J</a:t>
            </a:r>
            <a:r>
              <a:rPr lang="cs-CZ" sz="1100" dirty="0">
                <a:latin typeface="Arial" panose="020B0604020202020204" pitchFamily="34" charset="0"/>
                <a:cs typeface="Arial" panose="020B0604020202020204" pitchFamily="34" charset="0"/>
              </a:rPr>
              <a:t>., Wichterle, D. Sinus rhythm </a:t>
            </a:r>
            <a:r>
              <a:rPr lang="cs-CZ" sz="1100" dirty="0" err="1">
                <a:latin typeface="Arial" panose="020B0604020202020204" pitchFamily="34" charset="0"/>
                <a:cs typeface="Arial" panose="020B0604020202020204" pitchFamily="34" charset="0"/>
              </a:rPr>
              <a:t>restoration</a:t>
            </a:r>
            <a:r>
              <a:rPr lang="cs-CZ" sz="1100" dirty="0">
                <a:latin typeface="Arial" panose="020B0604020202020204" pitchFamily="34" charset="0"/>
                <a:cs typeface="Arial" panose="020B0604020202020204" pitchFamily="34" charset="0"/>
              </a:rPr>
              <a:t> and </a:t>
            </a:r>
            <a:r>
              <a:rPr lang="cs-CZ" sz="1100" dirty="0" err="1">
                <a:latin typeface="Arial" panose="020B0604020202020204" pitchFamily="34" charset="0"/>
                <a:cs typeface="Arial" panose="020B0604020202020204" pitchFamily="34" charset="0"/>
              </a:rPr>
              <a:t>arrhythmia</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noninducibility</a:t>
            </a:r>
            <a:r>
              <a:rPr lang="cs-CZ" sz="1100" dirty="0">
                <a:latin typeface="Arial" panose="020B0604020202020204" pitchFamily="34" charset="0"/>
                <a:cs typeface="Arial" panose="020B0604020202020204" pitchFamily="34" charset="0"/>
              </a:rPr>
              <a:t> are major </a:t>
            </a:r>
            <a:r>
              <a:rPr lang="cs-CZ" sz="1100" dirty="0" err="1">
                <a:latin typeface="Arial" panose="020B0604020202020204" pitchFamily="34" charset="0"/>
                <a:cs typeface="Arial" panose="020B0604020202020204" pitchFamily="34" charset="0"/>
              </a:rPr>
              <a:t>predictors</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of</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arrhythmia</a:t>
            </a:r>
            <a:r>
              <a:rPr lang="cs-CZ" sz="1100" dirty="0">
                <a:latin typeface="Arial" panose="020B0604020202020204" pitchFamily="34" charset="0"/>
                <a:cs typeface="Arial" panose="020B0604020202020204" pitchFamily="34" charset="0"/>
              </a:rPr>
              <a:t>-free </a:t>
            </a:r>
            <a:r>
              <a:rPr lang="cs-CZ" sz="1100" dirty="0" err="1">
                <a:latin typeface="Arial" panose="020B0604020202020204" pitchFamily="34" charset="0"/>
                <a:cs typeface="Arial" panose="020B0604020202020204" pitchFamily="34" charset="0"/>
              </a:rPr>
              <a:t>outcome</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after</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ablation</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for</a:t>
            </a:r>
            <a:r>
              <a:rPr lang="cs-CZ" sz="1100" dirty="0">
                <a:latin typeface="Arial" panose="020B0604020202020204" pitchFamily="34" charset="0"/>
                <a:cs typeface="Arial" panose="020B0604020202020204" pitchFamily="34" charset="0"/>
              </a:rPr>
              <a:t> long-</a:t>
            </a:r>
            <a:r>
              <a:rPr lang="cs-CZ" sz="1100" dirty="0" err="1">
                <a:latin typeface="Arial" panose="020B0604020202020204" pitchFamily="34" charset="0"/>
                <a:cs typeface="Arial" panose="020B0604020202020204" pitchFamily="34" charset="0"/>
              </a:rPr>
              <a:t>standing</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persistent</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atrial</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fibrillation</a:t>
            </a:r>
            <a:r>
              <a:rPr lang="cs-CZ" sz="1100" dirty="0">
                <a:latin typeface="Arial" panose="020B0604020202020204" pitchFamily="34" charset="0"/>
                <a:cs typeface="Arial" panose="020B0604020202020204" pitchFamily="34" charset="0"/>
              </a:rPr>
              <a:t>: A </a:t>
            </a:r>
            <a:r>
              <a:rPr lang="cs-CZ" sz="1100" dirty="0" err="1">
                <a:latin typeface="Arial" panose="020B0604020202020204" pitchFamily="34" charset="0"/>
                <a:cs typeface="Arial" panose="020B0604020202020204" pitchFamily="34" charset="0"/>
              </a:rPr>
              <a:t>prospective</a:t>
            </a:r>
            <a:r>
              <a:rPr lang="cs-CZ" sz="1100" dirty="0">
                <a:latin typeface="Arial" panose="020B0604020202020204" pitchFamily="34" charset="0"/>
                <a:cs typeface="Arial" panose="020B0604020202020204" pitchFamily="34" charset="0"/>
              </a:rPr>
              <a:t> study. </a:t>
            </a:r>
            <a:r>
              <a:rPr lang="cs-CZ" sz="1100" dirty="0" err="1">
                <a:latin typeface="Arial" panose="020B0604020202020204" pitchFamily="34" charset="0"/>
                <a:cs typeface="Arial" panose="020B0604020202020204" pitchFamily="34" charset="0"/>
              </a:rPr>
              <a:t>Heart</a:t>
            </a:r>
            <a:r>
              <a:rPr lang="cs-CZ" sz="1100" dirty="0">
                <a:latin typeface="Arial" panose="020B0604020202020204" pitchFamily="34" charset="0"/>
                <a:cs typeface="Arial" panose="020B0604020202020204" pitchFamily="34" charset="0"/>
              </a:rPr>
              <a:t> Rhythm, vol. 12 (4), p. 687-698. </a:t>
            </a:r>
            <a:r>
              <a:rPr lang="cs-CZ" sz="1100" b="1" dirty="0" err="1">
                <a:latin typeface="Arial" panose="020B0604020202020204" pitchFamily="34" charset="0"/>
                <a:cs typeface="Arial" panose="020B0604020202020204" pitchFamily="34" charset="0"/>
              </a:rPr>
              <a:t>Impact</a:t>
            </a:r>
            <a:r>
              <a:rPr lang="cs-CZ" sz="1100" b="1" dirty="0">
                <a:latin typeface="Arial" panose="020B0604020202020204" pitchFamily="34" charset="0"/>
                <a:cs typeface="Arial" panose="020B0604020202020204" pitchFamily="34" charset="0"/>
              </a:rPr>
              <a:t> </a:t>
            </a:r>
            <a:r>
              <a:rPr lang="cs-CZ" sz="1100" b="1" dirty="0" err="1">
                <a:latin typeface="Arial" panose="020B0604020202020204" pitchFamily="34" charset="0"/>
                <a:cs typeface="Arial" panose="020B0604020202020204" pitchFamily="34" charset="0"/>
              </a:rPr>
              <a:t>factor</a:t>
            </a:r>
            <a:r>
              <a:rPr lang="cs-CZ" sz="1100" b="1" dirty="0">
                <a:latin typeface="Arial" panose="020B0604020202020204" pitchFamily="34" charset="0"/>
                <a:cs typeface="Arial" panose="020B0604020202020204" pitchFamily="34" charset="0"/>
              </a:rPr>
              <a:t>: 5,076</a:t>
            </a:r>
            <a:r>
              <a:rPr lang="cs-CZ" sz="1100" dirty="0">
                <a:latin typeface="Arial" panose="020B0604020202020204" pitchFamily="34" charset="0"/>
                <a:cs typeface="Arial" panose="020B0604020202020204" pitchFamily="34" charset="0"/>
              </a:rPr>
              <a:t> v roce </a:t>
            </a:r>
            <a:r>
              <a:rPr lang="cs-CZ" sz="1100" dirty="0" smtClean="0">
                <a:latin typeface="Arial" panose="020B0604020202020204" pitchFamily="34" charset="0"/>
                <a:cs typeface="Arial" panose="020B0604020202020204" pitchFamily="34" charset="0"/>
              </a:rPr>
              <a:t>2014</a:t>
            </a:r>
          </a:p>
          <a:p>
            <a:pPr marL="228600" indent="-228600" algn="just">
              <a:buFont typeface="+mj-lt"/>
              <a:buAutoNum type="arabicPeriod" startAt="3"/>
            </a:pPr>
            <a:endParaRPr lang="cs-CZ" sz="1100" dirty="0">
              <a:latin typeface="Arial" panose="020B0604020202020204" pitchFamily="34" charset="0"/>
              <a:cs typeface="Arial" panose="020B0604020202020204" pitchFamily="34" charset="0"/>
            </a:endParaRPr>
          </a:p>
          <a:p>
            <a:pPr marL="228600" indent="-228600" algn="just">
              <a:buFont typeface="+mj-lt"/>
              <a:buAutoNum type="arabicPeriod" startAt="3"/>
            </a:pPr>
            <a:r>
              <a:rPr lang="cs-CZ" sz="1100" dirty="0" err="1">
                <a:latin typeface="Arial" panose="020B0604020202020204" pitchFamily="34" charset="0"/>
                <a:cs typeface="Arial" panose="020B0604020202020204" pitchFamily="34" charset="0"/>
              </a:rPr>
              <a:t>Harjola</a:t>
            </a:r>
            <a:r>
              <a:rPr lang="cs-CZ" sz="1100" dirty="0">
                <a:latin typeface="Arial" panose="020B0604020202020204" pitchFamily="34" charset="0"/>
                <a:cs typeface="Arial" panose="020B0604020202020204" pitchFamily="34" charset="0"/>
              </a:rPr>
              <a:t>, V.P.,  </a:t>
            </a:r>
            <a:r>
              <a:rPr lang="cs-CZ" sz="1100" dirty="0" err="1">
                <a:latin typeface="Arial" panose="020B0604020202020204" pitchFamily="34" charset="0"/>
                <a:cs typeface="Arial" panose="020B0604020202020204" pitchFamily="34" charset="0"/>
              </a:rPr>
              <a:t>Lassus</a:t>
            </a:r>
            <a:r>
              <a:rPr lang="cs-CZ" sz="1100" dirty="0">
                <a:latin typeface="Arial" panose="020B0604020202020204" pitchFamily="34" charset="0"/>
                <a:cs typeface="Arial" panose="020B0604020202020204" pitchFamily="34" charset="0"/>
              </a:rPr>
              <a:t>, J.,</a:t>
            </a:r>
            <a:r>
              <a:rPr lang="cs-CZ" sz="1100" dirty="0" err="1">
                <a:latin typeface="Arial" panose="020B0604020202020204" pitchFamily="34" charset="0"/>
                <a:cs typeface="Arial" panose="020B0604020202020204" pitchFamily="34" charset="0"/>
              </a:rPr>
              <a:t>Sionis</a:t>
            </a:r>
            <a:r>
              <a:rPr lang="cs-CZ" sz="1100" dirty="0">
                <a:latin typeface="Arial" panose="020B0604020202020204" pitchFamily="34" charset="0"/>
                <a:cs typeface="Arial" panose="020B0604020202020204" pitchFamily="34" charset="0"/>
              </a:rPr>
              <a:t>, A.,</a:t>
            </a:r>
            <a:r>
              <a:rPr lang="cs-CZ" sz="1100" dirty="0" err="1">
                <a:latin typeface="Arial" panose="020B0604020202020204" pitchFamily="34" charset="0"/>
                <a:cs typeface="Arial" panose="020B0604020202020204" pitchFamily="34" charset="0"/>
              </a:rPr>
              <a:t>Kober,l</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Tarvasmaki,T</a:t>
            </a:r>
            <a:r>
              <a:rPr lang="cs-CZ" sz="1100" dirty="0">
                <a:latin typeface="Arial" panose="020B0604020202020204" pitchFamily="34" charset="0"/>
                <a:cs typeface="Arial" panose="020B0604020202020204" pitchFamily="34" charset="0"/>
              </a:rPr>
              <a:t>., Špinar J.</a:t>
            </a:r>
            <a:r>
              <a:rPr lang="cs-CZ" sz="1100" b="1" dirty="0">
                <a:latin typeface="Arial" panose="020B0604020202020204" pitchFamily="34" charset="0"/>
                <a:cs typeface="Arial" panose="020B0604020202020204" pitchFamily="34" charset="0"/>
              </a:rPr>
              <a:t>,</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Parissis</a:t>
            </a:r>
            <a:r>
              <a:rPr lang="cs-CZ" sz="1100" dirty="0">
                <a:latin typeface="Arial" panose="020B0604020202020204" pitchFamily="34" charset="0"/>
                <a:cs typeface="Arial" panose="020B0604020202020204" pitchFamily="34" charset="0"/>
              </a:rPr>
              <a:t>, J., </a:t>
            </a:r>
            <a:r>
              <a:rPr lang="cs-CZ" sz="1100" dirty="0" err="1">
                <a:latin typeface="Arial" panose="020B0604020202020204" pitchFamily="34" charset="0"/>
                <a:cs typeface="Arial" panose="020B0604020202020204" pitchFamily="34" charset="0"/>
              </a:rPr>
              <a:t>Banaszewski</a:t>
            </a:r>
            <a:r>
              <a:rPr lang="cs-CZ" sz="1100" dirty="0">
                <a:latin typeface="Arial" panose="020B0604020202020204" pitchFamily="34" charset="0"/>
                <a:cs typeface="Arial" panose="020B0604020202020204" pitchFamily="34" charset="0"/>
              </a:rPr>
              <a:t>, M.,</a:t>
            </a:r>
            <a:r>
              <a:rPr lang="cs-CZ" sz="1100" dirty="0" err="1">
                <a:latin typeface="Arial" panose="020B0604020202020204" pitchFamily="34" charset="0"/>
                <a:cs typeface="Arial" panose="020B0604020202020204" pitchFamily="34" charset="0"/>
              </a:rPr>
              <a:t>Cardoso</a:t>
            </a:r>
            <a:r>
              <a:rPr lang="cs-CZ" sz="1100" dirty="0">
                <a:latin typeface="Arial" panose="020B0604020202020204" pitchFamily="34" charset="0"/>
                <a:cs typeface="Arial" panose="020B0604020202020204" pitchFamily="34" charset="0"/>
              </a:rPr>
              <a:t>, CH.,S., </a:t>
            </a:r>
            <a:r>
              <a:rPr lang="cs-CZ" sz="1100" dirty="0" err="1">
                <a:latin typeface="Arial" panose="020B0604020202020204" pitchFamily="34" charset="0"/>
                <a:cs typeface="Arial" panose="020B0604020202020204" pitchFamily="34" charset="0"/>
              </a:rPr>
              <a:t>Carubelli</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V.,Di</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Somma</a:t>
            </a:r>
            <a:r>
              <a:rPr lang="cs-CZ" sz="1100" dirty="0">
                <a:latin typeface="Arial" panose="020B0604020202020204" pitchFamily="34" charset="0"/>
                <a:cs typeface="Arial" panose="020B0604020202020204" pitchFamily="34" charset="0"/>
              </a:rPr>
              <a:t>, S., i </a:t>
            </a:r>
            <a:r>
              <a:rPr lang="cs-CZ" sz="1100" dirty="0" err="1">
                <a:latin typeface="Arial" panose="020B0604020202020204" pitchFamily="34" charset="0"/>
                <a:cs typeface="Arial" panose="020B0604020202020204" pitchFamily="34" charset="0"/>
              </a:rPr>
              <a:t>Tolppanen</a:t>
            </a:r>
            <a:r>
              <a:rPr lang="cs-CZ" sz="1100" dirty="0">
                <a:latin typeface="Arial" panose="020B0604020202020204" pitchFamily="34" charset="0"/>
                <a:cs typeface="Arial" panose="020B0604020202020204" pitchFamily="34" charset="0"/>
              </a:rPr>
              <a:t>, H., </a:t>
            </a:r>
            <a:r>
              <a:rPr lang="cs-CZ" sz="1100" dirty="0" err="1">
                <a:latin typeface="Arial" panose="020B0604020202020204" pitchFamily="34" charset="0"/>
                <a:cs typeface="Arial" panose="020B0604020202020204" pitchFamily="34" charset="0"/>
              </a:rPr>
              <a:t>Zeymer</a:t>
            </a:r>
            <a:r>
              <a:rPr lang="cs-CZ" sz="1100" dirty="0">
                <a:latin typeface="Arial" panose="020B0604020202020204" pitchFamily="34" charset="0"/>
                <a:cs typeface="Arial" panose="020B0604020202020204" pitchFamily="34" charset="0"/>
              </a:rPr>
              <a:t>, U., </a:t>
            </a:r>
            <a:r>
              <a:rPr lang="cs-CZ" sz="1100" dirty="0" err="1">
                <a:latin typeface="Arial" panose="020B0604020202020204" pitchFamily="34" charset="0"/>
                <a:cs typeface="Arial" panose="020B0604020202020204" pitchFamily="34" charset="0"/>
              </a:rPr>
              <a:t>Thiele</a:t>
            </a:r>
            <a:r>
              <a:rPr lang="cs-CZ" sz="1100" dirty="0">
                <a:latin typeface="Arial" panose="020B0604020202020204" pitchFamily="34" charset="0"/>
                <a:cs typeface="Arial" panose="020B0604020202020204" pitchFamily="34" charset="0"/>
              </a:rPr>
              <a:t>, H., </a:t>
            </a:r>
            <a:r>
              <a:rPr lang="cs-CZ" sz="1100" dirty="0" err="1">
                <a:latin typeface="Arial" panose="020B0604020202020204" pitchFamily="34" charset="0"/>
                <a:cs typeface="Arial" panose="020B0604020202020204" pitchFamily="34" charset="0"/>
              </a:rPr>
              <a:t>Nieminen</a:t>
            </a:r>
            <a:r>
              <a:rPr lang="cs-CZ" sz="1100" dirty="0">
                <a:latin typeface="Arial" panose="020B0604020202020204" pitchFamily="34" charset="0"/>
                <a:cs typeface="Arial" panose="020B0604020202020204" pitchFamily="34" charset="0"/>
              </a:rPr>
              <a:t> A.S., </a:t>
            </a:r>
            <a:r>
              <a:rPr lang="cs-CZ" sz="1100" dirty="0" err="1">
                <a:latin typeface="Arial" panose="020B0604020202020204" pitchFamily="34" charset="0"/>
                <a:cs typeface="Arial" panose="020B0604020202020204" pitchFamily="34" charset="0"/>
              </a:rPr>
              <a:t>Mebazaa</a:t>
            </a:r>
            <a:r>
              <a:rPr lang="cs-CZ" sz="1100" dirty="0">
                <a:latin typeface="Arial" panose="020B0604020202020204" pitchFamily="34" charset="0"/>
                <a:cs typeface="Arial" panose="020B0604020202020204" pitchFamily="34" charset="0"/>
              </a:rPr>
              <a:t>. </a:t>
            </a:r>
            <a:r>
              <a:rPr lang="cs-CZ" sz="1100" dirty="0" smtClean="0">
                <a:latin typeface="Arial" panose="020B0604020202020204" pitchFamily="34" charset="0"/>
                <a:cs typeface="Arial" panose="020B0604020202020204" pitchFamily="34" charset="0"/>
              </a:rPr>
              <a:t>A.  </a:t>
            </a:r>
            <a:r>
              <a:rPr lang="cs-CZ" sz="1100" dirty="0" err="1" smtClean="0">
                <a:latin typeface="Arial" panose="020B0604020202020204" pitchFamily="34" charset="0"/>
                <a:cs typeface="Arial" panose="020B0604020202020204" pitchFamily="34" charset="0"/>
              </a:rPr>
              <a:t>Clinical</a:t>
            </a:r>
            <a:r>
              <a:rPr lang="cs-CZ" sz="1100" dirty="0" smtClean="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picture</a:t>
            </a:r>
            <a:r>
              <a:rPr lang="cs-CZ" sz="1100" dirty="0">
                <a:latin typeface="Arial" panose="020B0604020202020204" pitchFamily="34" charset="0"/>
                <a:cs typeface="Arial" panose="020B0604020202020204" pitchFamily="34" charset="0"/>
              </a:rPr>
              <a:t> and risk </a:t>
            </a:r>
            <a:r>
              <a:rPr lang="cs-CZ" sz="1100" dirty="0" err="1">
                <a:latin typeface="Arial" panose="020B0604020202020204" pitchFamily="34" charset="0"/>
                <a:cs typeface="Arial" panose="020B0604020202020204" pitchFamily="34" charset="0"/>
              </a:rPr>
              <a:t>prediction</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of</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short</a:t>
            </a:r>
            <a:r>
              <a:rPr lang="cs-CZ" sz="1100" dirty="0">
                <a:latin typeface="Arial" panose="020B0604020202020204" pitchFamily="34" charset="0"/>
                <a:cs typeface="Arial" panose="020B0604020202020204" pitchFamily="34" charset="0"/>
              </a:rPr>
              <a:t>-term mortality in </a:t>
            </a:r>
            <a:r>
              <a:rPr lang="cs-CZ" sz="1100" dirty="0" err="1">
                <a:latin typeface="Arial" panose="020B0604020202020204" pitchFamily="34" charset="0"/>
                <a:cs typeface="Arial" panose="020B0604020202020204" pitchFamily="34" charset="0"/>
              </a:rPr>
              <a:t>cardiogenic</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shock</a:t>
            </a:r>
            <a:r>
              <a:rPr lang="cs-CZ" sz="1100" dirty="0">
                <a:latin typeface="Arial" panose="020B0604020202020204" pitchFamily="34" charset="0"/>
                <a:cs typeface="Arial" panose="020B0604020202020204" pitchFamily="34" charset="0"/>
              </a:rPr>
              <a:t>. </a:t>
            </a:r>
            <a:r>
              <a:rPr lang="cs-CZ" sz="1100" dirty="0" smtClean="0">
                <a:latin typeface="Arial" panose="020B0604020202020204" pitchFamily="34" charset="0"/>
                <a:cs typeface="Arial" panose="020B0604020202020204" pitchFamily="34" charset="0"/>
              </a:rPr>
              <a:t> </a:t>
            </a:r>
            <a:r>
              <a:rPr lang="cs-CZ" sz="1100" dirty="0" err="1" smtClean="0">
                <a:latin typeface="Arial" panose="020B0604020202020204" pitchFamily="34" charset="0"/>
                <a:cs typeface="Arial" panose="020B0604020202020204" pitchFamily="34" charset="0"/>
              </a:rPr>
              <a:t>European</a:t>
            </a:r>
            <a:r>
              <a:rPr lang="cs-CZ" sz="1100" dirty="0" smtClean="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Journal</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of</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heart</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Failure</a:t>
            </a:r>
            <a:r>
              <a:rPr lang="cs-CZ" sz="1100" dirty="0">
                <a:latin typeface="Arial" panose="020B0604020202020204" pitchFamily="34" charset="0"/>
                <a:cs typeface="Arial" panose="020B0604020202020204" pitchFamily="34" charset="0"/>
              </a:rPr>
              <a:t>, Great </a:t>
            </a:r>
            <a:r>
              <a:rPr lang="cs-CZ" sz="1100" dirty="0" err="1">
                <a:latin typeface="Arial" panose="020B0604020202020204" pitchFamily="34" charset="0"/>
                <a:cs typeface="Arial" panose="020B0604020202020204" pitchFamily="34" charset="0"/>
              </a:rPr>
              <a:t>Britain</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Elsevier</a:t>
            </a:r>
            <a:r>
              <a:rPr lang="cs-CZ" sz="1100" dirty="0">
                <a:latin typeface="Arial" panose="020B0604020202020204" pitchFamily="34" charset="0"/>
                <a:cs typeface="Arial" panose="020B0604020202020204" pitchFamily="34" charset="0"/>
              </a:rPr>
              <a:t> Science, 2015, roč. 17, č. 5, s. 501-509. ISSN 1388-9842. doi:10.1002/ejhf.260. </a:t>
            </a:r>
            <a:r>
              <a:rPr lang="cs-CZ" sz="1100" b="1" dirty="0" err="1">
                <a:latin typeface="Arial" panose="020B0604020202020204" pitchFamily="34" charset="0"/>
                <a:cs typeface="Arial" panose="020B0604020202020204" pitchFamily="34" charset="0"/>
              </a:rPr>
              <a:t>Impact</a:t>
            </a:r>
            <a:r>
              <a:rPr lang="cs-CZ" sz="1100" b="1" dirty="0">
                <a:latin typeface="Arial" panose="020B0604020202020204" pitchFamily="34" charset="0"/>
                <a:cs typeface="Arial" panose="020B0604020202020204" pitchFamily="34" charset="0"/>
              </a:rPr>
              <a:t> </a:t>
            </a:r>
            <a:r>
              <a:rPr lang="cs-CZ" sz="1100" b="1" dirty="0" err="1">
                <a:latin typeface="Arial" panose="020B0604020202020204" pitchFamily="34" charset="0"/>
                <a:cs typeface="Arial" panose="020B0604020202020204" pitchFamily="34" charset="0"/>
              </a:rPr>
              <a:t>factor</a:t>
            </a:r>
            <a:r>
              <a:rPr lang="cs-CZ" sz="1100" b="1" dirty="0">
                <a:latin typeface="Arial" panose="020B0604020202020204" pitchFamily="34" charset="0"/>
                <a:cs typeface="Arial" panose="020B0604020202020204" pitchFamily="34" charset="0"/>
              </a:rPr>
              <a:t>: 6.526</a:t>
            </a:r>
            <a:r>
              <a:rPr lang="cs-CZ" sz="1100" dirty="0">
                <a:latin typeface="Arial" panose="020B0604020202020204" pitchFamily="34" charset="0"/>
                <a:cs typeface="Arial" panose="020B0604020202020204" pitchFamily="34" charset="0"/>
              </a:rPr>
              <a:t> v roce </a:t>
            </a:r>
            <a:r>
              <a:rPr lang="cs-CZ" sz="1100" dirty="0" smtClean="0">
                <a:latin typeface="Arial" panose="020B0604020202020204" pitchFamily="34" charset="0"/>
                <a:cs typeface="Arial" panose="020B0604020202020204" pitchFamily="34" charset="0"/>
              </a:rPr>
              <a:t>2014</a:t>
            </a:r>
          </a:p>
          <a:p>
            <a:pPr marL="228600" indent="-228600" algn="just">
              <a:buFont typeface="+mj-lt"/>
              <a:buAutoNum type="arabicPeriod" startAt="3"/>
            </a:pPr>
            <a:endParaRPr lang="cs-CZ" sz="1100" dirty="0" smtClean="0">
              <a:latin typeface="Arial" panose="020B0604020202020204" pitchFamily="34" charset="0"/>
              <a:cs typeface="Arial" panose="020B0604020202020204" pitchFamily="34" charset="0"/>
            </a:endParaRPr>
          </a:p>
          <a:p>
            <a:pPr marL="228600" indent="-228600" algn="just">
              <a:buFont typeface="+mj-lt"/>
              <a:buAutoNum type="arabicPeriod" startAt="3"/>
            </a:pPr>
            <a:r>
              <a:rPr lang="cs-CZ" sz="1100" dirty="0">
                <a:latin typeface="Arial" panose="020B0604020202020204" pitchFamily="34" charset="0"/>
                <a:cs typeface="Arial" panose="020B0604020202020204" pitchFamily="34" charset="0"/>
              </a:rPr>
              <a:t>Helánová, K., </a:t>
            </a:r>
            <a:r>
              <a:rPr lang="cs-CZ" sz="1100" dirty="0" err="1">
                <a:latin typeface="Arial" panose="020B0604020202020204" pitchFamily="34" charset="0"/>
                <a:cs typeface="Arial" panose="020B0604020202020204" pitchFamily="34" charset="0"/>
              </a:rPr>
              <a:t>Littnerová,S</a:t>
            </a:r>
            <a:r>
              <a:rPr lang="cs-CZ" sz="1100" dirty="0">
                <a:latin typeface="Arial" panose="020B0604020202020204" pitchFamily="34" charset="0"/>
                <a:cs typeface="Arial" panose="020B0604020202020204" pitchFamily="34" charset="0"/>
              </a:rPr>
              <a:t>., Kuběna., Ganovská, E., Pavlušová, M., Kubková, L., </a:t>
            </a:r>
            <a:r>
              <a:rPr lang="cs-CZ" sz="1100" dirty="0" err="1">
                <a:latin typeface="Arial" panose="020B0604020202020204" pitchFamily="34" charset="0"/>
                <a:cs typeface="Arial" panose="020B0604020202020204" pitchFamily="34" charset="0"/>
              </a:rPr>
              <a:t>Jarkovský,J</a:t>
            </a:r>
            <a:r>
              <a:rPr lang="cs-CZ" sz="1100" dirty="0">
                <a:latin typeface="Arial" panose="020B0604020202020204" pitchFamily="34" charset="0"/>
                <a:cs typeface="Arial" panose="020B0604020202020204" pitchFamily="34" charset="0"/>
              </a:rPr>
              <a:t>., Pávková </a:t>
            </a:r>
            <a:r>
              <a:rPr lang="cs-CZ" sz="1100" dirty="0" err="1">
                <a:latin typeface="Arial" panose="020B0604020202020204" pitchFamily="34" charset="0"/>
                <a:cs typeface="Arial" panose="020B0604020202020204" pitchFamily="34" charset="0"/>
              </a:rPr>
              <a:t>Goldbergová,M</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Lipková,J</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Gottwaldová,J</a:t>
            </a:r>
            <a:r>
              <a:rPr lang="cs-CZ" sz="1100" dirty="0">
                <a:latin typeface="Arial" panose="020B0604020202020204" pitchFamily="34" charset="0"/>
                <a:cs typeface="Arial" panose="020B0604020202020204" pitchFamily="34" charset="0"/>
              </a:rPr>
              <a:t>., Kala, P., Toman, O., </a:t>
            </a:r>
            <a:r>
              <a:rPr lang="cs-CZ" sz="1100" dirty="0" err="1">
                <a:latin typeface="Arial" panose="020B0604020202020204" pitchFamily="34" charset="0"/>
                <a:cs typeface="Arial" panose="020B0604020202020204" pitchFamily="34" charset="0"/>
              </a:rPr>
              <a:t>Dastych,M</a:t>
            </a:r>
            <a:r>
              <a:rPr lang="cs-CZ" sz="1100" dirty="0">
                <a:latin typeface="Arial" panose="020B0604020202020204" pitchFamily="34" charset="0"/>
                <a:cs typeface="Arial" panose="020B0604020202020204" pitchFamily="34" charset="0"/>
              </a:rPr>
              <a:t>., Špinar, J. Pařenica, J. </a:t>
            </a:r>
            <a:r>
              <a:rPr lang="cs-CZ" sz="1100" dirty="0" err="1">
                <a:latin typeface="Arial" panose="020B0604020202020204" pitchFamily="34" charset="0"/>
                <a:cs typeface="Arial" panose="020B0604020202020204" pitchFamily="34" charset="0"/>
              </a:rPr>
              <a:t>Prognostic</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impact</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of</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neutrophil</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gelatinase-associated</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lipocalin</a:t>
            </a:r>
            <a:r>
              <a:rPr lang="cs-CZ" sz="1100" dirty="0">
                <a:latin typeface="Arial" panose="020B0604020202020204" pitchFamily="34" charset="0"/>
                <a:cs typeface="Arial" panose="020B0604020202020204" pitchFamily="34" charset="0"/>
              </a:rPr>
              <a:t> and B-type </a:t>
            </a:r>
            <a:r>
              <a:rPr lang="cs-CZ" sz="1100" dirty="0" err="1">
                <a:latin typeface="Arial" panose="020B0604020202020204" pitchFamily="34" charset="0"/>
                <a:cs typeface="Arial" panose="020B0604020202020204" pitchFamily="34" charset="0"/>
              </a:rPr>
              <a:t>natriuretic</a:t>
            </a:r>
            <a:r>
              <a:rPr lang="cs-CZ" sz="1100" dirty="0">
                <a:latin typeface="Arial" panose="020B0604020202020204" pitchFamily="34" charset="0"/>
                <a:cs typeface="Arial" panose="020B0604020202020204" pitchFamily="34" charset="0"/>
              </a:rPr>
              <a:t> in </a:t>
            </a:r>
            <a:r>
              <a:rPr lang="cs-CZ" sz="1100" dirty="0" err="1">
                <a:latin typeface="Arial" panose="020B0604020202020204" pitchFamily="34" charset="0"/>
                <a:cs typeface="Arial" panose="020B0604020202020204" pitchFamily="34" charset="0"/>
              </a:rPr>
              <a:t>patients</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with</a:t>
            </a:r>
            <a:r>
              <a:rPr lang="cs-CZ" sz="1100" dirty="0">
                <a:latin typeface="Arial" panose="020B0604020202020204" pitchFamily="34" charset="0"/>
                <a:cs typeface="Arial" panose="020B0604020202020204" pitchFamily="34" charset="0"/>
              </a:rPr>
              <a:t> ST-</a:t>
            </a:r>
            <a:r>
              <a:rPr lang="cs-CZ" sz="1100" dirty="0" err="1">
                <a:latin typeface="Arial" panose="020B0604020202020204" pitchFamily="34" charset="0"/>
                <a:cs typeface="Arial" panose="020B0604020202020204" pitchFamily="34" charset="0"/>
              </a:rPr>
              <a:t>elevation</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myocardial</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infarction</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treated</a:t>
            </a:r>
            <a:r>
              <a:rPr lang="cs-CZ" sz="1100" dirty="0">
                <a:latin typeface="Arial" panose="020B0604020202020204" pitchFamily="34" charset="0"/>
                <a:cs typeface="Arial" panose="020B0604020202020204" pitchFamily="34" charset="0"/>
              </a:rPr>
              <a:t> by </a:t>
            </a:r>
            <a:r>
              <a:rPr lang="cs-CZ" sz="1100" dirty="0" err="1">
                <a:latin typeface="Arial" panose="020B0604020202020204" pitchFamily="34" charset="0"/>
                <a:cs typeface="Arial" panose="020B0604020202020204" pitchFamily="34" charset="0"/>
              </a:rPr>
              <a:t>primary</a:t>
            </a:r>
            <a:r>
              <a:rPr lang="cs-CZ" sz="1100" dirty="0">
                <a:latin typeface="Arial" panose="020B0604020202020204" pitchFamily="34" charset="0"/>
                <a:cs typeface="Arial" panose="020B0604020202020204" pitchFamily="34" charset="0"/>
              </a:rPr>
              <a:t> PCI: a </a:t>
            </a:r>
            <a:r>
              <a:rPr lang="cs-CZ" sz="1100" dirty="0" err="1">
                <a:latin typeface="Arial" panose="020B0604020202020204" pitchFamily="34" charset="0"/>
                <a:cs typeface="Arial" panose="020B0604020202020204" pitchFamily="34" charset="0"/>
              </a:rPr>
              <a:t>prospective</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observational</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cohort</a:t>
            </a:r>
            <a:r>
              <a:rPr lang="cs-CZ" sz="1100" dirty="0">
                <a:latin typeface="Arial" panose="020B0604020202020204" pitchFamily="34" charset="0"/>
                <a:cs typeface="Arial" panose="020B0604020202020204" pitchFamily="34" charset="0"/>
              </a:rPr>
              <a:t> study. BMJ Open, London: BMJ </a:t>
            </a:r>
            <a:r>
              <a:rPr lang="cs-CZ" sz="1100" dirty="0" err="1">
                <a:latin typeface="Arial" panose="020B0604020202020204" pitchFamily="34" charset="0"/>
                <a:cs typeface="Arial" panose="020B0604020202020204" pitchFamily="34" charset="0"/>
              </a:rPr>
              <a:t>Publishing</a:t>
            </a:r>
            <a:r>
              <a:rPr lang="cs-CZ" sz="1100" dirty="0">
                <a:latin typeface="Arial" panose="020B0604020202020204" pitchFamily="34" charset="0"/>
                <a:cs typeface="Arial" panose="020B0604020202020204" pitchFamily="34" charset="0"/>
              </a:rPr>
              <a:t> Group, 2015, roč. 5, č. 10, s. "e006872". ISSN 2044-6055</a:t>
            </a:r>
            <a:r>
              <a:rPr lang="cs-CZ" sz="1100" b="1" dirty="0">
                <a:latin typeface="Arial" panose="020B0604020202020204" pitchFamily="34" charset="0"/>
                <a:cs typeface="Arial" panose="020B0604020202020204" pitchFamily="34" charset="0"/>
              </a:rPr>
              <a:t>. Impakt </a:t>
            </a:r>
            <a:r>
              <a:rPr lang="cs-CZ" sz="1100" b="1" dirty="0" err="1">
                <a:latin typeface="Arial" panose="020B0604020202020204" pitchFamily="34" charset="0"/>
                <a:cs typeface="Arial" panose="020B0604020202020204" pitchFamily="34" charset="0"/>
              </a:rPr>
              <a:t>factor</a:t>
            </a:r>
            <a:r>
              <a:rPr lang="cs-CZ" sz="1100" b="1" dirty="0">
                <a:latin typeface="Arial" panose="020B0604020202020204" pitchFamily="34" charset="0"/>
                <a:cs typeface="Arial" panose="020B0604020202020204" pitchFamily="34" charset="0"/>
              </a:rPr>
              <a:t>: 2.271 </a:t>
            </a:r>
            <a:r>
              <a:rPr lang="cs-CZ" sz="1100" dirty="0">
                <a:latin typeface="Arial" panose="020B0604020202020204" pitchFamily="34" charset="0"/>
                <a:cs typeface="Arial" panose="020B0604020202020204" pitchFamily="34" charset="0"/>
              </a:rPr>
              <a:t>v roce </a:t>
            </a:r>
            <a:r>
              <a:rPr lang="cs-CZ" sz="1100" dirty="0" smtClean="0">
                <a:latin typeface="Arial" panose="020B0604020202020204" pitchFamily="34" charset="0"/>
                <a:cs typeface="Arial" panose="020B0604020202020204" pitchFamily="34" charset="0"/>
              </a:rPr>
              <a:t>2014</a:t>
            </a:r>
          </a:p>
          <a:p>
            <a:pPr marL="228600" indent="-228600" algn="just">
              <a:buFont typeface="+mj-lt"/>
              <a:buAutoNum type="arabicPeriod" startAt="3"/>
            </a:pPr>
            <a:endParaRPr lang="cs-CZ" sz="1100" dirty="0">
              <a:latin typeface="Arial" panose="020B0604020202020204" pitchFamily="34" charset="0"/>
              <a:cs typeface="Arial" panose="020B0604020202020204" pitchFamily="34" charset="0"/>
            </a:endParaRPr>
          </a:p>
          <a:p>
            <a:pPr marL="228600" indent="-228600" algn="just">
              <a:buFont typeface="+mj-lt"/>
              <a:buAutoNum type="arabicPeriod" startAt="3"/>
            </a:pPr>
            <a:r>
              <a:rPr lang="cs-CZ" sz="1100" dirty="0" err="1">
                <a:latin typeface="Arial" panose="020B0604020202020204" pitchFamily="34" charset="0"/>
                <a:cs typeface="Arial" panose="020B0604020202020204" pitchFamily="34" charset="0"/>
              </a:rPr>
              <a:t>Heli</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Tolppanen</a:t>
            </a:r>
            <a:r>
              <a:rPr lang="cs-CZ" sz="1100" dirty="0">
                <a:latin typeface="Arial" panose="020B0604020202020204" pitchFamily="34" charset="0"/>
                <a:cs typeface="Arial" panose="020B0604020202020204" pitchFamily="34" charset="0"/>
              </a:rPr>
              <a:t>, Krista </a:t>
            </a:r>
            <a:r>
              <a:rPr lang="cs-CZ" sz="1100" dirty="0" err="1">
                <a:latin typeface="Arial" panose="020B0604020202020204" pitchFamily="34" charset="0"/>
                <a:cs typeface="Arial" panose="020B0604020202020204" pitchFamily="34" charset="0"/>
              </a:rPr>
              <a:t>Siirila-Waris</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Veli-Pekka</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Harjola</a:t>
            </a:r>
            <a:r>
              <a:rPr lang="cs-CZ" sz="1100" dirty="0">
                <a:latin typeface="Arial" panose="020B0604020202020204" pitchFamily="34" charset="0"/>
                <a:cs typeface="Arial" panose="020B0604020202020204" pitchFamily="34" charset="0"/>
              </a:rPr>
              <a:t>, David </a:t>
            </a:r>
            <a:r>
              <a:rPr lang="cs-CZ" sz="1100" dirty="0" err="1">
                <a:latin typeface="Arial" panose="020B0604020202020204" pitchFamily="34" charset="0"/>
                <a:cs typeface="Arial" panose="020B0604020202020204" pitchFamily="34" charset="0"/>
              </a:rPr>
              <a:t>Marono</a:t>
            </a:r>
            <a:r>
              <a:rPr lang="cs-CZ" sz="1100" dirty="0">
                <a:latin typeface="Arial" panose="020B0604020202020204" pitchFamily="34" charset="0"/>
                <a:cs typeface="Arial" panose="020B0604020202020204" pitchFamily="34" charset="0"/>
              </a:rPr>
              <a:t>, Jiri Parenica, Philipp </a:t>
            </a:r>
            <a:r>
              <a:rPr lang="cs-CZ" sz="1100" dirty="0" err="1">
                <a:latin typeface="Arial" panose="020B0604020202020204" pitchFamily="34" charset="0"/>
                <a:cs typeface="Arial" panose="020B0604020202020204" pitchFamily="34" charset="0"/>
              </a:rPr>
              <a:t>Kreutzinger</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Tuomo</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Nieminen</a:t>
            </a:r>
            <a:r>
              <a:rPr lang="cs-CZ" sz="1100" dirty="0">
                <a:latin typeface="Arial" panose="020B0604020202020204" pitchFamily="34" charset="0"/>
                <a:cs typeface="Arial" panose="020B0604020202020204" pitchFamily="34" charset="0"/>
              </a:rPr>
              <a:t>, Marie Pavlusova, </a:t>
            </a:r>
            <a:r>
              <a:rPr lang="cs-CZ" sz="1100" dirty="0" err="1">
                <a:latin typeface="Arial" panose="020B0604020202020204" pitchFamily="34" charset="0"/>
                <a:cs typeface="Arial" panose="020B0604020202020204" pitchFamily="34" charset="0"/>
              </a:rPr>
              <a:t>Tuukka</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Tarvasmaki</a:t>
            </a:r>
            <a:r>
              <a:rPr lang="cs-CZ" sz="1100" dirty="0">
                <a:latin typeface="Arial" panose="020B0604020202020204" pitchFamily="34" charset="0"/>
                <a:cs typeface="Arial" panose="020B0604020202020204" pitchFamily="34" charset="0"/>
              </a:rPr>
              <a:t>, Raphael </a:t>
            </a:r>
            <a:r>
              <a:rPr lang="cs-CZ" sz="1100" dirty="0" err="1">
                <a:latin typeface="Arial" panose="020B0604020202020204" pitchFamily="34" charset="0"/>
                <a:cs typeface="Arial" panose="020B0604020202020204" pitchFamily="34" charset="0"/>
              </a:rPr>
              <a:t>Twerenbold</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Jukka</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Tolonen</a:t>
            </a:r>
            <a:r>
              <a:rPr lang="cs-CZ" sz="1100" dirty="0">
                <a:latin typeface="Arial" panose="020B0604020202020204" pitchFamily="34" charset="0"/>
                <a:cs typeface="Arial" panose="020B0604020202020204" pitchFamily="34" charset="0"/>
              </a:rPr>
              <a:t>, Roman Miklik, </a:t>
            </a:r>
            <a:r>
              <a:rPr lang="cs-CZ" sz="1100" dirty="0" err="1">
                <a:latin typeface="Arial" panose="020B0604020202020204" pitchFamily="34" charset="0"/>
                <a:cs typeface="Arial" panose="020B0604020202020204" pitchFamily="34" charset="0"/>
              </a:rPr>
              <a:t>Markku</a:t>
            </a:r>
            <a:r>
              <a:rPr lang="cs-CZ" sz="1100" dirty="0">
                <a:latin typeface="Arial" panose="020B0604020202020204" pitchFamily="34" charset="0"/>
                <a:cs typeface="Arial" panose="020B0604020202020204" pitchFamily="34" charset="0"/>
              </a:rPr>
              <a:t> S. </a:t>
            </a:r>
            <a:r>
              <a:rPr lang="cs-CZ" sz="1100" dirty="0" err="1">
                <a:latin typeface="Arial" panose="020B0604020202020204" pitchFamily="34" charset="0"/>
                <a:cs typeface="Arial" panose="020B0604020202020204" pitchFamily="34" charset="0"/>
              </a:rPr>
              <a:t>Nieminen</a:t>
            </a:r>
            <a:r>
              <a:rPr lang="cs-CZ" sz="1100" dirty="0">
                <a:latin typeface="Arial" panose="020B0604020202020204" pitchFamily="34" charset="0"/>
                <a:cs typeface="Arial" panose="020B0604020202020204" pitchFamily="34" charset="0"/>
              </a:rPr>
              <a:t>, Jindrich Spinar, Christian </a:t>
            </a:r>
            <a:r>
              <a:rPr lang="cs-CZ" sz="1100" dirty="0" err="1">
                <a:latin typeface="Arial" panose="020B0604020202020204" pitchFamily="34" charset="0"/>
                <a:cs typeface="Arial" panose="020B0604020202020204" pitchFamily="34" charset="0"/>
              </a:rPr>
              <a:t>Mueller</a:t>
            </a:r>
            <a:r>
              <a:rPr lang="cs-CZ" sz="1100" dirty="0">
                <a:latin typeface="Arial" panose="020B0604020202020204" pitchFamily="34" charset="0"/>
                <a:cs typeface="Arial" panose="020B0604020202020204" pitchFamily="34" charset="0"/>
              </a:rPr>
              <a:t> and Johan Lassus1Tolppannen H: </a:t>
            </a:r>
            <a:r>
              <a:rPr lang="cs-CZ" sz="1100" dirty="0" err="1">
                <a:latin typeface="Arial" panose="020B0604020202020204" pitchFamily="34" charset="0"/>
                <a:cs typeface="Arial" panose="020B0604020202020204" pitchFamily="34" charset="0"/>
              </a:rPr>
              <a:t>Ventricular</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conduction</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abnormalities</a:t>
            </a:r>
            <a:r>
              <a:rPr lang="cs-CZ" sz="1100" dirty="0">
                <a:latin typeface="Arial" panose="020B0604020202020204" pitchFamily="34" charset="0"/>
                <a:cs typeface="Arial" panose="020B0604020202020204" pitchFamily="34" charset="0"/>
              </a:rPr>
              <a:t> as </a:t>
            </a:r>
            <a:r>
              <a:rPr lang="cs-CZ" sz="1100" dirty="0" err="1">
                <a:latin typeface="Arial" panose="020B0604020202020204" pitchFamily="34" charset="0"/>
                <a:cs typeface="Arial" panose="020B0604020202020204" pitchFamily="34" charset="0"/>
              </a:rPr>
              <a:t>predictors</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of</a:t>
            </a:r>
            <a:r>
              <a:rPr lang="cs-CZ" sz="1100" dirty="0">
                <a:latin typeface="Arial" panose="020B0604020202020204" pitchFamily="34" charset="0"/>
                <a:cs typeface="Arial" panose="020B0604020202020204" pitchFamily="34" charset="0"/>
              </a:rPr>
              <a:t> long-term </a:t>
            </a:r>
            <a:r>
              <a:rPr lang="cs-CZ" sz="1100" dirty="0" err="1">
                <a:latin typeface="Arial" panose="020B0604020202020204" pitchFamily="34" charset="0"/>
                <a:cs typeface="Arial" panose="020B0604020202020204" pitchFamily="34" charset="0"/>
              </a:rPr>
              <a:t>survival</a:t>
            </a:r>
            <a:r>
              <a:rPr lang="cs-CZ" sz="1100" dirty="0">
                <a:latin typeface="Arial" panose="020B0604020202020204" pitchFamily="34" charset="0"/>
                <a:cs typeface="Arial" panose="020B0604020202020204" pitchFamily="34" charset="0"/>
              </a:rPr>
              <a:t> in </a:t>
            </a:r>
            <a:r>
              <a:rPr lang="cs-CZ" sz="1100" dirty="0" err="1">
                <a:latin typeface="Arial" panose="020B0604020202020204" pitchFamily="34" charset="0"/>
                <a:cs typeface="Arial" panose="020B0604020202020204" pitchFamily="34" charset="0"/>
              </a:rPr>
              <a:t>acute</a:t>
            </a:r>
            <a:r>
              <a:rPr lang="cs-CZ" sz="1100" dirty="0">
                <a:latin typeface="Arial" panose="020B0604020202020204" pitchFamily="34" charset="0"/>
                <a:cs typeface="Arial" panose="020B0604020202020204" pitchFamily="34" charset="0"/>
              </a:rPr>
              <a:t> de novo and </a:t>
            </a:r>
            <a:r>
              <a:rPr lang="cs-CZ" sz="1100" dirty="0" err="1">
                <a:latin typeface="Arial" panose="020B0604020202020204" pitchFamily="34" charset="0"/>
                <a:cs typeface="Arial" panose="020B0604020202020204" pitchFamily="34" charset="0"/>
              </a:rPr>
              <a:t>decompensated</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chronic</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heart</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failure</a:t>
            </a:r>
            <a:r>
              <a:rPr lang="cs-CZ" sz="1100" dirty="0">
                <a:latin typeface="Arial" panose="020B0604020202020204" pitchFamily="34" charset="0"/>
                <a:cs typeface="Arial" panose="020B0604020202020204" pitchFamily="34" charset="0"/>
              </a:rPr>
              <a:t>. ESC </a:t>
            </a:r>
            <a:r>
              <a:rPr lang="cs-CZ" sz="1100" dirty="0" err="1">
                <a:latin typeface="Arial" panose="020B0604020202020204" pitchFamily="34" charset="0"/>
                <a:cs typeface="Arial" panose="020B0604020202020204" pitchFamily="34" charset="0"/>
              </a:rPr>
              <a:t>Heart</a:t>
            </a:r>
            <a:r>
              <a:rPr lang="cs-CZ" sz="1100" dirty="0">
                <a:latin typeface="Arial" panose="020B0604020202020204" pitchFamily="34" charset="0"/>
                <a:cs typeface="Arial" panose="020B0604020202020204" pitchFamily="34" charset="0"/>
              </a:rPr>
              <a:t> </a:t>
            </a:r>
            <a:r>
              <a:rPr lang="cs-CZ" sz="1100" dirty="0" err="1" smtClean="0">
                <a:latin typeface="Arial" panose="020B0604020202020204" pitchFamily="34" charset="0"/>
                <a:cs typeface="Arial" panose="020B0604020202020204" pitchFamily="34" charset="0"/>
              </a:rPr>
              <a:t>Failure</a:t>
            </a:r>
            <a:r>
              <a:rPr lang="cs-CZ" sz="1100" dirty="0">
                <a:latin typeface="Arial" panose="020B0604020202020204" pitchFamily="34" charset="0"/>
                <a:cs typeface="Arial" panose="020B0604020202020204" pitchFamily="34" charset="0"/>
              </a:rPr>
              <a:t>; 2015: DOI: </a:t>
            </a:r>
            <a:r>
              <a:rPr lang="cs-CZ" sz="1100" dirty="0" smtClean="0">
                <a:latin typeface="Arial" panose="020B0604020202020204" pitchFamily="34" charset="0"/>
                <a:cs typeface="Arial" panose="020B0604020202020204" pitchFamily="34" charset="0"/>
              </a:rPr>
              <a:t>10.1002/ehf2.1206</a:t>
            </a:r>
            <a:endParaRPr lang="cs-CZ"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04979" y="332656"/>
            <a:ext cx="8856984" cy="6355586"/>
          </a:xfrm>
          <a:prstGeom prst="rect">
            <a:avLst/>
          </a:prstGeom>
        </p:spPr>
        <p:txBody>
          <a:bodyPr wrap="square">
            <a:spAutoFit/>
          </a:bodyPr>
          <a:lstStyle/>
          <a:p>
            <a:pPr marL="228600" indent="-228600">
              <a:buFont typeface="+mj-lt"/>
              <a:buAutoNum type="arabicPeriod" startAt="8"/>
            </a:pPr>
            <a:r>
              <a:rPr lang="cs-CZ" sz="1100" dirty="0" err="1">
                <a:latin typeface="Arial" panose="020B0604020202020204" pitchFamily="34" charset="0"/>
                <a:cs typeface="Arial" panose="020B0604020202020204" pitchFamily="34" charset="0"/>
              </a:rPr>
              <a:t>Hložková,J</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Sepši,M</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Uhríková</a:t>
            </a:r>
            <a:r>
              <a:rPr lang="cs-CZ" sz="1100" dirty="0">
                <a:latin typeface="Arial" panose="020B0604020202020204" pitchFamily="34" charset="0"/>
                <a:cs typeface="Arial" panose="020B0604020202020204" pitchFamily="34" charset="0"/>
              </a:rPr>
              <a:t>, I., </a:t>
            </a:r>
            <a:r>
              <a:rPr lang="cs-CZ" sz="1100" dirty="0" err="1">
                <a:latin typeface="Arial" panose="020B0604020202020204" pitchFamily="34" charset="0"/>
                <a:cs typeface="Arial" panose="020B0604020202020204" pitchFamily="34" charset="0"/>
              </a:rPr>
              <a:t>Suchý,P</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Scheer,P</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Unusual</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Combination</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of</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hyperthyroidism</a:t>
            </a:r>
            <a:r>
              <a:rPr lang="cs-CZ" sz="1100" dirty="0">
                <a:latin typeface="Arial" panose="020B0604020202020204" pitchFamily="34" charset="0"/>
                <a:cs typeface="Arial" panose="020B0604020202020204" pitchFamily="34" charset="0"/>
              </a:rPr>
              <a:t> and </a:t>
            </a:r>
            <a:r>
              <a:rPr lang="cs-CZ" sz="1100" dirty="0" err="1">
                <a:latin typeface="Arial" panose="020B0604020202020204" pitchFamily="34" charset="0"/>
                <a:cs typeface="Arial" panose="020B0604020202020204" pitchFamily="34" charset="0"/>
              </a:rPr>
              <a:t>carotid</a:t>
            </a:r>
            <a:r>
              <a:rPr lang="cs-CZ" sz="1100" dirty="0">
                <a:latin typeface="Arial" panose="020B0604020202020204" pitchFamily="34" charset="0"/>
                <a:cs typeface="Arial" panose="020B0604020202020204" pitchFamily="34" charset="0"/>
              </a:rPr>
              <a:t> sinus hypersensitivity in </a:t>
            </a:r>
            <a:r>
              <a:rPr lang="cs-CZ" sz="1100" dirty="0" err="1">
                <a:latin typeface="Arial" panose="020B0604020202020204" pitchFamily="34" charset="0"/>
                <a:cs typeface="Arial" panose="020B0604020202020204" pitchFamily="34" charset="0"/>
              </a:rPr>
              <a:t>young</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cat</a:t>
            </a:r>
            <a:r>
              <a:rPr lang="cs-CZ" sz="1100" dirty="0">
                <a:latin typeface="Arial" panose="020B0604020202020204" pitchFamily="34" charset="0"/>
                <a:cs typeface="Arial" panose="020B0604020202020204" pitchFamily="34" charset="0"/>
              </a:rPr>
              <a:t>. IJACR 2015, 2(2): 104-109. </a:t>
            </a:r>
            <a:r>
              <a:rPr lang="cs-CZ" sz="1100" b="1" dirty="0" err="1">
                <a:latin typeface="Arial" panose="020B0604020202020204" pitchFamily="34" charset="0"/>
                <a:cs typeface="Arial" panose="020B0604020202020204" pitchFamily="34" charset="0"/>
              </a:rPr>
              <a:t>Impact</a:t>
            </a:r>
            <a:r>
              <a:rPr lang="cs-CZ" sz="1100" b="1" dirty="0">
                <a:latin typeface="Arial" panose="020B0604020202020204" pitchFamily="34" charset="0"/>
                <a:cs typeface="Arial" panose="020B0604020202020204" pitchFamily="34" charset="0"/>
              </a:rPr>
              <a:t> </a:t>
            </a:r>
            <a:r>
              <a:rPr lang="cs-CZ" sz="1100" b="1" dirty="0" err="1">
                <a:latin typeface="Arial" panose="020B0604020202020204" pitchFamily="34" charset="0"/>
                <a:cs typeface="Arial" panose="020B0604020202020204" pitchFamily="34" charset="0"/>
              </a:rPr>
              <a:t>factor</a:t>
            </a:r>
            <a:r>
              <a:rPr lang="cs-CZ" sz="1100" b="1" dirty="0">
                <a:latin typeface="Arial" panose="020B0604020202020204" pitchFamily="34" charset="0"/>
                <a:cs typeface="Arial" panose="020B0604020202020204" pitchFamily="34" charset="0"/>
              </a:rPr>
              <a:t>: </a:t>
            </a:r>
            <a:r>
              <a:rPr lang="cs-CZ" sz="1100" b="1" dirty="0" err="1" smtClean="0">
                <a:latin typeface="Arial" panose="020B0604020202020204" pitchFamily="34" charset="0"/>
                <a:cs typeface="Arial" panose="020B0604020202020204" pitchFamily="34" charset="0"/>
              </a:rPr>
              <a:t>awaited</a:t>
            </a:r>
            <a:endParaRPr lang="cs-CZ" sz="1100" dirty="0" smtClean="0">
              <a:latin typeface="Arial" panose="020B0604020202020204" pitchFamily="34" charset="0"/>
              <a:cs typeface="Arial" panose="020B0604020202020204" pitchFamily="34" charset="0"/>
            </a:endParaRPr>
          </a:p>
          <a:p>
            <a:pPr marL="228600" indent="-228600" algn="just">
              <a:buFont typeface="+mj-lt"/>
              <a:buAutoNum type="arabicPeriod" startAt="8"/>
            </a:pPr>
            <a:endParaRPr lang="cs-CZ" sz="1100" dirty="0">
              <a:latin typeface="Arial" panose="020B0604020202020204" pitchFamily="34" charset="0"/>
              <a:cs typeface="Arial" panose="020B0604020202020204" pitchFamily="34" charset="0"/>
            </a:endParaRPr>
          </a:p>
          <a:p>
            <a:pPr marL="228600" indent="-228600" algn="just">
              <a:buFont typeface="+mj-lt"/>
              <a:buAutoNum type="arabicPeriod" startAt="8"/>
            </a:pPr>
            <a:r>
              <a:rPr lang="cs-CZ" sz="1100" dirty="0" err="1" smtClean="0">
                <a:latin typeface="Arial" panose="020B0604020202020204" pitchFamily="34" charset="0"/>
                <a:cs typeface="Arial" panose="020B0604020202020204" pitchFamily="34" charset="0"/>
              </a:rPr>
              <a:t>Kluz,K</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Pařenica,J</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Kubková,L</a:t>
            </a:r>
            <a:r>
              <a:rPr lang="cs-CZ" sz="1100" dirty="0">
                <a:latin typeface="Arial" panose="020B0604020202020204" pitchFamily="34" charset="0"/>
                <a:cs typeface="Arial" panose="020B0604020202020204" pitchFamily="34" charset="0"/>
              </a:rPr>
              <a:t>., Littnerová,L.,</a:t>
            </a:r>
            <a:r>
              <a:rPr lang="cs-CZ" sz="1100" dirty="0" err="1">
                <a:latin typeface="Arial" panose="020B0604020202020204" pitchFamily="34" charset="0"/>
                <a:cs typeface="Arial" panose="020B0604020202020204" pitchFamily="34" charset="0"/>
              </a:rPr>
              <a:t>Tomandl,J</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Poloczek,M</a:t>
            </a:r>
            <a:r>
              <a:rPr lang="cs-CZ" sz="1100" dirty="0">
                <a:latin typeface="Arial" panose="020B0604020202020204" pitchFamily="34" charset="0"/>
                <a:cs typeface="Arial" panose="020B0604020202020204" pitchFamily="34" charset="0"/>
              </a:rPr>
              <a:t>.,  Toman,O.,</a:t>
            </a:r>
            <a:r>
              <a:rPr lang="cs-CZ" sz="1100" dirty="0" err="1">
                <a:latin typeface="Arial" panose="020B0604020202020204" pitchFamily="34" charset="0"/>
                <a:cs typeface="Arial" panose="020B0604020202020204" pitchFamily="34" charset="0"/>
              </a:rPr>
              <a:t>Tesák,M</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Čermáková,Z</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Gottwaldová,J</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Maňoušek,J</a:t>
            </a:r>
            <a:r>
              <a:rPr lang="cs-CZ" sz="1100" dirty="0">
                <a:latin typeface="Arial" panose="020B0604020202020204" pitchFamily="34" charset="0"/>
                <a:cs typeface="Arial" panose="020B0604020202020204" pitchFamily="34" charset="0"/>
              </a:rPr>
              <a:t>., Pávková </a:t>
            </a:r>
            <a:r>
              <a:rPr lang="cs-CZ" sz="1100" dirty="0" err="1">
                <a:latin typeface="Arial" panose="020B0604020202020204" pitchFamily="34" charset="0"/>
                <a:cs typeface="Arial" panose="020B0604020202020204" pitchFamily="34" charset="0"/>
              </a:rPr>
              <a:t>Goldbergová,M</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Špinar,J</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Jarkovský,J</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Unstable</a:t>
            </a:r>
            <a:r>
              <a:rPr lang="cs-CZ" sz="1100" dirty="0">
                <a:latin typeface="Arial" panose="020B0604020202020204" pitchFamily="34" charset="0"/>
                <a:cs typeface="Arial" panose="020B0604020202020204" pitchFamily="34" charset="0"/>
              </a:rPr>
              <a:t> angina pectoris prior to ST </a:t>
            </a:r>
            <a:r>
              <a:rPr lang="cs-CZ" sz="1100" dirty="0" err="1">
                <a:latin typeface="Arial" panose="020B0604020202020204" pitchFamily="34" charset="0"/>
                <a:cs typeface="Arial" panose="020B0604020202020204" pitchFamily="34" charset="0"/>
              </a:rPr>
              <a:t>elevation</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myocardial</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infarction</a:t>
            </a:r>
            <a:r>
              <a:rPr lang="cs-CZ" sz="1100" dirty="0">
                <a:latin typeface="Arial" panose="020B0604020202020204" pitchFamily="34" charset="0"/>
                <a:cs typeface="Arial" panose="020B0604020202020204" pitchFamily="34" charset="0"/>
              </a:rPr>
              <a:t> in </a:t>
            </a:r>
            <a:r>
              <a:rPr lang="cs-CZ" sz="1100" dirty="0" err="1">
                <a:latin typeface="Arial" panose="020B0604020202020204" pitchFamily="34" charset="0"/>
                <a:cs typeface="Arial" panose="020B0604020202020204" pitchFamily="34" charset="0"/>
              </a:rPr>
              <a:t>patients</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treated</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with</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primary</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percutaneous</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coronary</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intervention</a:t>
            </a:r>
            <a:r>
              <a:rPr lang="cs-CZ" sz="1100" dirty="0">
                <a:latin typeface="Arial" panose="020B0604020202020204" pitchFamily="34" charset="0"/>
                <a:cs typeface="Arial" panose="020B0604020202020204" pitchFamily="34" charset="0"/>
              </a:rPr>
              <a:t> has no influence on </a:t>
            </a:r>
            <a:r>
              <a:rPr lang="cs-CZ" sz="1100" dirty="0" err="1">
                <a:latin typeface="Arial" panose="020B0604020202020204" pitchFamily="34" charset="0"/>
                <a:cs typeface="Arial" panose="020B0604020202020204" pitchFamily="34" charset="0"/>
              </a:rPr>
              <a:t>prognosis</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Biomedical</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Papers</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of</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the</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Faculty</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of</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Medicine</a:t>
            </a:r>
            <a:r>
              <a:rPr lang="cs-CZ" sz="1100" dirty="0">
                <a:latin typeface="Arial" panose="020B0604020202020204" pitchFamily="34" charset="0"/>
                <a:cs typeface="Arial" panose="020B0604020202020204" pitchFamily="34" charset="0"/>
              </a:rPr>
              <a:t> and </a:t>
            </a:r>
            <a:r>
              <a:rPr lang="cs-CZ" sz="1100" dirty="0" err="1">
                <a:latin typeface="Arial" panose="020B0604020202020204" pitchFamily="34" charset="0"/>
                <a:cs typeface="Arial" panose="020B0604020202020204" pitchFamily="34" charset="0"/>
              </a:rPr>
              <a:t>Dentistry</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of</a:t>
            </a:r>
            <a:r>
              <a:rPr lang="cs-CZ" sz="1100" dirty="0">
                <a:latin typeface="Arial" panose="020B0604020202020204" pitchFamily="34" charset="0"/>
                <a:cs typeface="Arial" panose="020B0604020202020204" pitchFamily="34" charset="0"/>
              </a:rPr>
              <a:t> Palacký University, Olomouc, Czech Republic, Olomouc: Palacký University, 2015, roč. 159, č. 2, s. 251-258. ISSN 1213-8118. doi:10.5507/bp.2014.003. </a:t>
            </a:r>
            <a:r>
              <a:rPr lang="cs-CZ" sz="1100" b="1" dirty="0" err="1">
                <a:latin typeface="Arial" panose="020B0604020202020204" pitchFamily="34" charset="0"/>
                <a:cs typeface="Arial" panose="020B0604020202020204" pitchFamily="34" charset="0"/>
              </a:rPr>
              <a:t>Impact</a:t>
            </a:r>
            <a:r>
              <a:rPr lang="cs-CZ" sz="1100" b="1" dirty="0">
                <a:latin typeface="Arial" panose="020B0604020202020204" pitchFamily="34" charset="0"/>
                <a:cs typeface="Arial" panose="020B0604020202020204" pitchFamily="34" charset="0"/>
              </a:rPr>
              <a:t> </a:t>
            </a:r>
            <a:r>
              <a:rPr lang="cs-CZ" sz="1100" b="1" dirty="0" err="1">
                <a:latin typeface="Arial" panose="020B0604020202020204" pitchFamily="34" charset="0"/>
                <a:cs typeface="Arial" panose="020B0604020202020204" pitchFamily="34" charset="0"/>
              </a:rPr>
              <a:t>factor</a:t>
            </a:r>
            <a:r>
              <a:rPr lang="cs-CZ" sz="1100" b="1" dirty="0">
                <a:latin typeface="Arial" panose="020B0604020202020204" pitchFamily="34" charset="0"/>
                <a:cs typeface="Arial" panose="020B0604020202020204" pitchFamily="34" charset="0"/>
              </a:rPr>
              <a:t>: 1.200 </a:t>
            </a:r>
            <a:r>
              <a:rPr lang="cs-CZ" sz="1100" dirty="0">
                <a:latin typeface="Arial" panose="020B0604020202020204" pitchFamily="34" charset="0"/>
                <a:cs typeface="Arial" panose="020B0604020202020204" pitchFamily="34" charset="0"/>
              </a:rPr>
              <a:t>v roce </a:t>
            </a:r>
            <a:r>
              <a:rPr lang="cs-CZ" sz="1100" dirty="0" smtClean="0">
                <a:latin typeface="Arial" panose="020B0604020202020204" pitchFamily="34" charset="0"/>
                <a:cs typeface="Arial" panose="020B0604020202020204" pitchFamily="34" charset="0"/>
              </a:rPr>
              <a:t>2014</a:t>
            </a:r>
          </a:p>
          <a:p>
            <a:pPr marL="228600" indent="-228600" algn="just">
              <a:buFont typeface="+mj-lt"/>
              <a:buAutoNum type="arabicPeriod" startAt="8"/>
            </a:pPr>
            <a:endParaRPr lang="cs-CZ" sz="1100" dirty="0">
              <a:latin typeface="Arial" panose="020B0604020202020204" pitchFamily="34" charset="0"/>
              <a:cs typeface="Arial" panose="020B0604020202020204" pitchFamily="34" charset="0"/>
            </a:endParaRPr>
          </a:p>
          <a:p>
            <a:pPr marL="228600" indent="-228600" algn="just">
              <a:buFont typeface="+mj-lt"/>
              <a:buAutoNum type="arabicPeriod" startAt="8"/>
            </a:pPr>
            <a:r>
              <a:rPr lang="cs-CZ" sz="1100" dirty="0" err="1">
                <a:latin typeface="Arial" panose="020B0604020202020204" pitchFamily="34" charset="0"/>
                <a:cs typeface="Arial" panose="020B0604020202020204" pitchFamily="34" charset="0"/>
              </a:rPr>
              <a:t>Konecny</a:t>
            </a:r>
            <a:r>
              <a:rPr lang="cs-CZ" sz="1100" dirty="0">
                <a:latin typeface="Arial" panose="020B0604020202020204" pitchFamily="34" charset="0"/>
                <a:cs typeface="Arial" panose="020B0604020202020204" pitchFamily="34" charset="0"/>
              </a:rPr>
              <a:t>, T., </a:t>
            </a:r>
            <a:r>
              <a:rPr lang="cs-CZ" sz="1100" dirty="0" err="1">
                <a:latin typeface="Arial" panose="020B0604020202020204" pitchFamily="34" charset="0"/>
                <a:cs typeface="Arial" panose="020B0604020202020204" pitchFamily="34" charset="0"/>
              </a:rPr>
              <a:t>Geske</a:t>
            </a:r>
            <a:r>
              <a:rPr lang="cs-CZ" sz="1100" dirty="0">
                <a:latin typeface="Arial" panose="020B0604020202020204" pitchFamily="34" charset="0"/>
                <a:cs typeface="Arial" panose="020B0604020202020204" pitchFamily="34" charset="0"/>
              </a:rPr>
              <a:t>, J.B., Ludka, O.,  </a:t>
            </a:r>
            <a:r>
              <a:rPr lang="cs-CZ" sz="1100" dirty="0" err="1">
                <a:latin typeface="Arial" panose="020B0604020202020204" pitchFamily="34" charset="0"/>
                <a:cs typeface="Arial" panose="020B0604020202020204" pitchFamily="34" charset="0"/>
              </a:rPr>
              <a:t>Orban</a:t>
            </a:r>
            <a:r>
              <a:rPr lang="cs-CZ" sz="1100" dirty="0">
                <a:latin typeface="Arial" panose="020B0604020202020204" pitchFamily="34" charset="0"/>
                <a:cs typeface="Arial" panose="020B0604020202020204" pitchFamily="34" charset="0"/>
              </a:rPr>
              <a:t>, M.,  Brady, P.A.,  </a:t>
            </a:r>
            <a:r>
              <a:rPr lang="cs-CZ" sz="1100" dirty="0" err="1">
                <a:latin typeface="Arial" panose="020B0604020202020204" pitchFamily="34" charset="0"/>
                <a:cs typeface="Arial" panose="020B0604020202020204" pitchFamily="34" charset="0"/>
              </a:rPr>
              <a:t>Abudiab</a:t>
            </a:r>
            <a:r>
              <a:rPr lang="cs-CZ" sz="1100" dirty="0">
                <a:latin typeface="Arial" panose="020B0604020202020204" pitchFamily="34" charset="0"/>
                <a:cs typeface="Arial" panose="020B0604020202020204" pitchFamily="34" charset="0"/>
              </a:rPr>
              <a:t>, M.M.,  </a:t>
            </a:r>
            <a:r>
              <a:rPr lang="cs-CZ" sz="1100" dirty="0" err="1">
                <a:latin typeface="Arial" panose="020B0604020202020204" pitchFamily="34" charset="0"/>
                <a:cs typeface="Arial" panose="020B0604020202020204" pitchFamily="34" charset="0"/>
              </a:rPr>
              <a:t>Albuquerque</a:t>
            </a:r>
            <a:r>
              <a:rPr lang="cs-CZ" sz="1100" dirty="0">
                <a:latin typeface="Arial" panose="020B0604020202020204" pitchFamily="34" charset="0"/>
                <a:cs typeface="Arial" panose="020B0604020202020204" pitchFamily="34" charset="0"/>
              </a:rPr>
              <a:t>, F.N.,  Placek, A., Kara,T.,</a:t>
            </a:r>
            <a:r>
              <a:rPr lang="cs-CZ" sz="1100" dirty="0" err="1">
                <a:latin typeface="Arial" panose="020B0604020202020204" pitchFamily="34" charset="0"/>
                <a:cs typeface="Arial" panose="020B0604020202020204" pitchFamily="34" charset="0"/>
              </a:rPr>
              <a:t>Sahakyan,K.R</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Gersh</a:t>
            </a:r>
            <a:r>
              <a:rPr lang="cs-CZ" sz="1100" dirty="0">
                <a:latin typeface="Arial" panose="020B0604020202020204" pitchFamily="34" charset="0"/>
                <a:cs typeface="Arial" panose="020B0604020202020204" pitchFamily="34" charset="0"/>
              </a:rPr>
              <a:t>, B.J.,   </a:t>
            </a:r>
            <a:r>
              <a:rPr lang="cs-CZ" sz="1100" dirty="0" err="1">
                <a:latin typeface="Arial" panose="020B0604020202020204" pitchFamily="34" charset="0"/>
                <a:cs typeface="Arial" panose="020B0604020202020204" pitchFamily="34" charset="0"/>
              </a:rPr>
              <a:t>Tajik</a:t>
            </a:r>
            <a:r>
              <a:rPr lang="cs-CZ" sz="1100" dirty="0">
                <a:latin typeface="Arial" panose="020B0604020202020204" pitchFamily="34" charset="0"/>
                <a:cs typeface="Arial" panose="020B0604020202020204" pitchFamily="34" charset="0"/>
              </a:rPr>
              <a:t>, A.J., </a:t>
            </a:r>
            <a:r>
              <a:rPr lang="cs-CZ" sz="1100" dirty="0" err="1">
                <a:latin typeface="Arial" panose="020B0604020202020204" pitchFamily="34" charset="0"/>
                <a:cs typeface="Arial" panose="020B0604020202020204" pitchFamily="34" charset="0"/>
              </a:rPr>
              <a:t>Allison</a:t>
            </a:r>
            <a:r>
              <a:rPr lang="cs-CZ" sz="1100" dirty="0">
                <a:latin typeface="Arial" panose="020B0604020202020204" pitchFamily="34" charset="0"/>
                <a:cs typeface="Arial" panose="020B0604020202020204" pitchFamily="34" charset="0"/>
              </a:rPr>
              <a:t>, T.G., </a:t>
            </a:r>
            <a:r>
              <a:rPr lang="cs-CZ" sz="1100" dirty="0" err="1">
                <a:latin typeface="Arial" panose="020B0604020202020204" pitchFamily="34" charset="0"/>
                <a:cs typeface="Arial" panose="020B0604020202020204" pitchFamily="34" charset="0"/>
              </a:rPr>
              <a:t>Ommen,S.S</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Somers</a:t>
            </a:r>
            <a:r>
              <a:rPr lang="cs-CZ" sz="1100" dirty="0">
                <a:latin typeface="Arial" panose="020B0604020202020204" pitchFamily="34" charset="0"/>
                <a:cs typeface="Arial" panose="020B0604020202020204" pitchFamily="34" charset="0"/>
              </a:rPr>
              <a:t>. V.K..</a:t>
            </a:r>
            <a:r>
              <a:rPr lang="cs-CZ" sz="1100" dirty="0" err="1">
                <a:latin typeface="Arial" panose="020B0604020202020204" pitchFamily="34" charset="0"/>
                <a:cs typeface="Arial" panose="020B0604020202020204" pitchFamily="34" charset="0"/>
              </a:rPr>
              <a:t>Decreased</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Exercise</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Capacity</a:t>
            </a:r>
            <a:r>
              <a:rPr lang="cs-CZ" sz="1100" dirty="0">
                <a:latin typeface="Arial" panose="020B0604020202020204" pitchFamily="34" charset="0"/>
                <a:cs typeface="Arial" panose="020B0604020202020204" pitchFamily="34" charset="0"/>
              </a:rPr>
              <a:t> and </a:t>
            </a:r>
            <a:r>
              <a:rPr lang="cs-CZ" sz="1100" dirty="0" err="1">
                <a:latin typeface="Arial" panose="020B0604020202020204" pitchFamily="34" charset="0"/>
                <a:cs typeface="Arial" panose="020B0604020202020204" pitchFamily="34" charset="0"/>
              </a:rPr>
              <a:t>Sleep-Disordered</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Breathing</a:t>
            </a:r>
            <a:r>
              <a:rPr lang="cs-CZ" sz="1100" dirty="0">
                <a:latin typeface="Arial" panose="020B0604020202020204" pitchFamily="34" charset="0"/>
                <a:cs typeface="Arial" panose="020B0604020202020204" pitchFamily="34" charset="0"/>
              </a:rPr>
              <a:t> in </a:t>
            </a:r>
            <a:r>
              <a:rPr lang="cs-CZ" sz="1100" dirty="0" err="1">
                <a:latin typeface="Arial" panose="020B0604020202020204" pitchFamily="34" charset="0"/>
                <a:cs typeface="Arial" panose="020B0604020202020204" pitchFamily="34" charset="0"/>
              </a:rPr>
              <a:t>Patients</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With</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Hypertrophic</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Cardiomyopathy</a:t>
            </a:r>
            <a:r>
              <a:rPr lang="cs-CZ" sz="1100" dirty="0">
                <a:latin typeface="Arial" panose="020B0604020202020204" pitchFamily="34" charset="0"/>
                <a:cs typeface="Arial" panose="020B0604020202020204" pitchFamily="34" charset="0"/>
              </a:rPr>
              <a:t>, CHEST 2015 , 147 (6): 1574-1581</a:t>
            </a:r>
            <a:r>
              <a:rPr lang="cs-CZ" sz="1100" b="1" dirty="0" smtClean="0">
                <a:latin typeface="Arial" panose="020B0604020202020204" pitchFamily="34" charset="0"/>
                <a:cs typeface="Arial" panose="020B0604020202020204" pitchFamily="34" charset="0"/>
              </a:rPr>
              <a:t>. </a:t>
            </a:r>
            <a:r>
              <a:rPr lang="cs-CZ" sz="1100" b="1" dirty="0" err="1">
                <a:latin typeface="Arial" panose="020B0604020202020204" pitchFamily="34" charset="0"/>
                <a:cs typeface="Arial" panose="020B0604020202020204" pitchFamily="34" charset="0"/>
              </a:rPr>
              <a:t>Impact</a:t>
            </a:r>
            <a:r>
              <a:rPr lang="cs-CZ" sz="1100" b="1" dirty="0">
                <a:latin typeface="Arial" panose="020B0604020202020204" pitchFamily="34" charset="0"/>
                <a:cs typeface="Arial" panose="020B0604020202020204" pitchFamily="34" charset="0"/>
              </a:rPr>
              <a:t> </a:t>
            </a:r>
            <a:r>
              <a:rPr lang="cs-CZ" sz="1100" b="1" dirty="0" err="1">
                <a:latin typeface="Arial" panose="020B0604020202020204" pitchFamily="34" charset="0"/>
                <a:cs typeface="Arial" panose="020B0604020202020204" pitchFamily="34" charset="0"/>
              </a:rPr>
              <a:t>factor</a:t>
            </a:r>
            <a:r>
              <a:rPr lang="cs-CZ" sz="1100" b="1" dirty="0">
                <a:latin typeface="Arial" panose="020B0604020202020204" pitchFamily="34" charset="0"/>
                <a:cs typeface="Arial" panose="020B0604020202020204" pitchFamily="34" charset="0"/>
              </a:rPr>
              <a:t>: 7,483 </a:t>
            </a:r>
            <a:r>
              <a:rPr lang="cs-CZ" sz="1100" dirty="0">
                <a:latin typeface="Arial" panose="020B0604020202020204" pitchFamily="34" charset="0"/>
                <a:cs typeface="Arial" panose="020B0604020202020204" pitchFamily="34" charset="0"/>
              </a:rPr>
              <a:t>v roce </a:t>
            </a:r>
            <a:r>
              <a:rPr lang="cs-CZ" sz="1100" dirty="0" smtClean="0">
                <a:latin typeface="Arial" panose="020B0604020202020204" pitchFamily="34" charset="0"/>
                <a:cs typeface="Arial" panose="020B0604020202020204" pitchFamily="34" charset="0"/>
              </a:rPr>
              <a:t>2014</a:t>
            </a:r>
          </a:p>
          <a:p>
            <a:pPr marL="228600" indent="-228600" algn="just">
              <a:buFont typeface="+mj-lt"/>
              <a:buAutoNum type="arabicPeriod" startAt="8"/>
            </a:pPr>
            <a:endParaRPr lang="cs-CZ" sz="1100" dirty="0">
              <a:latin typeface="Arial" panose="020B0604020202020204" pitchFamily="34" charset="0"/>
              <a:cs typeface="Arial" panose="020B0604020202020204" pitchFamily="34" charset="0"/>
            </a:endParaRPr>
          </a:p>
          <a:p>
            <a:pPr marL="228600" indent="-228600" algn="just">
              <a:buFont typeface="+mj-lt"/>
              <a:buAutoNum type="arabicPeriod" startAt="8"/>
            </a:pPr>
            <a:r>
              <a:rPr lang="cs-CZ" sz="1100" dirty="0" err="1">
                <a:latin typeface="Arial" panose="020B0604020202020204" pitchFamily="34" charset="0"/>
                <a:cs typeface="Arial" panose="020B0604020202020204" pitchFamily="34" charset="0"/>
              </a:rPr>
              <a:t>Lipková,J</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Pařenica,J</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Ďuriš,K</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Helanova,K</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Tomandl,J</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Kubková,L</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Vašků,A</a:t>
            </a:r>
            <a:r>
              <a:rPr lang="cs-CZ" sz="1100" dirty="0">
                <a:latin typeface="Arial" panose="020B0604020202020204" pitchFamily="34" charset="0"/>
                <a:cs typeface="Arial" panose="020B0604020202020204" pitchFamily="34" charset="0"/>
              </a:rPr>
              <a:t>., Pávková </a:t>
            </a:r>
            <a:r>
              <a:rPr lang="cs-CZ" sz="1100" dirty="0" err="1">
                <a:latin typeface="Arial" panose="020B0604020202020204" pitchFamily="34" charset="0"/>
                <a:cs typeface="Arial" panose="020B0604020202020204" pitchFamily="34" charset="0"/>
              </a:rPr>
              <a:t>Goldbergová.M</a:t>
            </a:r>
            <a:r>
              <a:rPr lang="cs-CZ" sz="1100" dirty="0">
                <a:latin typeface="Arial" panose="020B0604020202020204" pitchFamily="34" charset="0"/>
                <a:cs typeface="Arial" panose="020B0604020202020204" pitchFamily="34" charset="0"/>
              </a:rPr>
              <a:t>. </a:t>
            </a:r>
          </a:p>
          <a:p>
            <a:pPr algn="just"/>
            <a:r>
              <a:rPr lang="cs-CZ" sz="1100" dirty="0" smtClean="0">
                <a:latin typeface="Arial" panose="020B0604020202020204" pitchFamily="34" charset="0"/>
                <a:cs typeface="Arial" panose="020B0604020202020204" pitchFamily="34" charset="0"/>
              </a:rPr>
              <a:t>       </a:t>
            </a:r>
            <a:r>
              <a:rPr lang="cs-CZ" sz="1100" dirty="0" err="1" smtClean="0">
                <a:latin typeface="Arial" panose="020B0604020202020204" pitchFamily="34" charset="0"/>
                <a:cs typeface="Arial" panose="020B0604020202020204" pitchFamily="34" charset="0"/>
              </a:rPr>
              <a:t>Association</a:t>
            </a:r>
            <a:r>
              <a:rPr lang="cs-CZ" sz="1100" dirty="0" smtClean="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of</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circulating</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levels</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of</a:t>
            </a:r>
            <a:r>
              <a:rPr lang="cs-CZ" sz="1100" dirty="0">
                <a:latin typeface="Arial" panose="020B0604020202020204" pitchFamily="34" charset="0"/>
                <a:cs typeface="Arial" panose="020B0604020202020204" pitchFamily="34" charset="0"/>
              </a:rPr>
              <a:t> RANTES and -403G/A </a:t>
            </a:r>
            <a:r>
              <a:rPr lang="cs-CZ" sz="1100" dirty="0" err="1">
                <a:latin typeface="Arial" panose="020B0604020202020204" pitchFamily="34" charset="0"/>
                <a:cs typeface="Arial" panose="020B0604020202020204" pitchFamily="34" charset="0"/>
              </a:rPr>
              <a:t>promoter</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polymorphism</a:t>
            </a:r>
            <a:r>
              <a:rPr lang="cs-CZ" sz="1100" dirty="0">
                <a:latin typeface="Arial" panose="020B0604020202020204" pitchFamily="34" charset="0"/>
                <a:cs typeface="Arial" panose="020B0604020202020204" pitchFamily="34" charset="0"/>
              </a:rPr>
              <a:t> to </a:t>
            </a:r>
            <a:r>
              <a:rPr lang="cs-CZ" sz="1100" dirty="0" err="1">
                <a:latin typeface="Arial" panose="020B0604020202020204" pitchFamily="34" charset="0"/>
                <a:cs typeface="Arial" panose="020B0604020202020204" pitchFamily="34" charset="0"/>
              </a:rPr>
              <a:t>acute</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heart</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failure</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after</a:t>
            </a:r>
            <a:r>
              <a:rPr lang="cs-CZ" sz="1100" dirty="0">
                <a:latin typeface="Arial" panose="020B0604020202020204" pitchFamily="34" charset="0"/>
                <a:cs typeface="Arial" panose="020B0604020202020204" pitchFamily="34" charset="0"/>
              </a:rPr>
              <a:t> STEMI and to </a:t>
            </a:r>
            <a:r>
              <a:rPr lang="cs-CZ" sz="1100" dirty="0" err="1">
                <a:latin typeface="Arial" panose="020B0604020202020204" pitchFamily="34" charset="0"/>
                <a:cs typeface="Arial" panose="020B0604020202020204" pitchFamily="34" charset="0"/>
              </a:rPr>
              <a:t>cardiogenic</a:t>
            </a:r>
            <a:r>
              <a:rPr lang="cs-CZ" sz="1100" dirty="0">
                <a:latin typeface="Arial" panose="020B0604020202020204" pitchFamily="34" charset="0"/>
                <a:cs typeface="Arial" panose="020B0604020202020204" pitchFamily="34" charset="0"/>
              </a:rPr>
              <a:t> </a:t>
            </a:r>
            <a:endParaRPr lang="cs-CZ" sz="1100" dirty="0" smtClean="0">
              <a:latin typeface="Arial" panose="020B0604020202020204" pitchFamily="34" charset="0"/>
              <a:cs typeface="Arial" panose="020B0604020202020204" pitchFamily="34" charset="0"/>
            </a:endParaRPr>
          </a:p>
          <a:p>
            <a:pPr algn="just"/>
            <a:r>
              <a:rPr lang="cs-CZ" sz="1100" dirty="0" smtClean="0">
                <a:latin typeface="Arial" panose="020B0604020202020204" pitchFamily="34" charset="0"/>
                <a:cs typeface="Arial" panose="020B0604020202020204" pitchFamily="34" charset="0"/>
              </a:rPr>
              <a:t>       </a:t>
            </a:r>
            <a:r>
              <a:rPr lang="cs-CZ" sz="1100" dirty="0" err="1" smtClean="0">
                <a:latin typeface="Arial" panose="020B0604020202020204" pitchFamily="34" charset="0"/>
                <a:cs typeface="Arial" panose="020B0604020202020204" pitchFamily="34" charset="0"/>
              </a:rPr>
              <a:t>shock</a:t>
            </a:r>
            <a:r>
              <a:rPr lang="cs-CZ" sz="1100" dirty="0" smtClean="0">
                <a:latin typeface="Arial" panose="020B0604020202020204" pitchFamily="34" charset="0"/>
                <a:cs typeface="Arial" panose="020B0604020202020204" pitchFamily="34" charset="0"/>
              </a:rPr>
              <a:t>.. </a:t>
            </a:r>
            <a:r>
              <a:rPr lang="cs-CZ" sz="1100" dirty="0" err="1" smtClean="0">
                <a:latin typeface="Arial" panose="020B0604020202020204" pitchFamily="34" charset="0"/>
                <a:cs typeface="Arial" panose="020B0604020202020204" pitchFamily="34" charset="0"/>
              </a:rPr>
              <a:t>Clinical</a:t>
            </a:r>
            <a:r>
              <a:rPr lang="cs-CZ" sz="1100" dirty="0" smtClean="0">
                <a:latin typeface="Arial" panose="020B0604020202020204" pitchFamily="34" charset="0"/>
                <a:cs typeface="Arial" panose="020B0604020202020204" pitchFamily="34" charset="0"/>
              </a:rPr>
              <a:t> </a:t>
            </a:r>
            <a:r>
              <a:rPr lang="cs-CZ" sz="1100" dirty="0">
                <a:latin typeface="Arial" panose="020B0604020202020204" pitchFamily="34" charset="0"/>
                <a:cs typeface="Arial" panose="020B0604020202020204" pitchFamily="34" charset="0"/>
              </a:rPr>
              <a:t>and </a:t>
            </a:r>
            <a:r>
              <a:rPr lang="cs-CZ" sz="1100" dirty="0" err="1">
                <a:latin typeface="Arial" panose="020B0604020202020204" pitchFamily="34" charset="0"/>
                <a:cs typeface="Arial" panose="020B0604020202020204" pitchFamily="34" charset="0"/>
              </a:rPr>
              <a:t>Experimental</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Medicine</a:t>
            </a:r>
            <a:r>
              <a:rPr lang="cs-CZ" sz="1100" dirty="0">
                <a:latin typeface="Arial" panose="020B0604020202020204" pitchFamily="34" charset="0"/>
                <a:cs typeface="Arial" panose="020B0604020202020204" pitchFamily="34" charset="0"/>
              </a:rPr>
              <a:t>, Milan: SPRINGER-VERLAG ITALIA SRL, 2015, roč. 15, č. 3, s. 405-414. ISSN 1591-8890. </a:t>
            </a:r>
            <a:r>
              <a:rPr lang="cs-CZ" sz="1100" dirty="0" smtClean="0">
                <a:latin typeface="Arial" panose="020B0604020202020204" pitchFamily="34" charset="0"/>
                <a:cs typeface="Arial" panose="020B0604020202020204" pitchFamily="34" charset="0"/>
              </a:rPr>
              <a:t>    </a:t>
            </a:r>
          </a:p>
          <a:p>
            <a:pPr algn="just"/>
            <a:r>
              <a:rPr lang="cs-CZ" sz="1100" dirty="0" smtClean="0">
                <a:latin typeface="Arial" panose="020B0604020202020204" pitchFamily="34" charset="0"/>
                <a:cs typeface="Arial" panose="020B0604020202020204" pitchFamily="34" charset="0"/>
              </a:rPr>
              <a:t>       doi:10.1007/s10238-014-0294-5</a:t>
            </a:r>
            <a:r>
              <a:rPr lang="cs-CZ" sz="1100" b="1" dirty="0">
                <a:latin typeface="Arial" panose="020B0604020202020204" pitchFamily="34" charset="0"/>
                <a:cs typeface="Arial" panose="020B0604020202020204" pitchFamily="34" charset="0"/>
              </a:rPr>
              <a:t>. </a:t>
            </a:r>
            <a:r>
              <a:rPr lang="cs-CZ" sz="1100" b="1" dirty="0" err="1" smtClean="0">
                <a:latin typeface="Arial" panose="020B0604020202020204" pitchFamily="34" charset="0"/>
                <a:cs typeface="Arial" panose="020B0604020202020204" pitchFamily="34" charset="0"/>
              </a:rPr>
              <a:t>Impact</a:t>
            </a:r>
            <a:r>
              <a:rPr lang="cs-CZ" sz="1100" b="1" dirty="0" smtClean="0">
                <a:latin typeface="Arial" panose="020B0604020202020204" pitchFamily="34" charset="0"/>
                <a:cs typeface="Arial" panose="020B0604020202020204" pitchFamily="34" charset="0"/>
              </a:rPr>
              <a:t> </a:t>
            </a:r>
            <a:r>
              <a:rPr lang="cs-CZ" sz="1100" b="1" dirty="0" err="1">
                <a:latin typeface="Arial" panose="020B0604020202020204" pitchFamily="34" charset="0"/>
                <a:cs typeface="Arial" panose="020B0604020202020204" pitchFamily="34" charset="0"/>
              </a:rPr>
              <a:t>factor</a:t>
            </a:r>
            <a:r>
              <a:rPr lang="cs-CZ" sz="1100" b="1" dirty="0">
                <a:latin typeface="Arial" panose="020B0604020202020204" pitchFamily="34" charset="0"/>
                <a:cs typeface="Arial" panose="020B0604020202020204" pitchFamily="34" charset="0"/>
              </a:rPr>
              <a:t>: 2.959 </a:t>
            </a:r>
            <a:r>
              <a:rPr lang="cs-CZ" sz="1100" dirty="0">
                <a:latin typeface="Arial" panose="020B0604020202020204" pitchFamily="34" charset="0"/>
                <a:cs typeface="Arial" panose="020B0604020202020204" pitchFamily="34" charset="0"/>
              </a:rPr>
              <a:t>v roce </a:t>
            </a:r>
            <a:r>
              <a:rPr lang="cs-CZ" sz="1100" dirty="0" smtClean="0">
                <a:latin typeface="Arial" panose="020B0604020202020204" pitchFamily="34" charset="0"/>
                <a:cs typeface="Arial" panose="020B0604020202020204" pitchFamily="34" charset="0"/>
              </a:rPr>
              <a:t>2014</a:t>
            </a:r>
          </a:p>
          <a:p>
            <a:pPr algn="just"/>
            <a:endParaRPr lang="cs-CZ" sz="1100" dirty="0">
              <a:latin typeface="Arial" panose="020B0604020202020204" pitchFamily="34" charset="0"/>
              <a:cs typeface="Arial" panose="020B0604020202020204" pitchFamily="34" charset="0"/>
            </a:endParaRPr>
          </a:p>
          <a:p>
            <a:pPr marL="228600" indent="-228600" algn="just">
              <a:buFont typeface="+mj-lt"/>
              <a:buAutoNum type="arabicPeriod" startAt="12"/>
            </a:pPr>
            <a:r>
              <a:rPr lang="cs-CZ" sz="1100" dirty="0" err="1">
                <a:latin typeface="Arial" panose="020B0604020202020204" pitchFamily="34" charset="0"/>
                <a:cs typeface="Arial" panose="020B0604020202020204" pitchFamily="34" charset="0"/>
              </a:rPr>
              <a:t>Littnerová,S</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Kala,P</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Jarkovský,J</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Kubková,L</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Kluz,K</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Kubena,P</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Tesák,M</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Toman,O</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Poloczek,M</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Špinar,J</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Dušek,L</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Pařenica,J</a:t>
            </a:r>
            <a:r>
              <a:rPr lang="cs-CZ" sz="1100" dirty="0">
                <a:latin typeface="Arial" panose="020B0604020202020204" pitchFamily="34" charset="0"/>
                <a:cs typeface="Arial" panose="020B0604020202020204" pitchFamily="34" charset="0"/>
              </a:rPr>
              <a:t>. GRACE </a:t>
            </a:r>
            <a:r>
              <a:rPr lang="cs-CZ" sz="1100" dirty="0" err="1">
                <a:latin typeface="Arial" panose="020B0604020202020204" pitchFamily="34" charset="0"/>
                <a:cs typeface="Arial" panose="020B0604020202020204" pitchFamily="34" charset="0"/>
              </a:rPr>
              <a:t>Score</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among</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Six</a:t>
            </a:r>
            <a:r>
              <a:rPr lang="cs-CZ" sz="1100" dirty="0">
                <a:latin typeface="Arial" panose="020B0604020202020204" pitchFamily="34" charset="0"/>
                <a:cs typeface="Arial" panose="020B0604020202020204" pitchFamily="34" charset="0"/>
              </a:rPr>
              <a:t> Risk </a:t>
            </a:r>
            <a:r>
              <a:rPr lang="cs-CZ" sz="1100" dirty="0" err="1">
                <a:latin typeface="Arial" panose="020B0604020202020204" pitchFamily="34" charset="0"/>
                <a:cs typeface="Arial" panose="020B0604020202020204" pitchFamily="34" charset="0"/>
              </a:rPr>
              <a:t>Scoring</a:t>
            </a:r>
            <a:r>
              <a:rPr lang="cs-CZ" sz="1100" dirty="0">
                <a:latin typeface="Arial" panose="020B0604020202020204" pitchFamily="34" charset="0"/>
                <a:cs typeface="Arial" panose="020B0604020202020204" pitchFamily="34" charset="0"/>
              </a:rPr>
              <a:t> Systems (CADILLAC, PAMI, TIMI, </a:t>
            </a:r>
            <a:r>
              <a:rPr lang="cs-CZ" sz="1100" dirty="0" err="1">
                <a:latin typeface="Arial" panose="020B0604020202020204" pitchFamily="34" charset="0"/>
                <a:cs typeface="Arial" panose="020B0604020202020204" pitchFamily="34" charset="0"/>
              </a:rPr>
              <a:t>Dynamic</a:t>
            </a:r>
            <a:r>
              <a:rPr lang="cs-CZ" sz="1100" dirty="0">
                <a:latin typeface="Arial" panose="020B0604020202020204" pitchFamily="34" charset="0"/>
                <a:cs typeface="Arial" panose="020B0604020202020204" pitchFamily="34" charset="0"/>
              </a:rPr>
              <a:t> TIMI, </a:t>
            </a:r>
            <a:r>
              <a:rPr lang="cs-CZ" sz="1100" dirty="0" err="1">
                <a:latin typeface="Arial" panose="020B0604020202020204" pitchFamily="34" charset="0"/>
                <a:cs typeface="Arial" panose="020B0604020202020204" pitchFamily="34" charset="0"/>
              </a:rPr>
              <a:t>Zwolle</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Demonstrated</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the</a:t>
            </a:r>
            <a:r>
              <a:rPr lang="cs-CZ" sz="1100" dirty="0">
                <a:latin typeface="Arial" panose="020B0604020202020204" pitchFamily="34" charset="0"/>
                <a:cs typeface="Arial" panose="020B0604020202020204" pitchFamily="34" charset="0"/>
              </a:rPr>
              <a:t> Best </a:t>
            </a:r>
            <a:r>
              <a:rPr lang="cs-CZ" sz="1100" dirty="0" err="1">
                <a:latin typeface="Arial" panose="020B0604020202020204" pitchFamily="34" charset="0"/>
                <a:cs typeface="Arial" panose="020B0604020202020204" pitchFamily="34" charset="0"/>
              </a:rPr>
              <a:t>Predictive</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Value</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for</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Prediction</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of</a:t>
            </a:r>
            <a:r>
              <a:rPr lang="cs-CZ" sz="1100" dirty="0">
                <a:latin typeface="Arial" panose="020B0604020202020204" pitchFamily="34" charset="0"/>
                <a:cs typeface="Arial" panose="020B0604020202020204" pitchFamily="34" charset="0"/>
              </a:rPr>
              <a:t> Long-Term Mortality in </a:t>
            </a:r>
            <a:r>
              <a:rPr lang="cs-CZ" sz="1100" dirty="0" err="1">
                <a:latin typeface="Arial" panose="020B0604020202020204" pitchFamily="34" charset="0"/>
                <a:cs typeface="Arial" panose="020B0604020202020204" pitchFamily="34" charset="0"/>
              </a:rPr>
              <a:t>Patients</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with</a:t>
            </a:r>
            <a:r>
              <a:rPr lang="cs-CZ" sz="1100" dirty="0">
                <a:latin typeface="Arial" panose="020B0604020202020204" pitchFamily="34" charset="0"/>
                <a:cs typeface="Arial" panose="020B0604020202020204" pitchFamily="34" charset="0"/>
              </a:rPr>
              <a:t> ST-</a:t>
            </a:r>
            <a:r>
              <a:rPr lang="cs-CZ" sz="1100" dirty="0" err="1">
                <a:latin typeface="Arial" panose="020B0604020202020204" pitchFamily="34" charset="0"/>
                <a:cs typeface="Arial" panose="020B0604020202020204" pitchFamily="34" charset="0"/>
              </a:rPr>
              <a:t>Elevation</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Myocardial</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Infarction</a:t>
            </a:r>
            <a:r>
              <a:rPr lang="cs-CZ" sz="1100" dirty="0">
                <a:latin typeface="Arial" panose="020B0604020202020204" pitchFamily="34" charset="0"/>
                <a:cs typeface="Arial" panose="020B0604020202020204" pitchFamily="34" charset="0"/>
              </a:rPr>
              <a:t>. Plos </a:t>
            </a:r>
            <a:r>
              <a:rPr lang="cs-CZ" sz="1100" dirty="0" err="1">
                <a:latin typeface="Arial" panose="020B0604020202020204" pitchFamily="34" charset="0"/>
                <a:cs typeface="Arial" panose="020B0604020202020204" pitchFamily="34" charset="0"/>
              </a:rPr>
              <a:t>one</a:t>
            </a:r>
            <a:r>
              <a:rPr lang="cs-CZ" sz="1100" dirty="0">
                <a:latin typeface="Arial" panose="020B0604020202020204" pitchFamily="34" charset="0"/>
                <a:cs typeface="Arial" panose="020B0604020202020204" pitchFamily="34" charset="0"/>
              </a:rPr>
              <a:t>, San Francisco: Public </a:t>
            </a:r>
            <a:r>
              <a:rPr lang="cs-CZ" sz="1100" dirty="0" err="1">
                <a:latin typeface="Arial" panose="020B0604020202020204" pitchFamily="34" charset="0"/>
                <a:cs typeface="Arial" panose="020B0604020202020204" pitchFamily="34" charset="0"/>
              </a:rPr>
              <a:t>Library</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of</a:t>
            </a:r>
            <a:r>
              <a:rPr lang="cs-CZ" sz="1100" dirty="0">
                <a:latin typeface="Arial" panose="020B0604020202020204" pitchFamily="34" charset="0"/>
                <a:cs typeface="Arial" panose="020B0604020202020204" pitchFamily="34" charset="0"/>
              </a:rPr>
              <a:t> Science, 2015, roč. 10, č. 4, s. "e0123215". ISSN 1932-6203. doi:10.1371/journal.pone.0123215. </a:t>
            </a:r>
            <a:r>
              <a:rPr lang="cs-CZ" sz="1100" b="1" dirty="0" err="1">
                <a:latin typeface="Arial" panose="020B0604020202020204" pitchFamily="34" charset="0"/>
                <a:cs typeface="Arial" panose="020B0604020202020204" pitchFamily="34" charset="0"/>
              </a:rPr>
              <a:t>Impact</a:t>
            </a:r>
            <a:r>
              <a:rPr lang="cs-CZ" sz="1100" b="1" dirty="0">
                <a:latin typeface="Arial" panose="020B0604020202020204" pitchFamily="34" charset="0"/>
                <a:cs typeface="Arial" panose="020B0604020202020204" pitchFamily="34" charset="0"/>
              </a:rPr>
              <a:t> </a:t>
            </a:r>
            <a:r>
              <a:rPr lang="cs-CZ" sz="1100" b="1" dirty="0" err="1">
                <a:latin typeface="Arial" panose="020B0604020202020204" pitchFamily="34" charset="0"/>
                <a:cs typeface="Arial" panose="020B0604020202020204" pitchFamily="34" charset="0"/>
              </a:rPr>
              <a:t>factor</a:t>
            </a:r>
            <a:r>
              <a:rPr lang="cs-CZ" sz="1100" b="1" dirty="0">
                <a:latin typeface="Arial" panose="020B0604020202020204" pitchFamily="34" charset="0"/>
                <a:cs typeface="Arial" panose="020B0604020202020204" pitchFamily="34" charset="0"/>
              </a:rPr>
              <a:t>: 3.234</a:t>
            </a:r>
            <a:r>
              <a:rPr lang="cs-CZ" sz="1100" dirty="0">
                <a:latin typeface="Arial" panose="020B0604020202020204" pitchFamily="34" charset="0"/>
                <a:cs typeface="Arial" panose="020B0604020202020204" pitchFamily="34" charset="0"/>
              </a:rPr>
              <a:t> v roce </a:t>
            </a:r>
            <a:r>
              <a:rPr lang="cs-CZ" sz="1100" dirty="0" smtClean="0">
                <a:latin typeface="Arial" panose="020B0604020202020204" pitchFamily="34" charset="0"/>
                <a:cs typeface="Arial" panose="020B0604020202020204" pitchFamily="34" charset="0"/>
              </a:rPr>
              <a:t>2014</a:t>
            </a:r>
          </a:p>
          <a:p>
            <a:pPr marL="228600" indent="-228600" algn="just">
              <a:buFont typeface="+mj-lt"/>
              <a:buAutoNum type="arabicPeriod" startAt="12"/>
            </a:pPr>
            <a:endParaRPr lang="cs-CZ" sz="1100" dirty="0" smtClean="0">
              <a:latin typeface="Arial" panose="020B0604020202020204" pitchFamily="34" charset="0"/>
              <a:cs typeface="Arial" panose="020B0604020202020204" pitchFamily="34" charset="0"/>
            </a:endParaRPr>
          </a:p>
          <a:p>
            <a:pPr marL="228600" indent="-228600" algn="just">
              <a:buFont typeface="+mj-lt"/>
              <a:buAutoNum type="arabicPeriod" startAt="12"/>
            </a:pPr>
            <a:r>
              <a:rPr lang="hu-HU" sz="1100" dirty="0">
                <a:latin typeface="Arial" panose="020B0604020202020204" pitchFamily="34" charset="0"/>
                <a:cs typeface="Arial" panose="020B0604020202020204" pitchFamily="34" charset="0"/>
              </a:rPr>
              <a:t>Littnerová,S., Pařenica,J., Špinar,J., Vítovec,J., Linhart,A., Widimský,P., Jarkovský,J., Miklík,R., Špinarová,L., Zeman,K., Belohlavek,J., Malek,F.,  Felšőci,M., Kettner,J., Ostadal,P., et al. Positive Influence of Being Overweight/Obese on Long Term Survival in Patients Hospitalised Due to Acute Heart Failure. Plos one, San Francisco: Public Library of Science, 2015, roč. 10, č. 2, s. "e0117142". ISSN 1932-6203. doi:10.1371/journal.pone.0117142. </a:t>
            </a:r>
            <a:r>
              <a:rPr lang="hu-HU" sz="1100" b="1" dirty="0">
                <a:latin typeface="Arial" panose="020B0604020202020204" pitchFamily="34" charset="0"/>
                <a:cs typeface="Arial" panose="020B0604020202020204" pitchFamily="34" charset="0"/>
              </a:rPr>
              <a:t>Impact factor: 3.234 </a:t>
            </a:r>
            <a:r>
              <a:rPr lang="hu-HU" sz="1100" dirty="0">
                <a:latin typeface="Arial" panose="020B0604020202020204" pitchFamily="34" charset="0"/>
                <a:cs typeface="Arial" panose="020B0604020202020204" pitchFamily="34" charset="0"/>
              </a:rPr>
              <a:t>v roce </a:t>
            </a:r>
            <a:r>
              <a:rPr lang="hu-HU" sz="1100" dirty="0" smtClean="0">
                <a:latin typeface="Arial" panose="020B0604020202020204" pitchFamily="34" charset="0"/>
                <a:cs typeface="Arial" panose="020B0604020202020204" pitchFamily="34" charset="0"/>
              </a:rPr>
              <a:t>2014</a:t>
            </a:r>
          </a:p>
          <a:p>
            <a:pPr marL="228600" indent="-228600" algn="just">
              <a:buFont typeface="+mj-lt"/>
              <a:buAutoNum type="arabicPeriod" startAt="12"/>
            </a:pPr>
            <a:endParaRPr lang="hu-HU" sz="1100" dirty="0">
              <a:latin typeface="Arial" panose="020B0604020202020204" pitchFamily="34" charset="0"/>
              <a:cs typeface="Arial" panose="020B0604020202020204" pitchFamily="34" charset="0"/>
            </a:endParaRPr>
          </a:p>
          <a:p>
            <a:pPr marL="228600" indent="-228600" algn="just">
              <a:buFont typeface="+mj-lt"/>
              <a:buAutoNum type="arabicPeriod" startAt="12"/>
            </a:pPr>
            <a:r>
              <a:rPr lang="hu-HU" sz="1100" dirty="0">
                <a:latin typeface="Arial" panose="020B0604020202020204" pitchFamily="34" charset="0"/>
                <a:cs typeface="Arial" panose="020B0604020202020204" pitchFamily="34" charset="0"/>
              </a:rPr>
              <a:t> Ludka,O., Taborsky,J., Sert-Kuniyoshi,F., Špinar,J., Somers,V.K., Kara,T. Response to the Letter of Dr. Tomoyuki Kawada, "Acute Myocardial Infarction and Sleep Apnea". International Journal of Cardiology, Clare: Elsevier Ireland Ltd., 2015, roč. 195, September 15, s. 51-52. ISSN 0167-5273. doi:10.1016/j.ijcard.2015.05.051</a:t>
            </a:r>
            <a:r>
              <a:rPr lang="hu-HU" sz="1100" b="1" dirty="0">
                <a:latin typeface="Arial" panose="020B0604020202020204" pitchFamily="34" charset="0"/>
                <a:cs typeface="Arial" panose="020B0604020202020204" pitchFamily="34" charset="0"/>
              </a:rPr>
              <a:t>. Impact factor: 4.036 </a:t>
            </a:r>
            <a:r>
              <a:rPr lang="hu-HU" sz="1100" dirty="0">
                <a:latin typeface="Arial" panose="020B0604020202020204" pitchFamily="34" charset="0"/>
                <a:cs typeface="Arial" panose="020B0604020202020204" pitchFamily="34" charset="0"/>
              </a:rPr>
              <a:t>v roce </a:t>
            </a:r>
            <a:r>
              <a:rPr lang="hu-HU" sz="1100" dirty="0" smtClean="0">
                <a:latin typeface="Arial" panose="020B0604020202020204" pitchFamily="34" charset="0"/>
                <a:cs typeface="Arial" panose="020B0604020202020204" pitchFamily="34" charset="0"/>
              </a:rPr>
              <a:t>2014</a:t>
            </a:r>
          </a:p>
          <a:p>
            <a:pPr marL="228600" indent="-228600" algn="just">
              <a:buFont typeface="+mj-lt"/>
              <a:buAutoNum type="arabicPeriod" startAt="12"/>
            </a:pPr>
            <a:endParaRPr lang="hu-HU" sz="1100" dirty="0">
              <a:latin typeface="Arial" panose="020B0604020202020204" pitchFamily="34" charset="0"/>
              <a:cs typeface="Arial" panose="020B0604020202020204" pitchFamily="34" charset="0"/>
            </a:endParaRPr>
          </a:p>
          <a:p>
            <a:pPr marL="228600" indent="-228600" algn="just">
              <a:buFont typeface="+mj-lt"/>
              <a:buAutoNum type="arabicPeriod" startAt="12"/>
            </a:pPr>
            <a:r>
              <a:rPr lang="hu-HU" sz="1100" dirty="0">
                <a:latin typeface="Arial" panose="020B0604020202020204" pitchFamily="34" charset="0"/>
                <a:cs typeface="Arial" panose="020B0604020202020204" pitchFamily="34" charset="0"/>
              </a:rPr>
              <a:t>Magnani,G., Bonaca,M.P., Braunwald,E., Dalby,A.J., Fox,K.A., Murphy,S.A., Nicolau,J.C., Ophuis,T.O., Scirica,B.M., Špinar,J., Theroux,P., </a:t>
            </a:r>
            <a:r>
              <a:rPr lang="hu-HU" sz="1100" dirty="0" smtClean="0">
                <a:latin typeface="Arial" panose="020B0604020202020204" pitchFamily="34" charset="0"/>
                <a:cs typeface="Arial" panose="020B0604020202020204" pitchFamily="34" charset="0"/>
              </a:rPr>
              <a:t>Morrow.D.A. Efficacy </a:t>
            </a:r>
            <a:r>
              <a:rPr lang="hu-HU" sz="1100" dirty="0">
                <a:latin typeface="Arial" panose="020B0604020202020204" pitchFamily="34" charset="0"/>
                <a:cs typeface="Arial" panose="020B0604020202020204" pitchFamily="34" charset="0"/>
              </a:rPr>
              <a:t>and Safety of Vorapaxar as Approved for Clinical Use in the United States. Journal of the American Heart Association, </a:t>
            </a:r>
            <a:r>
              <a:rPr lang="hu-HU" sz="1100" dirty="0" smtClean="0">
                <a:latin typeface="Arial" panose="020B0604020202020204" pitchFamily="34" charset="0"/>
                <a:cs typeface="Arial" panose="020B0604020202020204" pitchFamily="34" charset="0"/>
              </a:rPr>
              <a:t>Hoboken Wiley-Blackwell</a:t>
            </a:r>
            <a:r>
              <a:rPr lang="hu-HU" sz="1100" dirty="0">
                <a:latin typeface="Arial" panose="020B0604020202020204" pitchFamily="34" charset="0"/>
                <a:cs typeface="Arial" panose="020B0604020202020204" pitchFamily="34" charset="0"/>
              </a:rPr>
              <a:t>, 2015, </a:t>
            </a:r>
            <a:r>
              <a:rPr lang="hu-HU" sz="1100" dirty="0" smtClean="0">
                <a:latin typeface="Arial" panose="020B0604020202020204" pitchFamily="34" charset="0"/>
                <a:cs typeface="Arial" panose="020B0604020202020204" pitchFamily="34" charset="0"/>
              </a:rPr>
              <a:t>roč</a:t>
            </a:r>
            <a:r>
              <a:rPr lang="hu-HU" sz="1100" dirty="0">
                <a:latin typeface="Arial" panose="020B0604020202020204" pitchFamily="34" charset="0"/>
                <a:cs typeface="Arial" panose="020B0604020202020204" pitchFamily="34" charset="0"/>
              </a:rPr>
              <a:t>. 4, č. 3, s. "e001505". ISSN 2047-9980. doi:10.1161/JAHA.114.001505. Impact </a:t>
            </a:r>
            <a:r>
              <a:rPr lang="hu-HU" sz="1100" b="1" dirty="0">
                <a:latin typeface="Arial" panose="020B0604020202020204" pitchFamily="34" charset="0"/>
                <a:cs typeface="Arial" panose="020B0604020202020204" pitchFamily="34" charset="0"/>
              </a:rPr>
              <a:t>factor: 4.306 </a:t>
            </a:r>
            <a:r>
              <a:rPr lang="hu-HU" sz="1100" dirty="0">
                <a:latin typeface="Arial" panose="020B0604020202020204" pitchFamily="34" charset="0"/>
                <a:cs typeface="Arial" panose="020B0604020202020204" pitchFamily="34" charset="0"/>
              </a:rPr>
              <a:t>v roce </a:t>
            </a:r>
            <a:r>
              <a:rPr lang="hu-HU" sz="1100" dirty="0" smtClean="0">
                <a:latin typeface="Arial" panose="020B0604020202020204" pitchFamily="34" charset="0"/>
                <a:cs typeface="Arial" panose="020B0604020202020204" pitchFamily="34" charset="0"/>
              </a:rPr>
              <a:t>2014</a:t>
            </a:r>
            <a:endParaRPr lang="hu-HU" sz="11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07504" y="188640"/>
            <a:ext cx="8928992" cy="6524863"/>
          </a:xfrm>
          <a:prstGeom prst="rect">
            <a:avLst/>
          </a:prstGeom>
        </p:spPr>
        <p:txBody>
          <a:bodyPr wrap="square">
            <a:spAutoFit/>
          </a:bodyPr>
          <a:lstStyle/>
          <a:p>
            <a:pPr marL="228600" lvl="0" indent="-228600" algn="just">
              <a:buFont typeface="+mj-lt"/>
              <a:buAutoNum type="arabicPeriod" startAt="16"/>
            </a:pPr>
            <a:r>
              <a:rPr lang="hu-HU" sz="1100" dirty="0">
                <a:solidFill>
                  <a:srgbClr val="FFFFFF"/>
                </a:solidFill>
                <a:latin typeface="Arial" panose="020B0604020202020204" pitchFamily="34" charset="0"/>
                <a:cs typeface="Arial" panose="020B0604020202020204" pitchFamily="34" charset="0"/>
              </a:rPr>
              <a:t>Mach, L., Konecny, L., Helanova,K., Jaffe,A.S., Sorenson,E.J.,Somers,V.K. Elevation of cardiac troponin T in patients with amyotrophic lateral sclerosis. Acta Neurologica Belgica, DOI 10.1007/s13760-015-0596-8. </a:t>
            </a:r>
            <a:r>
              <a:rPr lang="hu-HU" sz="1100" b="1" dirty="0">
                <a:solidFill>
                  <a:srgbClr val="FFFFFF"/>
                </a:solidFill>
                <a:latin typeface="Arial" panose="020B0604020202020204" pitchFamily="34" charset="0"/>
                <a:cs typeface="Arial" panose="020B0604020202020204" pitchFamily="34" charset="0"/>
              </a:rPr>
              <a:t>Impact factor: 0,894 </a:t>
            </a:r>
            <a:r>
              <a:rPr lang="hu-HU" sz="1100" dirty="0">
                <a:solidFill>
                  <a:srgbClr val="FFFFFF"/>
                </a:solidFill>
                <a:latin typeface="Arial" panose="020B0604020202020204" pitchFamily="34" charset="0"/>
                <a:cs typeface="Arial" panose="020B0604020202020204" pitchFamily="34" charset="0"/>
              </a:rPr>
              <a:t>v roce </a:t>
            </a:r>
            <a:r>
              <a:rPr lang="hu-HU" sz="1100" dirty="0" smtClean="0">
                <a:solidFill>
                  <a:srgbClr val="FFFFFF"/>
                </a:solidFill>
                <a:latin typeface="Arial" panose="020B0604020202020204" pitchFamily="34" charset="0"/>
                <a:cs typeface="Arial" panose="020B0604020202020204" pitchFamily="34" charset="0"/>
              </a:rPr>
              <a:t>2014</a:t>
            </a:r>
          </a:p>
          <a:p>
            <a:pPr marL="228600" lvl="0" indent="-228600" algn="just">
              <a:buFont typeface="+mj-lt"/>
              <a:buAutoNum type="arabicPeriod" startAt="16"/>
            </a:pPr>
            <a:endParaRPr lang="hu-HU" sz="1100" dirty="0">
              <a:solidFill>
                <a:srgbClr val="FFFFFF"/>
              </a:solidFill>
              <a:latin typeface="Arial" panose="020B0604020202020204" pitchFamily="34" charset="0"/>
              <a:cs typeface="Arial" panose="020B0604020202020204" pitchFamily="34" charset="0"/>
            </a:endParaRPr>
          </a:p>
          <a:p>
            <a:pPr marL="228600" lvl="0" indent="-228600" algn="just">
              <a:buFont typeface="+mj-lt"/>
              <a:buAutoNum type="arabicPeriod" startAt="16"/>
            </a:pPr>
            <a:r>
              <a:rPr lang="cs-CZ" sz="1100" dirty="0" err="1">
                <a:solidFill>
                  <a:srgbClr val="FFFFFF"/>
                </a:solidFill>
                <a:latin typeface="Arial" panose="020B0604020202020204" pitchFamily="34" charset="0"/>
                <a:cs typeface="Arial" panose="020B0604020202020204" pitchFamily="34" charset="0"/>
              </a:rPr>
              <a:t>Novotný,T</a:t>
            </a:r>
            <a:r>
              <a:rPr lang="cs-CZ" sz="1100" dirty="0">
                <a:solidFill>
                  <a:srgbClr val="FFFFFF"/>
                </a:solidFill>
                <a:latin typeface="Arial" panose="020B0604020202020204" pitchFamily="34" charset="0"/>
                <a:cs typeface="Arial" panose="020B0604020202020204" pitchFamily="34" charset="0"/>
              </a:rPr>
              <a:t>., Bond, R.R., </a:t>
            </a:r>
            <a:r>
              <a:rPr lang="cs-CZ" sz="1100" dirty="0" err="1">
                <a:solidFill>
                  <a:srgbClr val="FFFFFF"/>
                </a:solidFill>
                <a:latin typeface="Arial" panose="020B0604020202020204" pitchFamily="34" charset="0"/>
                <a:cs typeface="Arial" panose="020B0604020202020204" pitchFamily="34" charset="0"/>
              </a:rPr>
              <a:t>Andršová,I</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Koc,L</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Šišáková,M</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Finlay,D.D</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Guldenring,D</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Špinar,J</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Malik,M</a:t>
            </a:r>
            <a:r>
              <a:rPr lang="cs-CZ" sz="1100" dirty="0">
                <a:solidFill>
                  <a:srgbClr val="FFFFFF"/>
                </a:solidFill>
                <a:latin typeface="Arial" panose="020B0604020202020204" pitchFamily="34" charset="0"/>
                <a:cs typeface="Arial" panose="020B0604020202020204" pitchFamily="34" charset="0"/>
              </a:rPr>
              <a:t>. Data </a:t>
            </a:r>
            <a:r>
              <a:rPr lang="cs-CZ" sz="1100" dirty="0" err="1">
                <a:solidFill>
                  <a:srgbClr val="FFFFFF"/>
                </a:solidFill>
                <a:latin typeface="Arial" panose="020B0604020202020204" pitchFamily="34" charset="0"/>
                <a:cs typeface="Arial" panose="020B0604020202020204" pitchFamily="34" charset="0"/>
              </a:rPr>
              <a:t>analysis</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of</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diagnostic</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accuracies</a:t>
            </a:r>
            <a:r>
              <a:rPr lang="cs-CZ" sz="1100" dirty="0">
                <a:solidFill>
                  <a:srgbClr val="FFFFFF"/>
                </a:solidFill>
                <a:latin typeface="Arial" panose="020B0604020202020204" pitchFamily="34" charset="0"/>
                <a:cs typeface="Arial" panose="020B0604020202020204" pitchFamily="34" charset="0"/>
              </a:rPr>
              <a:t> in 12-lead </a:t>
            </a:r>
            <a:r>
              <a:rPr lang="cs-CZ" sz="1100" dirty="0" err="1">
                <a:solidFill>
                  <a:srgbClr val="FFFFFF"/>
                </a:solidFill>
                <a:latin typeface="Arial" panose="020B0604020202020204" pitchFamily="34" charset="0"/>
                <a:cs typeface="Arial" panose="020B0604020202020204" pitchFamily="34" charset="0"/>
              </a:rPr>
              <a:t>electrocardiogram</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interpretation</a:t>
            </a:r>
            <a:r>
              <a:rPr lang="cs-CZ" sz="1100" dirty="0">
                <a:solidFill>
                  <a:srgbClr val="FFFFFF"/>
                </a:solidFill>
                <a:latin typeface="Arial" panose="020B0604020202020204" pitchFamily="34" charset="0"/>
                <a:cs typeface="Arial" panose="020B0604020202020204" pitchFamily="34" charset="0"/>
              </a:rPr>
              <a:t> by junior </a:t>
            </a:r>
            <a:r>
              <a:rPr lang="cs-CZ" sz="1100" dirty="0" err="1">
                <a:solidFill>
                  <a:srgbClr val="FFFFFF"/>
                </a:solidFill>
                <a:latin typeface="Arial" panose="020B0604020202020204" pitchFamily="34" charset="0"/>
                <a:cs typeface="Arial" panose="020B0604020202020204" pitchFamily="34" charset="0"/>
              </a:rPr>
              <a:t>medical</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fellows</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Journal</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of</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Electrocardiology</a:t>
            </a:r>
            <a:r>
              <a:rPr lang="cs-CZ" sz="1100" dirty="0">
                <a:solidFill>
                  <a:srgbClr val="FFFFFF"/>
                </a:solidFill>
                <a:latin typeface="Arial" panose="020B0604020202020204" pitchFamily="34" charset="0"/>
                <a:cs typeface="Arial" panose="020B0604020202020204" pitchFamily="34" charset="0"/>
              </a:rPr>
              <a:t>, Philadelphia: Churchill </a:t>
            </a:r>
            <a:r>
              <a:rPr lang="cs-CZ" sz="1100" dirty="0" err="1">
                <a:solidFill>
                  <a:srgbClr val="FFFFFF"/>
                </a:solidFill>
                <a:latin typeface="Arial" panose="020B0604020202020204" pitchFamily="34" charset="0"/>
                <a:cs typeface="Arial" panose="020B0604020202020204" pitchFamily="34" charset="0"/>
              </a:rPr>
              <a:t>Livingstone</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Inc</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Medical</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Publishers</a:t>
            </a:r>
            <a:r>
              <a:rPr lang="cs-CZ" sz="1100" dirty="0">
                <a:solidFill>
                  <a:srgbClr val="FFFFFF"/>
                </a:solidFill>
                <a:latin typeface="Arial" panose="020B0604020202020204" pitchFamily="34" charset="0"/>
                <a:cs typeface="Arial" panose="020B0604020202020204" pitchFamily="34" charset="0"/>
              </a:rPr>
              <a:t>, 2015, roč. 48, č. 6, s. 988-994. ISSN 0022-0736. doi:10.1016/j.jelectrocard.2015.08.023</a:t>
            </a:r>
            <a:r>
              <a:rPr lang="cs-CZ" sz="1100" b="1" dirty="0">
                <a:solidFill>
                  <a:srgbClr val="FFFFFF"/>
                </a:solidFill>
                <a:latin typeface="Arial" panose="020B0604020202020204" pitchFamily="34" charset="0"/>
                <a:cs typeface="Arial" panose="020B0604020202020204" pitchFamily="34" charset="0"/>
              </a:rPr>
              <a:t>. </a:t>
            </a:r>
            <a:r>
              <a:rPr lang="cs-CZ" sz="1100" b="1" dirty="0" err="1">
                <a:solidFill>
                  <a:srgbClr val="FFFFFF"/>
                </a:solidFill>
                <a:latin typeface="Arial" panose="020B0604020202020204" pitchFamily="34" charset="0"/>
                <a:cs typeface="Arial" panose="020B0604020202020204" pitchFamily="34" charset="0"/>
              </a:rPr>
              <a:t>Impact</a:t>
            </a:r>
            <a:r>
              <a:rPr lang="cs-CZ" sz="1100" b="1" dirty="0">
                <a:solidFill>
                  <a:srgbClr val="FFFFFF"/>
                </a:solidFill>
                <a:latin typeface="Arial" panose="020B0604020202020204" pitchFamily="34" charset="0"/>
                <a:cs typeface="Arial" panose="020B0604020202020204" pitchFamily="34" charset="0"/>
              </a:rPr>
              <a:t> </a:t>
            </a:r>
            <a:r>
              <a:rPr lang="cs-CZ" sz="1100" b="1" dirty="0" err="1">
                <a:solidFill>
                  <a:srgbClr val="FFFFFF"/>
                </a:solidFill>
                <a:latin typeface="Arial" panose="020B0604020202020204" pitchFamily="34" charset="0"/>
                <a:cs typeface="Arial" panose="020B0604020202020204" pitchFamily="34" charset="0"/>
              </a:rPr>
              <a:t>factor</a:t>
            </a:r>
            <a:r>
              <a:rPr lang="cs-CZ" sz="1100" b="1" dirty="0">
                <a:solidFill>
                  <a:srgbClr val="FFFFFF"/>
                </a:solidFill>
                <a:latin typeface="Arial" panose="020B0604020202020204" pitchFamily="34" charset="0"/>
                <a:cs typeface="Arial" panose="020B0604020202020204" pitchFamily="34" charset="0"/>
              </a:rPr>
              <a:t>: 1.361</a:t>
            </a:r>
            <a:r>
              <a:rPr lang="cs-CZ" sz="1100" dirty="0">
                <a:solidFill>
                  <a:srgbClr val="FFFFFF"/>
                </a:solidFill>
                <a:latin typeface="Arial" panose="020B0604020202020204" pitchFamily="34" charset="0"/>
                <a:cs typeface="Arial" panose="020B0604020202020204" pitchFamily="34" charset="0"/>
              </a:rPr>
              <a:t> v roce </a:t>
            </a:r>
            <a:r>
              <a:rPr lang="cs-CZ" sz="1100" dirty="0" smtClean="0">
                <a:solidFill>
                  <a:srgbClr val="FFFFFF"/>
                </a:solidFill>
                <a:latin typeface="Arial" panose="020B0604020202020204" pitchFamily="34" charset="0"/>
                <a:cs typeface="Arial" panose="020B0604020202020204" pitchFamily="34" charset="0"/>
              </a:rPr>
              <a:t>2014</a:t>
            </a:r>
          </a:p>
          <a:p>
            <a:pPr marL="228600" lvl="0" indent="-228600" algn="just">
              <a:buFont typeface="+mj-lt"/>
              <a:buAutoNum type="arabicPeriod" startAt="16"/>
            </a:pPr>
            <a:endParaRPr lang="cs-CZ" sz="1100" dirty="0">
              <a:solidFill>
                <a:srgbClr val="FFFFFF"/>
              </a:solidFill>
              <a:latin typeface="Arial" panose="020B0604020202020204" pitchFamily="34" charset="0"/>
              <a:cs typeface="Arial" panose="020B0604020202020204" pitchFamily="34" charset="0"/>
            </a:endParaRPr>
          </a:p>
          <a:p>
            <a:pPr marL="228600" lvl="0" indent="-228600" algn="just">
              <a:buFont typeface="+mj-lt"/>
              <a:buAutoNum type="arabicPeriod" startAt="16"/>
            </a:pP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Ricci,R.P</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Botto</a:t>
            </a:r>
            <a:r>
              <a:rPr lang="cs-CZ" sz="1100" dirty="0">
                <a:solidFill>
                  <a:srgbClr val="FFFFFF"/>
                </a:solidFill>
                <a:latin typeface="Arial" panose="020B0604020202020204" pitchFamily="34" charset="0"/>
                <a:cs typeface="Arial" panose="020B0604020202020204" pitchFamily="34" charset="0"/>
              </a:rPr>
              <a:t>, G.L.,</a:t>
            </a:r>
            <a:r>
              <a:rPr lang="cs-CZ" sz="1100" dirty="0" err="1">
                <a:solidFill>
                  <a:srgbClr val="FFFFFF"/>
                </a:solidFill>
                <a:latin typeface="Arial" panose="020B0604020202020204" pitchFamily="34" charset="0"/>
                <a:cs typeface="Arial" panose="020B0604020202020204" pitchFamily="34" charset="0"/>
              </a:rPr>
              <a:t>Benezet</a:t>
            </a:r>
            <a:r>
              <a:rPr lang="cs-CZ" sz="1100" dirty="0">
                <a:solidFill>
                  <a:srgbClr val="FFFFFF"/>
                </a:solidFill>
                <a:latin typeface="Arial" panose="020B0604020202020204" pitchFamily="34" charset="0"/>
                <a:cs typeface="Arial" panose="020B0604020202020204" pitchFamily="34" charset="0"/>
              </a:rPr>
              <a:t>, J.M., </a:t>
            </a:r>
            <a:r>
              <a:rPr lang="cs-CZ" sz="1100" dirty="0" err="1">
                <a:solidFill>
                  <a:srgbClr val="FFFFFF"/>
                </a:solidFill>
                <a:latin typeface="Arial" panose="020B0604020202020204" pitchFamily="34" charset="0"/>
                <a:cs typeface="Arial" panose="020B0604020202020204" pitchFamily="34" charset="0"/>
              </a:rPr>
              <a:t>Nielsen</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J.C.,De</a:t>
            </a:r>
            <a:r>
              <a:rPr lang="cs-CZ" sz="1100" dirty="0">
                <a:solidFill>
                  <a:srgbClr val="FFFFFF"/>
                </a:solidFill>
                <a:latin typeface="Arial" panose="020B0604020202020204" pitchFamily="34" charset="0"/>
                <a:cs typeface="Arial" panose="020B0604020202020204" pitchFamily="34" charset="0"/>
              </a:rPr>
              <a:t> Roy, L.,</a:t>
            </a:r>
            <a:r>
              <a:rPr lang="cs-CZ" sz="1100" dirty="0" err="1">
                <a:solidFill>
                  <a:srgbClr val="FFFFFF"/>
                </a:solidFill>
                <a:latin typeface="Arial" panose="020B0604020202020204" pitchFamily="34" charset="0"/>
                <a:cs typeface="Arial" panose="020B0604020202020204" pitchFamily="34" charset="0"/>
              </a:rPr>
              <a:t>Piot</a:t>
            </a:r>
            <a:r>
              <a:rPr lang="cs-CZ" sz="1100" dirty="0">
                <a:solidFill>
                  <a:srgbClr val="FFFFFF"/>
                </a:solidFill>
                <a:latin typeface="Arial" panose="020B0604020202020204" pitchFamily="34" charset="0"/>
                <a:cs typeface="Arial" panose="020B0604020202020204" pitchFamily="34" charset="0"/>
              </a:rPr>
              <a:t>, O., </a:t>
            </a:r>
            <a:r>
              <a:rPr lang="cs-CZ" sz="1100" dirty="0" err="1">
                <a:solidFill>
                  <a:srgbClr val="FFFFFF"/>
                </a:solidFill>
                <a:latin typeface="Arial" panose="020B0604020202020204" pitchFamily="34" charset="0"/>
                <a:cs typeface="Arial" panose="020B0604020202020204" pitchFamily="34" charset="0"/>
              </a:rPr>
              <a:t>Quesseda</a:t>
            </a:r>
            <a:r>
              <a:rPr lang="cs-CZ" sz="1100" dirty="0">
                <a:solidFill>
                  <a:srgbClr val="FFFFFF"/>
                </a:solidFill>
                <a:latin typeface="Arial" panose="020B0604020202020204" pitchFamily="34" charset="0"/>
                <a:cs typeface="Arial" panose="020B0604020202020204" pitchFamily="34" charset="0"/>
              </a:rPr>
              <a:t>, A., </a:t>
            </a:r>
            <a:r>
              <a:rPr lang="cs-CZ" sz="1100" dirty="0" err="1">
                <a:solidFill>
                  <a:srgbClr val="FFFFFF"/>
                </a:solidFill>
                <a:latin typeface="Arial" panose="020B0604020202020204" pitchFamily="34" charset="0"/>
                <a:cs typeface="Arial" panose="020B0604020202020204" pitchFamily="34" charset="0"/>
              </a:rPr>
              <a:t>Queglione,R</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Vaccari</a:t>
            </a:r>
            <a:r>
              <a:rPr lang="cs-CZ" sz="1100" dirty="0">
                <a:solidFill>
                  <a:srgbClr val="FFFFFF"/>
                </a:solidFill>
                <a:latin typeface="Arial" panose="020B0604020202020204" pitchFamily="34" charset="0"/>
                <a:cs typeface="Arial" panose="020B0604020202020204" pitchFamily="34" charset="0"/>
              </a:rPr>
              <a:t>, D., </a:t>
            </a:r>
            <a:r>
              <a:rPr lang="cs-CZ" sz="1100" dirty="0" err="1">
                <a:solidFill>
                  <a:srgbClr val="FFFFFF"/>
                </a:solidFill>
                <a:latin typeface="Arial" panose="020B0604020202020204" pitchFamily="34" charset="0"/>
                <a:cs typeface="Arial" panose="020B0604020202020204" pitchFamily="34" charset="0"/>
              </a:rPr>
              <a:t>Mangoni</a:t>
            </a:r>
            <a:r>
              <a:rPr lang="cs-CZ" sz="1100" dirty="0">
                <a:solidFill>
                  <a:srgbClr val="FFFFFF"/>
                </a:solidFill>
                <a:latin typeface="Arial" panose="020B0604020202020204" pitchFamily="34" charset="0"/>
                <a:cs typeface="Arial" panose="020B0604020202020204" pitchFamily="34" charset="0"/>
              </a:rPr>
              <a:t>, L., </a:t>
            </a:r>
            <a:r>
              <a:rPr lang="cs-CZ" sz="1100" dirty="0" err="1">
                <a:solidFill>
                  <a:srgbClr val="FFFFFF"/>
                </a:solidFill>
                <a:latin typeface="Arial" panose="020B0604020202020204" pitchFamily="34" charset="0"/>
                <a:cs typeface="Arial" panose="020B0604020202020204" pitchFamily="34" charset="0"/>
              </a:rPr>
              <a:t>Grammatice</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A.,Kozak</a:t>
            </a:r>
            <a:r>
              <a:rPr lang="cs-CZ" sz="1100" dirty="0">
                <a:solidFill>
                  <a:srgbClr val="FFFFFF"/>
                </a:solidFill>
                <a:latin typeface="Arial" panose="020B0604020202020204" pitchFamily="34" charset="0"/>
                <a:cs typeface="Arial" panose="020B0604020202020204" pitchFamily="34" charset="0"/>
              </a:rPr>
              <a:t>, M. . </a:t>
            </a:r>
            <a:r>
              <a:rPr lang="cs-CZ" sz="1100" dirty="0" err="1">
                <a:solidFill>
                  <a:srgbClr val="FFFFFF"/>
                </a:solidFill>
                <a:latin typeface="Arial" panose="020B0604020202020204" pitchFamily="34" charset="0"/>
                <a:cs typeface="Arial" panose="020B0604020202020204" pitchFamily="34" charset="0"/>
              </a:rPr>
              <a:t>Association</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between</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ventricular</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pacieng</a:t>
            </a:r>
            <a:r>
              <a:rPr lang="cs-CZ" sz="1100" dirty="0">
                <a:solidFill>
                  <a:srgbClr val="FFFFFF"/>
                </a:solidFill>
                <a:latin typeface="Arial" panose="020B0604020202020204" pitchFamily="34" charset="0"/>
                <a:cs typeface="Arial" panose="020B0604020202020204" pitchFamily="34" charset="0"/>
              </a:rPr>
              <a:t> and </a:t>
            </a:r>
            <a:r>
              <a:rPr lang="cs-CZ" sz="1100" dirty="0" err="1">
                <a:solidFill>
                  <a:srgbClr val="FFFFFF"/>
                </a:solidFill>
                <a:latin typeface="Arial" panose="020B0604020202020204" pitchFamily="34" charset="0"/>
                <a:cs typeface="Arial" panose="020B0604020202020204" pitchFamily="34" charset="0"/>
              </a:rPr>
              <a:t>persistant</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atrial</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fibrillation</a:t>
            </a:r>
            <a:r>
              <a:rPr lang="cs-CZ" sz="1100" dirty="0">
                <a:solidFill>
                  <a:srgbClr val="FFFFFF"/>
                </a:solidFill>
                <a:latin typeface="Arial" panose="020B0604020202020204" pitchFamily="34" charset="0"/>
                <a:cs typeface="Arial" panose="020B0604020202020204" pitchFamily="34" charset="0"/>
              </a:rPr>
              <a:t> in </a:t>
            </a:r>
            <a:r>
              <a:rPr lang="cs-CZ" sz="1100" dirty="0" err="1">
                <a:solidFill>
                  <a:srgbClr val="FFFFFF"/>
                </a:solidFill>
                <a:latin typeface="Arial" panose="020B0604020202020204" pitchFamily="34" charset="0"/>
                <a:cs typeface="Arial" panose="020B0604020202020204" pitchFamily="34" charset="0"/>
              </a:rPr>
              <a:t>patients</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indicated</a:t>
            </a:r>
            <a:r>
              <a:rPr lang="cs-CZ" sz="1100" dirty="0">
                <a:solidFill>
                  <a:srgbClr val="FFFFFF"/>
                </a:solidFill>
                <a:latin typeface="Arial" panose="020B0604020202020204" pitchFamily="34" charset="0"/>
                <a:cs typeface="Arial" panose="020B0604020202020204" pitchFamily="34" charset="0"/>
              </a:rPr>
              <a:t> to </a:t>
            </a:r>
            <a:r>
              <a:rPr lang="cs-CZ" sz="1100" dirty="0" err="1">
                <a:solidFill>
                  <a:srgbClr val="FFFFFF"/>
                </a:solidFill>
                <a:latin typeface="Arial" panose="020B0604020202020204" pitchFamily="34" charset="0"/>
                <a:cs typeface="Arial" panose="020B0604020202020204" pitchFamily="34" charset="0"/>
              </a:rPr>
              <a:t>elective</a:t>
            </a:r>
            <a:r>
              <a:rPr lang="cs-CZ" sz="1100" dirty="0">
                <a:solidFill>
                  <a:srgbClr val="FFFFFF"/>
                </a:solidFill>
                <a:latin typeface="Arial" panose="020B0604020202020204" pitchFamily="34" charset="0"/>
                <a:cs typeface="Arial" panose="020B0604020202020204" pitchFamily="34" charset="0"/>
              </a:rPr>
              <a:t> pacemaker </a:t>
            </a:r>
            <a:r>
              <a:rPr lang="cs-CZ" sz="1100" dirty="0" err="1">
                <a:solidFill>
                  <a:srgbClr val="FFFFFF"/>
                </a:solidFill>
                <a:latin typeface="Arial" panose="020B0604020202020204" pitchFamily="34" charset="0"/>
                <a:cs typeface="Arial" panose="020B0604020202020204" pitchFamily="34" charset="0"/>
              </a:rPr>
              <a:t>replacement</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Result</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of</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the</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Prefer</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for</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Elective</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Replacement</a:t>
            </a:r>
            <a:r>
              <a:rPr lang="cs-CZ" sz="1100" dirty="0">
                <a:solidFill>
                  <a:srgbClr val="FFFFFF"/>
                </a:solidFill>
                <a:latin typeface="Arial" panose="020B0604020202020204" pitchFamily="34" charset="0"/>
                <a:cs typeface="Arial" panose="020B0604020202020204" pitchFamily="34" charset="0"/>
              </a:rPr>
              <a:t> MVP (</a:t>
            </a:r>
            <a:r>
              <a:rPr lang="cs-CZ" sz="1100" dirty="0" err="1">
                <a:solidFill>
                  <a:srgbClr val="FFFFFF"/>
                </a:solidFill>
                <a:latin typeface="Arial" panose="020B0604020202020204" pitchFamily="34" charset="0"/>
                <a:cs typeface="Arial" panose="020B0604020202020204" pitchFamily="34" charset="0"/>
              </a:rPr>
              <a:t>PreFER</a:t>
            </a:r>
            <a:r>
              <a:rPr lang="cs-CZ" sz="1100" dirty="0">
                <a:solidFill>
                  <a:srgbClr val="FFFFFF"/>
                </a:solidFill>
                <a:latin typeface="Arial" panose="020B0604020202020204" pitchFamily="34" charset="0"/>
                <a:cs typeface="Arial" panose="020B0604020202020204" pitchFamily="34" charset="0"/>
              </a:rPr>
              <a:t> MVP) </a:t>
            </a:r>
            <a:r>
              <a:rPr lang="cs-CZ" sz="1100" dirty="0" err="1">
                <a:solidFill>
                  <a:srgbClr val="FFFFFF"/>
                </a:solidFill>
                <a:latin typeface="Arial" panose="020B0604020202020204" pitchFamily="34" charset="0"/>
                <a:cs typeface="Arial" panose="020B0604020202020204" pitchFamily="34" charset="0"/>
              </a:rPr>
              <a:t>randomized</a:t>
            </a:r>
            <a:r>
              <a:rPr lang="cs-CZ" sz="1100" dirty="0">
                <a:solidFill>
                  <a:srgbClr val="FFFFFF"/>
                </a:solidFill>
                <a:latin typeface="Arial" panose="020B0604020202020204" pitchFamily="34" charset="0"/>
                <a:cs typeface="Arial" panose="020B0604020202020204" pitchFamily="34" charset="0"/>
              </a:rPr>
              <a:t> study. </a:t>
            </a:r>
            <a:r>
              <a:rPr lang="cs-CZ" sz="1100" dirty="0" err="1">
                <a:solidFill>
                  <a:srgbClr val="FFFFFF"/>
                </a:solidFill>
                <a:latin typeface="Arial" panose="020B0604020202020204" pitchFamily="34" charset="0"/>
                <a:cs typeface="Arial" panose="020B0604020202020204" pitchFamily="34" charset="0"/>
              </a:rPr>
              <a:t>Heart</a:t>
            </a:r>
            <a:r>
              <a:rPr lang="cs-CZ" sz="1100" dirty="0">
                <a:solidFill>
                  <a:srgbClr val="FFFFFF"/>
                </a:solidFill>
                <a:latin typeface="Arial" panose="020B0604020202020204" pitchFamily="34" charset="0"/>
                <a:cs typeface="Arial" panose="020B0604020202020204" pitchFamily="34" charset="0"/>
              </a:rPr>
              <a:t> Rhythm 2015, 12(11), p. 2239-2246. </a:t>
            </a:r>
            <a:r>
              <a:rPr lang="cs-CZ" sz="1100" b="1" dirty="0" err="1">
                <a:solidFill>
                  <a:srgbClr val="FFFFFF"/>
                </a:solidFill>
                <a:latin typeface="Arial" panose="020B0604020202020204" pitchFamily="34" charset="0"/>
                <a:cs typeface="Arial" panose="020B0604020202020204" pitchFamily="34" charset="0"/>
              </a:rPr>
              <a:t>Impact</a:t>
            </a:r>
            <a:r>
              <a:rPr lang="cs-CZ" sz="1100" b="1" dirty="0">
                <a:solidFill>
                  <a:srgbClr val="FFFFFF"/>
                </a:solidFill>
                <a:latin typeface="Arial" panose="020B0604020202020204" pitchFamily="34" charset="0"/>
                <a:cs typeface="Arial" panose="020B0604020202020204" pitchFamily="34" charset="0"/>
              </a:rPr>
              <a:t> </a:t>
            </a:r>
            <a:r>
              <a:rPr lang="cs-CZ" sz="1100" b="1" dirty="0" err="1">
                <a:solidFill>
                  <a:srgbClr val="FFFFFF"/>
                </a:solidFill>
                <a:latin typeface="Arial" panose="020B0604020202020204" pitchFamily="34" charset="0"/>
                <a:cs typeface="Arial" panose="020B0604020202020204" pitchFamily="34" charset="0"/>
              </a:rPr>
              <a:t>factor</a:t>
            </a:r>
            <a:r>
              <a:rPr lang="cs-CZ" sz="1100" b="1" dirty="0">
                <a:solidFill>
                  <a:srgbClr val="FFFFFF"/>
                </a:solidFill>
                <a:latin typeface="Arial" panose="020B0604020202020204" pitchFamily="34" charset="0"/>
                <a:cs typeface="Arial" panose="020B0604020202020204" pitchFamily="34" charset="0"/>
              </a:rPr>
              <a:t>: 5,076 </a:t>
            </a:r>
            <a:r>
              <a:rPr lang="cs-CZ" sz="1100" dirty="0">
                <a:solidFill>
                  <a:srgbClr val="FFFFFF"/>
                </a:solidFill>
                <a:latin typeface="Arial" panose="020B0604020202020204" pitchFamily="34" charset="0"/>
                <a:cs typeface="Arial" panose="020B0604020202020204" pitchFamily="34" charset="0"/>
              </a:rPr>
              <a:t>v roce </a:t>
            </a:r>
            <a:r>
              <a:rPr lang="cs-CZ" sz="1100" dirty="0" smtClean="0">
                <a:solidFill>
                  <a:srgbClr val="FFFFFF"/>
                </a:solidFill>
                <a:latin typeface="Arial" panose="020B0604020202020204" pitchFamily="34" charset="0"/>
                <a:cs typeface="Arial" panose="020B0604020202020204" pitchFamily="34" charset="0"/>
              </a:rPr>
              <a:t>2014</a:t>
            </a:r>
            <a:endParaRPr lang="cs-CZ" sz="1100" dirty="0" smtClean="0">
              <a:latin typeface="Arial" panose="020B0604020202020204" pitchFamily="34" charset="0"/>
              <a:cs typeface="Arial" panose="020B0604020202020204" pitchFamily="34" charset="0"/>
            </a:endParaRPr>
          </a:p>
          <a:p>
            <a:pPr marL="228600" indent="-228600" algn="just">
              <a:buFont typeface="+mj-lt"/>
              <a:buAutoNum type="arabicPeriod" startAt="18"/>
            </a:pPr>
            <a:endParaRPr lang="cs-CZ" sz="1100" dirty="0">
              <a:latin typeface="Arial" panose="020B0604020202020204" pitchFamily="34" charset="0"/>
              <a:cs typeface="Arial" panose="020B0604020202020204" pitchFamily="34" charset="0"/>
            </a:endParaRPr>
          </a:p>
          <a:p>
            <a:pPr marL="228600" indent="-228600" algn="just">
              <a:buFont typeface="+mj-lt"/>
              <a:buAutoNum type="arabicPeriod" startAt="19"/>
            </a:pPr>
            <a:r>
              <a:rPr lang="cs-CZ" sz="1100" dirty="0" smtClean="0">
                <a:latin typeface="Arial" panose="020B0604020202020204" pitchFamily="34" charset="0"/>
                <a:cs typeface="Arial" panose="020B0604020202020204" pitchFamily="34" charset="0"/>
              </a:rPr>
              <a:t>Rosa</a:t>
            </a:r>
            <a:r>
              <a:rPr lang="cs-CZ" sz="1100" dirty="0">
                <a:latin typeface="Arial" panose="020B0604020202020204" pitchFamily="34" charset="0"/>
                <a:cs typeface="Arial" panose="020B0604020202020204" pitchFamily="34" charset="0"/>
              </a:rPr>
              <a:t>, J., </a:t>
            </a:r>
            <a:r>
              <a:rPr lang="cs-CZ" sz="1100" dirty="0" err="1">
                <a:latin typeface="Arial" panose="020B0604020202020204" pitchFamily="34" charset="0"/>
                <a:cs typeface="Arial" panose="020B0604020202020204" pitchFamily="34" charset="0"/>
              </a:rPr>
              <a:t>Widimský,P.,Toušek</a:t>
            </a:r>
            <a:r>
              <a:rPr lang="cs-CZ" sz="1100" dirty="0">
                <a:latin typeface="Arial" panose="020B0604020202020204" pitchFamily="34" charset="0"/>
                <a:cs typeface="Arial" panose="020B0604020202020204" pitchFamily="34" charset="0"/>
              </a:rPr>
              <a:t>, P., </a:t>
            </a:r>
            <a:r>
              <a:rPr lang="cs-CZ" sz="1100" dirty="0" err="1">
                <a:latin typeface="Arial" panose="020B0604020202020204" pitchFamily="34" charset="0"/>
                <a:cs typeface="Arial" panose="020B0604020202020204" pitchFamily="34" charset="0"/>
              </a:rPr>
              <a:t>Petrák,O</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Čurila</a:t>
            </a:r>
            <a:r>
              <a:rPr lang="cs-CZ" sz="1100" dirty="0">
                <a:latin typeface="Arial" panose="020B0604020202020204" pitchFamily="34" charset="0"/>
                <a:cs typeface="Arial" panose="020B0604020202020204" pitchFamily="34" charset="0"/>
              </a:rPr>
              <a:t>, K.,</a:t>
            </a:r>
            <a:r>
              <a:rPr lang="cs-CZ" sz="1100" dirty="0" err="1">
                <a:latin typeface="Arial" panose="020B0604020202020204" pitchFamily="34" charset="0"/>
                <a:cs typeface="Arial" panose="020B0604020202020204" pitchFamily="34" charset="0"/>
              </a:rPr>
              <a:t>Waldauf,P</a:t>
            </a:r>
            <a:r>
              <a:rPr lang="cs-CZ" sz="1100" dirty="0">
                <a:latin typeface="Arial" panose="020B0604020202020204" pitchFamily="34" charset="0"/>
                <a:cs typeface="Arial" panose="020B0604020202020204" pitchFamily="34" charset="0"/>
              </a:rPr>
              <a:t>., Bednář, F.,</a:t>
            </a:r>
            <a:r>
              <a:rPr lang="cs-CZ" sz="1100" dirty="0" err="1">
                <a:latin typeface="Arial" panose="020B0604020202020204" pitchFamily="34" charset="0"/>
                <a:cs typeface="Arial" panose="020B0604020202020204" pitchFamily="34" charset="0"/>
              </a:rPr>
              <a:t>Zelinka,T</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Holaj</a:t>
            </a:r>
            <a:r>
              <a:rPr lang="cs-CZ" sz="1100" dirty="0">
                <a:latin typeface="Arial" panose="020B0604020202020204" pitchFamily="34" charset="0"/>
                <a:cs typeface="Arial" panose="020B0604020202020204" pitchFamily="34" charset="0"/>
              </a:rPr>
              <a:t>, R., </a:t>
            </a:r>
            <a:r>
              <a:rPr lang="cs-CZ" sz="1100" dirty="0" err="1">
                <a:latin typeface="Arial" panose="020B0604020202020204" pitchFamily="34" charset="0"/>
                <a:cs typeface="Arial" panose="020B0604020202020204" pitchFamily="34" charset="0"/>
              </a:rPr>
              <a:t>Štrauch</a:t>
            </a:r>
            <a:r>
              <a:rPr lang="cs-CZ" sz="1100" dirty="0">
                <a:latin typeface="Arial" panose="020B0604020202020204" pitchFamily="34" charset="0"/>
                <a:cs typeface="Arial" panose="020B0604020202020204" pitchFamily="34" charset="0"/>
              </a:rPr>
              <a:t>, B., </a:t>
            </a:r>
            <a:r>
              <a:rPr lang="cs-CZ" sz="1100" dirty="0" err="1">
                <a:latin typeface="Arial" panose="020B0604020202020204" pitchFamily="34" charset="0"/>
                <a:cs typeface="Arial" panose="020B0604020202020204" pitchFamily="34" charset="0"/>
              </a:rPr>
              <a:t>Šomlóová</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Z.,Táborský</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M.,Václavík</a:t>
            </a:r>
            <a:r>
              <a:rPr lang="cs-CZ" sz="1100" dirty="0">
                <a:latin typeface="Arial" panose="020B0604020202020204" pitchFamily="34" charset="0"/>
                <a:cs typeface="Arial" panose="020B0604020202020204" pitchFamily="34" charset="0"/>
              </a:rPr>
              <a:t>, J.,  Kociánová, E., </a:t>
            </a:r>
            <a:r>
              <a:rPr lang="cs-CZ" sz="1100" dirty="0" err="1">
                <a:latin typeface="Arial" panose="020B0604020202020204" pitchFamily="34" charset="0"/>
                <a:cs typeface="Arial" panose="020B0604020202020204" pitchFamily="34" charset="0"/>
              </a:rPr>
              <a:t>Branny</a:t>
            </a:r>
            <a:r>
              <a:rPr lang="cs-CZ" sz="1100" dirty="0">
                <a:latin typeface="Arial" panose="020B0604020202020204" pitchFamily="34" charset="0"/>
                <a:cs typeface="Arial" panose="020B0604020202020204" pitchFamily="34" charset="0"/>
              </a:rPr>
              <a:t> M., Nykl I., </a:t>
            </a:r>
            <a:r>
              <a:rPr lang="cs-CZ" sz="1100" dirty="0" err="1">
                <a:latin typeface="Arial" panose="020B0604020202020204" pitchFamily="34" charset="0"/>
                <a:cs typeface="Arial" panose="020B0604020202020204" pitchFamily="34" charset="0"/>
              </a:rPr>
              <a:t>Jiravský</a:t>
            </a:r>
            <a:r>
              <a:rPr lang="cs-CZ" sz="1100" dirty="0">
                <a:latin typeface="Arial" panose="020B0604020202020204" pitchFamily="34" charset="0"/>
                <a:cs typeface="Arial" panose="020B0604020202020204" pitchFamily="34" charset="0"/>
              </a:rPr>
              <a:t> O.,</a:t>
            </a:r>
            <a:r>
              <a:rPr lang="cs-CZ" sz="1100" dirty="0" err="1">
                <a:latin typeface="Arial" panose="020B0604020202020204" pitchFamily="34" charset="0"/>
                <a:cs typeface="Arial" panose="020B0604020202020204" pitchFamily="34" charset="0"/>
              </a:rPr>
              <a:t>Widimský</a:t>
            </a:r>
            <a:r>
              <a:rPr lang="cs-CZ" sz="1100" dirty="0">
                <a:latin typeface="Arial" panose="020B0604020202020204" pitchFamily="34" charset="0"/>
                <a:cs typeface="Arial" panose="020B0604020202020204" pitchFamily="34" charset="0"/>
              </a:rPr>
              <a:t> Jr. J.  </a:t>
            </a:r>
            <a:r>
              <a:rPr lang="cs-CZ" sz="1100" dirty="0" err="1">
                <a:latin typeface="Arial" panose="020B0604020202020204" pitchFamily="34" charset="0"/>
                <a:cs typeface="Arial" panose="020B0604020202020204" pitchFamily="34" charset="0"/>
              </a:rPr>
              <a:t>Randomized</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Comparison</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of</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Renal</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Denervation</a:t>
            </a:r>
            <a:r>
              <a:rPr lang="cs-CZ" sz="1100" dirty="0">
                <a:latin typeface="Arial" panose="020B0604020202020204" pitchFamily="34" charset="0"/>
                <a:cs typeface="Arial" panose="020B0604020202020204" pitchFamily="34" charset="0"/>
              </a:rPr>
              <a:t> Versus </a:t>
            </a:r>
            <a:r>
              <a:rPr lang="cs-CZ" sz="1100" dirty="0" err="1">
                <a:latin typeface="Arial" panose="020B0604020202020204" pitchFamily="34" charset="0"/>
                <a:cs typeface="Arial" panose="020B0604020202020204" pitchFamily="34" charset="0"/>
              </a:rPr>
              <a:t>Intensified</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Pharmacotherapy</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Including</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Spironolactone</a:t>
            </a:r>
            <a:r>
              <a:rPr lang="cs-CZ" sz="1100" dirty="0">
                <a:latin typeface="Arial" panose="020B0604020202020204" pitchFamily="34" charset="0"/>
                <a:cs typeface="Arial" panose="020B0604020202020204" pitchFamily="34" charset="0"/>
              </a:rPr>
              <a:t> in </a:t>
            </a:r>
            <a:r>
              <a:rPr lang="cs-CZ" sz="1100" dirty="0" err="1">
                <a:latin typeface="Arial" panose="020B0604020202020204" pitchFamily="34" charset="0"/>
                <a:cs typeface="Arial" panose="020B0604020202020204" pitchFamily="34" charset="0"/>
              </a:rPr>
              <a:t>True-Resistant</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Hypertension</a:t>
            </a:r>
            <a:r>
              <a:rPr lang="cs-CZ" sz="1100" dirty="0">
                <a:latin typeface="Arial" panose="020B0604020202020204" pitchFamily="34" charset="0"/>
                <a:cs typeface="Arial" panose="020B0604020202020204" pitchFamily="34" charset="0"/>
              </a:rPr>
              <a:t> : </a:t>
            </a:r>
            <a:r>
              <a:rPr lang="cs-CZ" sz="1100" dirty="0" err="1">
                <a:latin typeface="Arial" panose="020B0604020202020204" pitchFamily="34" charset="0"/>
                <a:cs typeface="Arial" panose="020B0604020202020204" pitchFamily="34" charset="0"/>
              </a:rPr>
              <a:t>Six-Month</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Results</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From</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the</a:t>
            </a:r>
            <a:r>
              <a:rPr lang="cs-CZ" sz="1100" dirty="0">
                <a:latin typeface="Arial" panose="020B0604020202020204" pitchFamily="34" charset="0"/>
                <a:cs typeface="Arial" panose="020B0604020202020204" pitchFamily="34" charset="0"/>
              </a:rPr>
              <a:t> Prague-15 Study. </a:t>
            </a:r>
            <a:r>
              <a:rPr lang="cs-CZ" sz="1100" dirty="0" err="1">
                <a:latin typeface="Arial" panose="020B0604020202020204" pitchFamily="34" charset="0"/>
                <a:cs typeface="Arial" panose="020B0604020202020204" pitchFamily="34" charset="0"/>
              </a:rPr>
              <a:t>Hypertension</a:t>
            </a:r>
            <a:r>
              <a:rPr lang="cs-CZ" sz="1100" dirty="0">
                <a:latin typeface="Arial" panose="020B0604020202020204" pitchFamily="34" charset="0"/>
                <a:cs typeface="Arial" panose="020B0604020202020204" pitchFamily="34" charset="0"/>
              </a:rPr>
              <a:t>, Philadelphia: </a:t>
            </a:r>
            <a:r>
              <a:rPr lang="cs-CZ" sz="1100" dirty="0" err="1">
                <a:latin typeface="Arial" panose="020B0604020202020204" pitchFamily="34" charset="0"/>
                <a:cs typeface="Arial" panose="020B0604020202020204" pitchFamily="34" charset="0"/>
              </a:rPr>
              <a:t>Lippincott</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Williams</a:t>
            </a:r>
            <a:r>
              <a:rPr lang="cs-CZ" sz="1100" dirty="0">
                <a:latin typeface="Arial" panose="020B0604020202020204" pitchFamily="34" charset="0"/>
                <a:cs typeface="Arial" panose="020B0604020202020204" pitchFamily="34" charset="0"/>
              </a:rPr>
              <a:t> &amp; Wilkins, 2015, roč. 65, č. 2, s. 407-413. ISSN 0194-911X. doi:10.1161/HYPERTENSIONAHA.114.04019</a:t>
            </a:r>
            <a:r>
              <a:rPr lang="cs-CZ" sz="1100" b="1" dirty="0">
                <a:latin typeface="Arial" panose="020B0604020202020204" pitchFamily="34" charset="0"/>
                <a:cs typeface="Arial" panose="020B0604020202020204" pitchFamily="34" charset="0"/>
              </a:rPr>
              <a:t>. </a:t>
            </a:r>
            <a:r>
              <a:rPr lang="cs-CZ" sz="1100" b="1" dirty="0" err="1">
                <a:latin typeface="Arial" panose="020B0604020202020204" pitchFamily="34" charset="0"/>
                <a:cs typeface="Arial" panose="020B0604020202020204" pitchFamily="34" charset="0"/>
              </a:rPr>
              <a:t>Impact</a:t>
            </a:r>
            <a:r>
              <a:rPr lang="cs-CZ" sz="1100" b="1" dirty="0">
                <a:latin typeface="Arial" panose="020B0604020202020204" pitchFamily="34" charset="0"/>
                <a:cs typeface="Arial" panose="020B0604020202020204" pitchFamily="34" charset="0"/>
              </a:rPr>
              <a:t> </a:t>
            </a:r>
            <a:r>
              <a:rPr lang="cs-CZ" sz="1100" b="1" dirty="0" err="1">
                <a:latin typeface="Arial" panose="020B0604020202020204" pitchFamily="34" charset="0"/>
                <a:cs typeface="Arial" panose="020B0604020202020204" pitchFamily="34" charset="0"/>
              </a:rPr>
              <a:t>factor</a:t>
            </a:r>
            <a:r>
              <a:rPr lang="cs-CZ" sz="1100" b="1" dirty="0">
                <a:latin typeface="Arial" panose="020B0604020202020204" pitchFamily="34" charset="0"/>
                <a:cs typeface="Arial" panose="020B0604020202020204" pitchFamily="34" charset="0"/>
              </a:rPr>
              <a:t>: 6.480 </a:t>
            </a:r>
            <a:r>
              <a:rPr lang="cs-CZ" sz="1100" dirty="0">
                <a:latin typeface="Arial" panose="020B0604020202020204" pitchFamily="34" charset="0"/>
                <a:cs typeface="Arial" panose="020B0604020202020204" pitchFamily="34" charset="0"/>
              </a:rPr>
              <a:t>v roce </a:t>
            </a:r>
            <a:r>
              <a:rPr lang="cs-CZ" sz="1100" dirty="0" smtClean="0">
                <a:latin typeface="Arial" panose="020B0604020202020204" pitchFamily="34" charset="0"/>
                <a:cs typeface="Arial" panose="020B0604020202020204" pitchFamily="34" charset="0"/>
              </a:rPr>
              <a:t>2014</a:t>
            </a:r>
          </a:p>
          <a:p>
            <a:pPr marL="228600" indent="-228600" algn="just">
              <a:buFont typeface="+mj-lt"/>
              <a:buAutoNum type="arabicPeriod" startAt="19"/>
            </a:pPr>
            <a:endParaRPr lang="cs-CZ" sz="1100" dirty="0">
              <a:latin typeface="Arial" panose="020B0604020202020204" pitchFamily="34" charset="0"/>
              <a:cs typeface="Arial" panose="020B0604020202020204" pitchFamily="34" charset="0"/>
            </a:endParaRPr>
          </a:p>
          <a:p>
            <a:pPr marL="228600" indent="-228600" algn="just">
              <a:buFont typeface="+mj-lt"/>
              <a:buAutoNum type="arabicPeriod" startAt="19"/>
            </a:pPr>
            <a:r>
              <a:rPr lang="cs-CZ" sz="1100" dirty="0" smtClean="0">
                <a:latin typeface="Arial" panose="020B0604020202020204" pitchFamily="34" charset="0"/>
                <a:cs typeface="Arial" panose="020B0604020202020204" pitchFamily="34" charset="0"/>
              </a:rPr>
              <a:t>Spinar </a:t>
            </a:r>
            <a:r>
              <a:rPr lang="cs-CZ" sz="1100" dirty="0">
                <a:latin typeface="Arial" panose="020B0604020202020204" pitchFamily="34" charset="0"/>
                <a:cs typeface="Arial" panose="020B0604020202020204" pitchFamily="34" charset="0"/>
              </a:rPr>
              <a:t>J, Jarkovský J, </a:t>
            </a:r>
            <a:r>
              <a:rPr lang="cs-CZ" sz="1100" dirty="0" err="1">
                <a:latin typeface="Arial" panose="020B0604020202020204" pitchFamily="34" charset="0"/>
                <a:cs typeface="Arial" panose="020B0604020202020204" pitchFamily="34" charset="0"/>
              </a:rPr>
              <a:t>Spinarová</a:t>
            </a:r>
            <a:r>
              <a:rPr lang="cs-CZ" sz="1100" dirty="0">
                <a:latin typeface="Arial" panose="020B0604020202020204" pitchFamily="34" charset="0"/>
                <a:cs typeface="Arial" panose="020B0604020202020204" pitchFamily="34" charset="0"/>
              </a:rPr>
              <a:t> L, </a:t>
            </a:r>
            <a:r>
              <a:rPr lang="cs-CZ" sz="1100" dirty="0" err="1">
                <a:latin typeface="Arial" panose="020B0604020202020204" pitchFamily="34" charset="0"/>
                <a:cs typeface="Arial" panose="020B0604020202020204" pitchFamily="34" charset="0"/>
              </a:rPr>
              <a:t>Mebazaa</a:t>
            </a:r>
            <a:r>
              <a:rPr lang="cs-CZ" sz="1100" dirty="0">
                <a:latin typeface="Arial" panose="020B0604020202020204" pitchFamily="34" charset="0"/>
                <a:cs typeface="Arial" panose="020B0604020202020204" pitchFamily="34" charset="0"/>
              </a:rPr>
              <a:t> A, </a:t>
            </a:r>
            <a:r>
              <a:rPr lang="cs-CZ" sz="1100" dirty="0" err="1">
                <a:latin typeface="Arial" panose="020B0604020202020204" pitchFamily="34" charset="0"/>
                <a:cs typeface="Arial" panose="020B0604020202020204" pitchFamily="34" charset="0"/>
              </a:rPr>
              <a:t>Gayat</a:t>
            </a:r>
            <a:r>
              <a:rPr lang="cs-CZ" sz="1100" dirty="0">
                <a:latin typeface="Arial" panose="020B0604020202020204" pitchFamily="34" charset="0"/>
                <a:cs typeface="Arial" panose="020B0604020202020204" pitchFamily="34" charset="0"/>
              </a:rPr>
              <a:t> E, </a:t>
            </a:r>
            <a:r>
              <a:rPr lang="cs-CZ" sz="1100" dirty="0" err="1">
                <a:latin typeface="Arial" panose="020B0604020202020204" pitchFamily="34" charset="0"/>
                <a:cs typeface="Arial" panose="020B0604020202020204" pitchFamily="34" charset="0"/>
              </a:rPr>
              <a:t>Vítověc</a:t>
            </a:r>
            <a:r>
              <a:rPr lang="cs-CZ" sz="1100" dirty="0">
                <a:latin typeface="Arial" panose="020B0604020202020204" pitchFamily="34" charset="0"/>
                <a:cs typeface="Arial" panose="020B0604020202020204" pitchFamily="34" charset="0"/>
              </a:rPr>
              <a:t> J, Linhart A, </a:t>
            </a:r>
            <a:r>
              <a:rPr lang="cs-CZ" sz="1100" dirty="0" err="1">
                <a:latin typeface="Arial" panose="020B0604020202020204" pitchFamily="34" charset="0"/>
                <a:cs typeface="Arial" panose="020B0604020202020204" pitchFamily="34" charset="0"/>
              </a:rPr>
              <a:t>Widimský</a:t>
            </a:r>
            <a:r>
              <a:rPr lang="cs-CZ" sz="1100" dirty="0">
                <a:latin typeface="Arial" panose="020B0604020202020204" pitchFamily="34" charset="0"/>
                <a:cs typeface="Arial" panose="020B0604020202020204" pitchFamily="34" charset="0"/>
              </a:rPr>
              <a:t> P, Miklik R, Zeman K, Bělohlávek J, </a:t>
            </a:r>
            <a:r>
              <a:rPr lang="cs-CZ" sz="1100" dirty="0" err="1">
                <a:latin typeface="Arial" panose="020B0604020202020204" pitchFamily="34" charset="0"/>
                <a:cs typeface="Arial" panose="020B0604020202020204" pitchFamily="34" charset="0"/>
              </a:rPr>
              <a:t>Malek</a:t>
            </a:r>
            <a:r>
              <a:rPr lang="cs-CZ" sz="1100" dirty="0">
                <a:latin typeface="Arial" panose="020B0604020202020204" pitchFamily="34" charset="0"/>
                <a:cs typeface="Arial" panose="020B0604020202020204" pitchFamily="34" charset="0"/>
              </a:rPr>
              <a:t> F, Felsoci M, Kettner J, </a:t>
            </a:r>
            <a:r>
              <a:rPr lang="cs-CZ" sz="1100" dirty="0" err="1">
                <a:latin typeface="Arial" panose="020B0604020202020204" pitchFamily="34" charset="0"/>
                <a:cs typeface="Arial" panose="020B0604020202020204" pitchFamily="34" charset="0"/>
              </a:rPr>
              <a:t>Ostadal</a:t>
            </a:r>
            <a:r>
              <a:rPr lang="cs-CZ" sz="1100" dirty="0">
                <a:latin typeface="Arial" panose="020B0604020202020204" pitchFamily="34" charset="0"/>
                <a:cs typeface="Arial" panose="020B0604020202020204" pitchFamily="34" charset="0"/>
              </a:rPr>
              <a:t> P, </a:t>
            </a:r>
            <a:r>
              <a:rPr lang="cs-CZ" sz="1100" dirty="0" err="1">
                <a:latin typeface="Arial" panose="020B0604020202020204" pitchFamily="34" charset="0"/>
                <a:cs typeface="Arial" panose="020B0604020202020204" pitchFamily="34" charset="0"/>
              </a:rPr>
              <a:t>Cihalik</a:t>
            </a:r>
            <a:r>
              <a:rPr lang="cs-CZ" sz="1100" dirty="0">
                <a:latin typeface="Arial" panose="020B0604020202020204" pitchFamily="34" charset="0"/>
                <a:cs typeface="Arial" panose="020B0604020202020204" pitchFamily="34" charset="0"/>
              </a:rPr>
              <a:t> C, </a:t>
            </a:r>
            <a:r>
              <a:rPr lang="cs-CZ" sz="1100" dirty="0" err="1">
                <a:latin typeface="Arial" panose="020B0604020202020204" pitchFamily="34" charset="0"/>
                <a:cs typeface="Arial" panose="020B0604020202020204" pitchFamily="34" charset="0"/>
              </a:rPr>
              <a:t>Vaclavik</a:t>
            </a:r>
            <a:r>
              <a:rPr lang="cs-CZ" sz="1100" dirty="0">
                <a:latin typeface="Arial" panose="020B0604020202020204" pitchFamily="34" charset="0"/>
                <a:cs typeface="Arial" panose="020B0604020202020204" pitchFamily="34" charset="0"/>
              </a:rPr>
              <a:t> J, </a:t>
            </a:r>
            <a:r>
              <a:rPr lang="cs-CZ" sz="1100" dirty="0" err="1">
                <a:latin typeface="Arial" panose="020B0604020202020204" pitchFamily="34" charset="0"/>
                <a:cs typeface="Arial" panose="020B0604020202020204" pitchFamily="34" charset="0"/>
              </a:rPr>
              <a:t>Taborsky</a:t>
            </a:r>
            <a:r>
              <a:rPr lang="cs-CZ" sz="1100" dirty="0">
                <a:latin typeface="Arial" panose="020B0604020202020204" pitchFamily="34" charset="0"/>
                <a:cs typeface="Arial" panose="020B0604020202020204" pitchFamily="34" charset="0"/>
              </a:rPr>
              <a:t> M, </a:t>
            </a:r>
            <a:r>
              <a:rPr lang="cs-CZ" sz="1100" dirty="0" err="1">
                <a:latin typeface="Arial" panose="020B0604020202020204" pitchFamily="34" charset="0"/>
                <a:cs typeface="Arial" panose="020B0604020202020204" pitchFamily="34" charset="0"/>
              </a:rPr>
              <a:t>Dusek</a:t>
            </a:r>
            <a:r>
              <a:rPr lang="cs-CZ" sz="1100" dirty="0">
                <a:latin typeface="Arial" panose="020B0604020202020204" pitchFamily="34" charset="0"/>
                <a:cs typeface="Arial" panose="020B0604020202020204" pitchFamily="34" charset="0"/>
              </a:rPr>
              <a:t> L, Bittnerova S, Parenica J: AHEAD </a:t>
            </a:r>
            <a:r>
              <a:rPr lang="cs-CZ" sz="1100" dirty="0" err="1">
                <a:latin typeface="Arial" panose="020B0604020202020204" pitchFamily="34" charset="0"/>
                <a:cs typeface="Arial" panose="020B0604020202020204" pitchFamily="34" charset="0"/>
              </a:rPr>
              <a:t>score</a:t>
            </a:r>
            <a:r>
              <a:rPr lang="cs-CZ" sz="1100" dirty="0">
                <a:latin typeface="Arial" panose="020B0604020202020204" pitchFamily="34" charset="0"/>
                <a:cs typeface="Arial" panose="020B0604020202020204" pitchFamily="34" charset="0"/>
              </a:rPr>
              <a:t> – Long-term risk </a:t>
            </a:r>
            <a:r>
              <a:rPr lang="cs-CZ" sz="1100" dirty="0" err="1">
                <a:latin typeface="Arial" panose="020B0604020202020204" pitchFamily="34" charset="0"/>
                <a:cs typeface="Arial" panose="020B0604020202020204" pitchFamily="34" charset="0"/>
              </a:rPr>
              <a:t>classification</a:t>
            </a:r>
            <a:r>
              <a:rPr lang="cs-CZ" sz="1100" dirty="0">
                <a:latin typeface="Arial" panose="020B0604020202020204" pitchFamily="34" charset="0"/>
                <a:cs typeface="Arial" panose="020B0604020202020204" pitchFamily="34" charset="0"/>
              </a:rPr>
              <a:t> in </a:t>
            </a:r>
            <a:r>
              <a:rPr lang="cs-CZ" sz="1100" dirty="0" err="1">
                <a:latin typeface="Arial" panose="020B0604020202020204" pitchFamily="34" charset="0"/>
                <a:cs typeface="Arial" panose="020B0604020202020204" pitchFamily="34" charset="0"/>
              </a:rPr>
              <a:t>acute</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heart</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failure</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Internationla</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Journal</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of</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cardiologx</a:t>
            </a:r>
            <a:r>
              <a:rPr lang="cs-CZ" sz="1100" dirty="0">
                <a:latin typeface="Arial" panose="020B0604020202020204" pitchFamily="34" charset="0"/>
                <a:cs typeface="Arial" panose="020B0604020202020204" pitchFamily="34" charset="0"/>
              </a:rPr>
              <a:t>; 2016, 202: 21-26 </a:t>
            </a:r>
            <a:r>
              <a:rPr lang="cs-CZ" sz="1100" b="1" dirty="0" err="1" smtClean="0">
                <a:latin typeface="Arial" panose="020B0604020202020204" pitchFamily="34" charset="0"/>
                <a:cs typeface="Arial" panose="020B0604020202020204" pitchFamily="34" charset="0"/>
              </a:rPr>
              <a:t>Impact</a:t>
            </a:r>
            <a:r>
              <a:rPr lang="cs-CZ" sz="1100" b="1" dirty="0" smtClean="0">
                <a:latin typeface="Arial" panose="020B0604020202020204" pitchFamily="34" charset="0"/>
                <a:cs typeface="Arial" panose="020B0604020202020204" pitchFamily="34" charset="0"/>
              </a:rPr>
              <a:t> </a:t>
            </a:r>
            <a:r>
              <a:rPr lang="cs-CZ" sz="1100" b="1" dirty="0" err="1" smtClean="0">
                <a:latin typeface="Arial" panose="020B0604020202020204" pitchFamily="34" charset="0"/>
                <a:cs typeface="Arial" panose="020B0604020202020204" pitchFamily="34" charset="0"/>
              </a:rPr>
              <a:t>factor</a:t>
            </a:r>
            <a:r>
              <a:rPr lang="cs-CZ" sz="1100" dirty="0" smtClean="0">
                <a:latin typeface="Arial" panose="020B0604020202020204" pitchFamily="34" charset="0"/>
                <a:cs typeface="Arial" panose="020B0604020202020204" pitchFamily="34" charset="0"/>
              </a:rPr>
              <a:t>: 4,2 v roce 2014</a:t>
            </a:r>
          </a:p>
          <a:p>
            <a:pPr marL="228600" indent="-228600" algn="just">
              <a:buFont typeface="+mj-lt"/>
              <a:buAutoNum type="arabicPeriod" startAt="19"/>
            </a:pPr>
            <a:endParaRPr lang="cs-CZ" sz="1100" dirty="0">
              <a:latin typeface="Arial" panose="020B0604020202020204" pitchFamily="34" charset="0"/>
              <a:cs typeface="Arial" panose="020B0604020202020204" pitchFamily="34" charset="0"/>
            </a:endParaRPr>
          </a:p>
          <a:p>
            <a:pPr marL="228600" indent="-228600" algn="just">
              <a:buFont typeface="+mj-lt"/>
              <a:buAutoNum type="arabicPeriod" startAt="19"/>
            </a:pP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Špinarová,L</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Špinar,J</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Pharmacotherapy</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of</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Dilated</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Cardiomyopathy</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Current</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Pharmaceutical</a:t>
            </a:r>
            <a:r>
              <a:rPr lang="cs-CZ" sz="1100" dirty="0">
                <a:latin typeface="Arial" panose="020B0604020202020204" pitchFamily="34" charset="0"/>
                <a:cs typeface="Arial" panose="020B0604020202020204" pitchFamily="34" charset="0"/>
              </a:rPr>
              <a:t> Design, </a:t>
            </a:r>
            <a:r>
              <a:rPr lang="cs-CZ" sz="1100" dirty="0" err="1">
                <a:latin typeface="Arial" panose="020B0604020202020204" pitchFamily="34" charset="0"/>
                <a:cs typeface="Arial" panose="020B0604020202020204" pitchFamily="34" charset="0"/>
              </a:rPr>
              <a:t>Sharjah</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Bentham</a:t>
            </a:r>
            <a:r>
              <a:rPr lang="cs-CZ" sz="1100" dirty="0">
                <a:latin typeface="Arial" panose="020B0604020202020204" pitchFamily="34" charset="0"/>
                <a:cs typeface="Arial" panose="020B0604020202020204" pitchFamily="34" charset="0"/>
              </a:rPr>
              <a:t> Science </a:t>
            </a:r>
            <a:r>
              <a:rPr lang="cs-CZ" sz="1100" dirty="0" err="1">
                <a:latin typeface="Arial" panose="020B0604020202020204" pitchFamily="34" charset="0"/>
                <a:cs typeface="Arial" panose="020B0604020202020204" pitchFamily="34" charset="0"/>
              </a:rPr>
              <a:t>Publishers</a:t>
            </a:r>
            <a:r>
              <a:rPr lang="cs-CZ" sz="1100" dirty="0">
                <a:latin typeface="Arial" panose="020B0604020202020204" pitchFamily="34" charset="0"/>
                <a:cs typeface="Arial" panose="020B0604020202020204" pitchFamily="34" charset="0"/>
              </a:rPr>
              <a:t>, 2015, roč. 21, č. 4, s. 449-458. ISSN 1381-6128. doi:10.2174/138161282104141204141851. </a:t>
            </a:r>
            <a:r>
              <a:rPr lang="cs-CZ" sz="1100" b="1" dirty="0" err="1">
                <a:latin typeface="Arial" panose="020B0604020202020204" pitchFamily="34" charset="0"/>
                <a:cs typeface="Arial" panose="020B0604020202020204" pitchFamily="34" charset="0"/>
              </a:rPr>
              <a:t>Impact</a:t>
            </a:r>
            <a:r>
              <a:rPr lang="cs-CZ" sz="1100" b="1" dirty="0">
                <a:latin typeface="Arial" panose="020B0604020202020204" pitchFamily="34" charset="0"/>
                <a:cs typeface="Arial" panose="020B0604020202020204" pitchFamily="34" charset="0"/>
              </a:rPr>
              <a:t> </a:t>
            </a:r>
            <a:r>
              <a:rPr lang="cs-CZ" sz="1100" b="1" dirty="0" err="1">
                <a:latin typeface="Arial" panose="020B0604020202020204" pitchFamily="34" charset="0"/>
                <a:cs typeface="Arial" panose="020B0604020202020204" pitchFamily="34" charset="0"/>
              </a:rPr>
              <a:t>factor</a:t>
            </a:r>
            <a:r>
              <a:rPr lang="cs-CZ" sz="1100" b="1" dirty="0">
                <a:latin typeface="Arial" panose="020B0604020202020204" pitchFamily="34" charset="0"/>
                <a:cs typeface="Arial" panose="020B0604020202020204" pitchFamily="34" charset="0"/>
              </a:rPr>
              <a:t>: 3.452 </a:t>
            </a:r>
            <a:r>
              <a:rPr lang="cs-CZ" sz="1100" dirty="0">
                <a:latin typeface="Arial" panose="020B0604020202020204" pitchFamily="34" charset="0"/>
                <a:cs typeface="Arial" panose="020B0604020202020204" pitchFamily="34" charset="0"/>
              </a:rPr>
              <a:t>v roce </a:t>
            </a:r>
            <a:r>
              <a:rPr lang="cs-CZ" sz="1100" dirty="0" smtClean="0">
                <a:latin typeface="Arial" panose="020B0604020202020204" pitchFamily="34" charset="0"/>
                <a:cs typeface="Arial" panose="020B0604020202020204" pitchFamily="34" charset="0"/>
              </a:rPr>
              <a:t>2014</a:t>
            </a:r>
          </a:p>
          <a:p>
            <a:pPr marL="228600" indent="-228600" algn="just">
              <a:buFont typeface="+mj-lt"/>
              <a:buAutoNum type="arabicPeriod" startAt="19"/>
            </a:pPr>
            <a:endParaRPr lang="cs-CZ" sz="1100" dirty="0">
              <a:latin typeface="Arial" panose="020B0604020202020204" pitchFamily="34" charset="0"/>
              <a:cs typeface="Arial" panose="020B0604020202020204" pitchFamily="34" charset="0"/>
            </a:endParaRPr>
          </a:p>
          <a:p>
            <a:pPr marL="228600" indent="-228600" algn="just">
              <a:buFont typeface="+mj-lt"/>
              <a:buAutoNum type="arabicPeriod" startAt="19"/>
            </a:pPr>
            <a:r>
              <a:rPr lang="cs-CZ" sz="1100" dirty="0" err="1">
                <a:latin typeface="Arial" panose="020B0604020202020204" pitchFamily="34" charset="0"/>
                <a:cs typeface="Arial" panose="020B0604020202020204" pitchFamily="34" charset="0"/>
              </a:rPr>
              <a:t>Teixeira</a:t>
            </a:r>
            <a:r>
              <a:rPr lang="cs-CZ" sz="1100" dirty="0">
                <a:latin typeface="Arial" panose="020B0604020202020204" pitchFamily="34" charset="0"/>
                <a:cs typeface="Arial" panose="020B0604020202020204" pitchFamily="34" charset="0"/>
              </a:rPr>
              <a:t>, A., Pařenica, J., </a:t>
            </a:r>
            <a:r>
              <a:rPr lang="cs-CZ" sz="1100" dirty="0" err="1">
                <a:latin typeface="Arial" panose="020B0604020202020204" pitchFamily="34" charset="0"/>
                <a:cs typeface="Arial" panose="020B0604020202020204" pitchFamily="34" charset="0"/>
              </a:rPr>
              <a:t>Park,J.J</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Ishihara</a:t>
            </a:r>
            <a:r>
              <a:rPr lang="cs-CZ" sz="1100" dirty="0">
                <a:latin typeface="Arial" panose="020B0604020202020204" pitchFamily="34" charset="0"/>
                <a:cs typeface="Arial" panose="020B0604020202020204" pitchFamily="34" charset="0"/>
              </a:rPr>
              <a:t>, S., </a:t>
            </a:r>
            <a:r>
              <a:rPr lang="cs-CZ" sz="1100" dirty="0" err="1">
                <a:latin typeface="Arial" panose="020B0604020202020204" pitchFamily="34" charset="0"/>
                <a:cs typeface="Arial" panose="020B0604020202020204" pitchFamily="34" charset="0"/>
              </a:rPr>
              <a:t>AlHabib</a:t>
            </a:r>
            <a:r>
              <a:rPr lang="cs-CZ" sz="1100" dirty="0">
                <a:latin typeface="Arial" panose="020B0604020202020204" pitchFamily="34" charset="0"/>
                <a:cs typeface="Arial" panose="020B0604020202020204" pitchFamily="34" charset="0"/>
              </a:rPr>
              <a:t>, K.H., </a:t>
            </a:r>
            <a:r>
              <a:rPr lang="cs-CZ" sz="1100" dirty="0" err="1">
                <a:latin typeface="Arial" panose="020B0604020202020204" pitchFamily="34" charset="0"/>
                <a:cs typeface="Arial" panose="020B0604020202020204" pitchFamily="34" charset="0"/>
              </a:rPr>
              <a:t>Laribi</a:t>
            </a:r>
            <a:r>
              <a:rPr lang="cs-CZ" sz="1100" dirty="0">
                <a:latin typeface="Arial" panose="020B0604020202020204" pitchFamily="34" charset="0"/>
                <a:cs typeface="Arial" panose="020B0604020202020204" pitchFamily="34" charset="0"/>
              </a:rPr>
              <a:t>, S.,  </a:t>
            </a:r>
            <a:r>
              <a:rPr lang="cs-CZ" sz="1100" dirty="0" err="1">
                <a:latin typeface="Arial" panose="020B0604020202020204" pitchFamily="34" charset="0"/>
                <a:cs typeface="Arial" panose="020B0604020202020204" pitchFamily="34" charset="0"/>
              </a:rPr>
              <a:t>Maggioni</a:t>
            </a:r>
            <a:r>
              <a:rPr lang="cs-CZ" sz="1100" dirty="0">
                <a:latin typeface="Arial" panose="020B0604020202020204" pitchFamily="34" charset="0"/>
                <a:cs typeface="Arial" panose="020B0604020202020204" pitchFamily="34" charset="0"/>
              </a:rPr>
              <a:t>, A., </a:t>
            </a:r>
            <a:r>
              <a:rPr lang="cs-CZ" sz="1100" dirty="0" err="1">
                <a:latin typeface="Arial" panose="020B0604020202020204" pitchFamily="34" charset="0"/>
                <a:cs typeface="Arial" panose="020B0604020202020204" pitchFamily="34" charset="0"/>
              </a:rPr>
              <a:t>Miró</a:t>
            </a:r>
            <a:r>
              <a:rPr lang="cs-CZ" sz="1100" dirty="0">
                <a:latin typeface="Arial" panose="020B0604020202020204" pitchFamily="34" charset="0"/>
                <a:cs typeface="Arial" panose="020B0604020202020204" pitchFamily="34" charset="0"/>
              </a:rPr>
              <a:t>, O., </a:t>
            </a:r>
            <a:r>
              <a:rPr lang="cs-CZ" sz="1100" dirty="0" err="1">
                <a:latin typeface="Arial" panose="020B0604020202020204" pitchFamily="34" charset="0"/>
                <a:cs typeface="Arial" panose="020B0604020202020204" pitchFamily="34" charset="0"/>
              </a:rPr>
              <a:t>Sato</a:t>
            </a:r>
            <a:r>
              <a:rPr lang="cs-CZ" sz="1100" dirty="0">
                <a:latin typeface="Arial" panose="020B0604020202020204" pitchFamily="34" charset="0"/>
                <a:cs typeface="Arial" panose="020B0604020202020204" pitchFamily="34" charset="0"/>
              </a:rPr>
              <a:t>, N.,</a:t>
            </a:r>
            <a:r>
              <a:rPr lang="cs-CZ" sz="1100" dirty="0" err="1">
                <a:latin typeface="Arial" panose="020B0604020202020204" pitchFamily="34" charset="0"/>
                <a:cs typeface="Arial" panose="020B0604020202020204" pitchFamily="34" charset="0"/>
              </a:rPr>
              <a:t>Kajimoto</a:t>
            </a:r>
            <a:r>
              <a:rPr lang="cs-CZ" sz="1100" dirty="0">
                <a:latin typeface="Arial" panose="020B0604020202020204" pitchFamily="34" charset="0"/>
                <a:cs typeface="Arial" panose="020B0604020202020204" pitchFamily="34" charset="0"/>
              </a:rPr>
              <a:t>, K., </a:t>
            </a:r>
            <a:r>
              <a:rPr lang="cs-CZ" sz="1100" dirty="0" err="1">
                <a:latin typeface="Arial" panose="020B0604020202020204" pitchFamily="34" charset="0"/>
                <a:cs typeface="Arial" panose="020B0604020202020204" pitchFamily="34" charset="0"/>
              </a:rPr>
              <a:t>Cohen-Solal</a:t>
            </a:r>
            <a:r>
              <a:rPr lang="cs-CZ" sz="1100" dirty="0">
                <a:latin typeface="Arial" panose="020B0604020202020204" pitchFamily="34" charset="0"/>
                <a:cs typeface="Arial" panose="020B0604020202020204" pitchFamily="34" charset="0"/>
              </a:rPr>
              <a:t>, A., </a:t>
            </a:r>
            <a:r>
              <a:rPr lang="cs-CZ" sz="1100" dirty="0" err="1">
                <a:latin typeface="Arial" panose="020B0604020202020204" pitchFamily="34" charset="0"/>
                <a:cs typeface="Arial" panose="020B0604020202020204" pitchFamily="34" charset="0"/>
              </a:rPr>
              <a:t>Fairman</a:t>
            </a:r>
            <a:r>
              <a:rPr lang="cs-CZ" sz="1100" dirty="0">
                <a:latin typeface="Arial" panose="020B0604020202020204" pitchFamily="34" charset="0"/>
                <a:cs typeface="Arial" panose="020B0604020202020204" pitchFamily="34" charset="0"/>
              </a:rPr>
              <a:t>, E.,  </a:t>
            </a:r>
            <a:r>
              <a:rPr lang="cs-CZ" sz="1100" dirty="0" err="1">
                <a:latin typeface="Arial" panose="020B0604020202020204" pitchFamily="34" charset="0"/>
                <a:cs typeface="Arial" panose="020B0604020202020204" pitchFamily="34" charset="0"/>
              </a:rPr>
              <a:t>Lassus</a:t>
            </a:r>
            <a:r>
              <a:rPr lang="cs-CZ" sz="1100" dirty="0">
                <a:latin typeface="Arial" panose="020B0604020202020204" pitchFamily="34" charset="0"/>
                <a:cs typeface="Arial" panose="020B0604020202020204" pitchFamily="34" charset="0"/>
              </a:rPr>
              <a:t>, J., </a:t>
            </a:r>
            <a:r>
              <a:rPr lang="cs-CZ" sz="1100" dirty="0" err="1">
                <a:latin typeface="Arial" panose="020B0604020202020204" pitchFamily="34" charset="0"/>
                <a:cs typeface="Arial" panose="020B0604020202020204" pitchFamily="34" charset="0"/>
              </a:rPr>
              <a:t>Mueller</a:t>
            </a:r>
            <a:r>
              <a:rPr lang="cs-CZ" sz="1100" dirty="0">
                <a:latin typeface="Arial" panose="020B0604020202020204" pitchFamily="34" charset="0"/>
                <a:cs typeface="Arial" panose="020B0604020202020204" pitchFamily="34" charset="0"/>
              </a:rPr>
              <a:t>, CH., </a:t>
            </a:r>
            <a:r>
              <a:rPr lang="cs-CZ" sz="1100" dirty="0" err="1">
                <a:latin typeface="Arial" panose="020B0604020202020204" pitchFamily="34" charset="0"/>
                <a:cs typeface="Arial" panose="020B0604020202020204" pitchFamily="34" charset="0"/>
              </a:rPr>
              <a:t>Peacock</a:t>
            </a:r>
            <a:r>
              <a:rPr lang="cs-CZ" sz="1100" dirty="0">
                <a:latin typeface="Arial" panose="020B0604020202020204" pitchFamily="34" charset="0"/>
                <a:cs typeface="Arial" panose="020B0604020202020204" pitchFamily="34" charset="0"/>
              </a:rPr>
              <a:t>, W.F.,</a:t>
            </a:r>
            <a:r>
              <a:rPr lang="cs-CZ" sz="1100" dirty="0" err="1">
                <a:latin typeface="Arial" panose="020B0604020202020204" pitchFamily="34" charset="0"/>
                <a:cs typeface="Arial" panose="020B0604020202020204" pitchFamily="34" charset="0"/>
              </a:rPr>
              <a:t>Januzzi</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jr</a:t>
            </a:r>
            <a:r>
              <a:rPr lang="cs-CZ" sz="1100" dirty="0">
                <a:latin typeface="Arial" panose="020B0604020202020204" pitchFamily="34" charset="0"/>
                <a:cs typeface="Arial" panose="020B0604020202020204" pitchFamily="34" charset="0"/>
              </a:rPr>
              <a:t>.,J.L.,</a:t>
            </a:r>
            <a:r>
              <a:rPr lang="cs-CZ" sz="1100" dirty="0" err="1">
                <a:latin typeface="Arial" panose="020B0604020202020204" pitchFamily="34" charset="0"/>
                <a:cs typeface="Arial" panose="020B0604020202020204" pitchFamily="34" charset="0"/>
              </a:rPr>
              <a:t>Choi</a:t>
            </a:r>
            <a:r>
              <a:rPr lang="cs-CZ" sz="1100" dirty="0">
                <a:latin typeface="Arial" panose="020B0604020202020204" pitchFamily="34" charset="0"/>
                <a:cs typeface="Arial" panose="020B0604020202020204" pitchFamily="34" charset="0"/>
              </a:rPr>
              <a:t> D. J.,  </a:t>
            </a:r>
            <a:r>
              <a:rPr lang="cs-CZ" sz="1100" dirty="0" err="1">
                <a:latin typeface="Arial" panose="020B0604020202020204" pitchFamily="34" charset="0"/>
                <a:cs typeface="Arial" panose="020B0604020202020204" pitchFamily="34" charset="0"/>
              </a:rPr>
              <a:t>Plaisance</a:t>
            </a:r>
            <a:r>
              <a:rPr lang="cs-CZ" sz="1100" dirty="0">
                <a:latin typeface="Arial" panose="020B0604020202020204" pitchFamily="34" charset="0"/>
                <a:cs typeface="Arial" panose="020B0604020202020204" pitchFamily="34" charset="0"/>
              </a:rPr>
              <a:t>, P., Špinar, J., </a:t>
            </a:r>
            <a:r>
              <a:rPr lang="cs-CZ" sz="1100" dirty="0" err="1">
                <a:latin typeface="Arial" panose="020B0604020202020204" pitchFamily="34" charset="0"/>
                <a:cs typeface="Arial" panose="020B0604020202020204" pitchFamily="34" charset="0"/>
              </a:rPr>
              <a:t>Mebazaa</a:t>
            </a:r>
            <a:r>
              <a:rPr lang="cs-CZ" sz="1100" dirty="0">
                <a:latin typeface="Arial" panose="020B0604020202020204" pitchFamily="34" charset="0"/>
                <a:cs typeface="Arial" panose="020B0604020202020204" pitchFamily="34" charset="0"/>
              </a:rPr>
              <a:t> A., </a:t>
            </a:r>
            <a:r>
              <a:rPr lang="cs-CZ" sz="1100" dirty="0" err="1">
                <a:latin typeface="Arial" panose="020B0604020202020204" pitchFamily="34" charset="0"/>
                <a:cs typeface="Arial" panose="020B0604020202020204" pitchFamily="34" charset="0"/>
              </a:rPr>
              <a:t>Gayat</a:t>
            </a:r>
            <a:r>
              <a:rPr lang="cs-CZ" sz="1100" dirty="0">
                <a:latin typeface="Arial" panose="020B0604020202020204" pitchFamily="34" charset="0"/>
                <a:cs typeface="Arial" panose="020B0604020202020204" pitchFamily="34" charset="0"/>
              </a:rPr>
              <a:t>, E.  </a:t>
            </a:r>
          </a:p>
          <a:p>
            <a:pPr algn="just"/>
            <a:r>
              <a:rPr lang="cs-CZ" sz="1100" dirty="0" smtClean="0">
                <a:latin typeface="Arial" panose="020B0604020202020204" pitchFamily="34" charset="0"/>
                <a:cs typeface="Arial" panose="020B0604020202020204" pitchFamily="34" charset="0"/>
              </a:rPr>
              <a:t>      </a:t>
            </a:r>
            <a:r>
              <a:rPr lang="cs-CZ" sz="1100" dirty="0" err="1" smtClean="0">
                <a:latin typeface="Arial" panose="020B0604020202020204" pitchFamily="34" charset="0"/>
                <a:cs typeface="Arial" panose="020B0604020202020204" pitchFamily="34" charset="0"/>
              </a:rPr>
              <a:t>Clinical</a:t>
            </a:r>
            <a:r>
              <a:rPr lang="cs-CZ" sz="1100" dirty="0" smtClean="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presentation</a:t>
            </a:r>
            <a:r>
              <a:rPr lang="cs-CZ" sz="1100" dirty="0">
                <a:latin typeface="Arial" panose="020B0604020202020204" pitchFamily="34" charset="0"/>
                <a:cs typeface="Arial" panose="020B0604020202020204" pitchFamily="34" charset="0"/>
              </a:rPr>
              <a:t> and </a:t>
            </a:r>
            <a:r>
              <a:rPr lang="cs-CZ" sz="1100" dirty="0" err="1">
                <a:latin typeface="Arial" panose="020B0604020202020204" pitchFamily="34" charset="0"/>
                <a:cs typeface="Arial" panose="020B0604020202020204" pitchFamily="34" charset="0"/>
              </a:rPr>
              <a:t>outcome</a:t>
            </a:r>
            <a:r>
              <a:rPr lang="cs-CZ" sz="1100" dirty="0">
                <a:latin typeface="Arial" panose="020B0604020202020204" pitchFamily="34" charset="0"/>
                <a:cs typeface="Arial" panose="020B0604020202020204" pitchFamily="34" charset="0"/>
              </a:rPr>
              <a:t> by </a:t>
            </a:r>
            <a:r>
              <a:rPr lang="cs-CZ" sz="1100" dirty="0" err="1">
                <a:latin typeface="Arial" panose="020B0604020202020204" pitchFamily="34" charset="0"/>
                <a:cs typeface="Arial" panose="020B0604020202020204" pitchFamily="34" charset="0"/>
              </a:rPr>
              <a:t>age</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categories</a:t>
            </a:r>
            <a:r>
              <a:rPr lang="cs-CZ" sz="1100" dirty="0">
                <a:latin typeface="Arial" panose="020B0604020202020204" pitchFamily="34" charset="0"/>
                <a:cs typeface="Arial" panose="020B0604020202020204" pitchFamily="34" charset="0"/>
              </a:rPr>
              <a:t> in </a:t>
            </a:r>
            <a:r>
              <a:rPr lang="cs-CZ" sz="1100" dirty="0" err="1">
                <a:latin typeface="Arial" panose="020B0604020202020204" pitchFamily="34" charset="0"/>
                <a:cs typeface="Arial" panose="020B0604020202020204" pitchFamily="34" charset="0"/>
              </a:rPr>
              <a:t>acute</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heart</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failure</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results</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from</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an</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international</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observational</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cohort</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European</a:t>
            </a:r>
            <a:r>
              <a:rPr lang="cs-CZ" sz="1100" dirty="0">
                <a:latin typeface="Arial" panose="020B0604020202020204" pitchFamily="34" charset="0"/>
                <a:cs typeface="Arial" panose="020B0604020202020204" pitchFamily="34" charset="0"/>
              </a:rPr>
              <a:t> </a:t>
            </a:r>
            <a:r>
              <a:rPr lang="cs-CZ" sz="1100" dirty="0" smtClean="0">
                <a:latin typeface="Arial" panose="020B0604020202020204" pitchFamily="34" charset="0"/>
                <a:cs typeface="Arial" panose="020B0604020202020204" pitchFamily="34" charset="0"/>
              </a:rPr>
              <a:t>    </a:t>
            </a:r>
          </a:p>
          <a:p>
            <a:pPr algn="just"/>
            <a:r>
              <a:rPr lang="en-US" sz="1100" dirty="0" smtClean="0">
                <a:latin typeface="Arial" panose="020B0604020202020204" pitchFamily="34" charset="0"/>
                <a:cs typeface="Arial" panose="020B0604020202020204" pitchFamily="34" charset="0"/>
              </a:rPr>
              <a:t>      </a:t>
            </a:r>
            <a:r>
              <a:rPr lang="cs-CZ" sz="1100" dirty="0" err="1" smtClean="0">
                <a:latin typeface="Arial" panose="020B0604020202020204" pitchFamily="34" charset="0"/>
                <a:cs typeface="Arial" panose="020B0604020202020204" pitchFamily="34" charset="0"/>
              </a:rPr>
              <a:t>Journal</a:t>
            </a:r>
            <a:r>
              <a:rPr lang="cs-CZ" sz="1100" dirty="0" smtClean="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of</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heart</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Failure</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Hoboken</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Wiley-Blackwell</a:t>
            </a:r>
            <a:r>
              <a:rPr lang="cs-CZ" sz="1100" dirty="0">
                <a:latin typeface="Arial" panose="020B0604020202020204" pitchFamily="34" charset="0"/>
                <a:cs typeface="Arial" panose="020B0604020202020204" pitchFamily="34" charset="0"/>
              </a:rPr>
              <a:t>, 2015, roč. 17, č. 11, s. 1114-1123. ISSN 1388-9842. doi:10.1002/ejhf.330. </a:t>
            </a:r>
            <a:r>
              <a:rPr lang="cs-CZ" sz="1100" b="1" dirty="0" err="1">
                <a:latin typeface="Arial" panose="020B0604020202020204" pitchFamily="34" charset="0"/>
                <a:cs typeface="Arial" panose="020B0604020202020204" pitchFamily="34" charset="0"/>
              </a:rPr>
              <a:t>Impact</a:t>
            </a:r>
            <a:r>
              <a:rPr lang="cs-CZ" sz="1100" b="1" dirty="0">
                <a:latin typeface="Arial" panose="020B0604020202020204" pitchFamily="34" charset="0"/>
                <a:cs typeface="Arial" panose="020B0604020202020204" pitchFamily="34" charset="0"/>
              </a:rPr>
              <a:t> </a:t>
            </a:r>
            <a:r>
              <a:rPr lang="cs-CZ" sz="1100" b="1" dirty="0" smtClean="0">
                <a:latin typeface="Arial" panose="020B0604020202020204" pitchFamily="34" charset="0"/>
                <a:cs typeface="Arial" panose="020B0604020202020204" pitchFamily="34" charset="0"/>
              </a:rPr>
              <a:t>    </a:t>
            </a:r>
          </a:p>
          <a:p>
            <a:pPr algn="just"/>
            <a:r>
              <a:rPr lang="cs-CZ" sz="1100" b="1" dirty="0" smtClean="0">
                <a:latin typeface="Arial" panose="020B0604020202020204" pitchFamily="34" charset="0"/>
                <a:cs typeface="Arial" panose="020B0604020202020204" pitchFamily="34" charset="0"/>
              </a:rPr>
              <a:t>      </a:t>
            </a:r>
            <a:r>
              <a:rPr lang="cs-CZ" sz="1100" b="1" dirty="0" err="1" smtClean="0">
                <a:latin typeface="Arial" panose="020B0604020202020204" pitchFamily="34" charset="0"/>
                <a:cs typeface="Arial" panose="020B0604020202020204" pitchFamily="34" charset="0"/>
              </a:rPr>
              <a:t>factor</a:t>
            </a:r>
            <a:r>
              <a:rPr lang="cs-CZ" sz="1100" b="1" dirty="0">
                <a:latin typeface="Arial" panose="020B0604020202020204" pitchFamily="34" charset="0"/>
                <a:cs typeface="Arial" panose="020B0604020202020204" pitchFamily="34" charset="0"/>
              </a:rPr>
              <a:t>: 6.526 </a:t>
            </a:r>
            <a:r>
              <a:rPr lang="cs-CZ" sz="1100" dirty="0">
                <a:latin typeface="Arial" panose="020B0604020202020204" pitchFamily="34" charset="0"/>
                <a:cs typeface="Arial" panose="020B0604020202020204" pitchFamily="34" charset="0"/>
              </a:rPr>
              <a:t>v roce </a:t>
            </a:r>
            <a:r>
              <a:rPr lang="cs-CZ" sz="1100" dirty="0" smtClean="0">
                <a:latin typeface="Arial" panose="020B0604020202020204" pitchFamily="34" charset="0"/>
                <a:cs typeface="Arial" panose="020B0604020202020204" pitchFamily="34" charset="0"/>
              </a:rPr>
              <a:t>2014</a:t>
            </a:r>
          </a:p>
          <a:p>
            <a:pPr marL="228600" indent="-228600" algn="just">
              <a:buFont typeface="+mj-lt"/>
              <a:buAutoNum type="arabicPeriod" startAt="18"/>
            </a:pPr>
            <a:endParaRPr lang="cs-CZ" sz="1100" dirty="0">
              <a:latin typeface="Arial" panose="020B0604020202020204" pitchFamily="34" charset="0"/>
              <a:cs typeface="Arial" panose="020B0604020202020204" pitchFamily="34" charset="0"/>
            </a:endParaRPr>
          </a:p>
          <a:p>
            <a:pPr marL="228600" indent="-228600" algn="just">
              <a:buFont typeface="+mj-lt"/>
              <a:buAutoNum type="arabicPeriod" startAt="23"/>
            </a:pPr>
            <a:r>
              <a:rPr lang="cs-CZ" sz="1100" dirty="0" err="1">
                <a:latin typeface="Arial" panose="020B0604020202020204" pitchFamily="34" charset="0"/>
                <a:cs typeface="Arial" panose="020B0604020202020204" pitchFamily="34" charset="0"/>
              </a:rPr>
              <a:t>Tomandlová,M</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Jarkovský,J</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Tomandl,J</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Kubkova,L</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Kala,P</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Littnerová,S</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Gottwaldová,J</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Kubena,P</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Ganovská,E</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Poloczek,M</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Špinar,J</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Mueller</a:t>
            </a:r>
            <a:r>
              <a:rPr lang="cs-CZ" sz="1100" dirty="0">
                <a:latin typeface="Arial" panose="020B0604020202020204" pitchFamily="34" charset="0"/>
                <a:cs typeface="Arial" panose="020B0604020202020204" pitchFamily="34" charset="0"/>
              </a:rPr>
              <a:t>, Ch., </a:t>
            </a:r>
            <a:r>
              <a:rPr lang="cs-CZ" sz="1100" dirty="0" err="1">
                <a:latin typeface="Arial" panose="020B0604020202020204" pitchFamily="34" charset="0"/>
                <a:cs typeface="Arial" panose="020B0604020202020204" pitchFamily="34" charset="0"/>
              </a:rPr>
              <a:t>Mebazaa,A</a:t>
            </a:r>
            <a:r>
              <a:rPr lang="cs-CZ" sz="1100" dirty="0">
                <a:latin typeface="Arial" panose="020B0604020202020204" pitchFamily="34" charset="0"/>
                <a:cs typeface="Arial" panose="020B0604020202020204" pitchFamily="34" charset="0"/>
              </a:rPr>
              <a:t>., Pávková </a:t>
            </a:r>
            <a:r>
              <a:rPr lang="cs-CZ" sz="1100" dirty="0" err="1">
                <a:latin typeface="Arial" panose="020B0604020202020204" pitchFamily="34" charset="0"/>
                <a:cs typeface="Arial" panose="020B0604020202020204" pitchFamily="34" charset="0"/>
              </a:rPr>
              <a:t>Goldbergová,M</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Pařenica,J</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Prognostic</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Value</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of</a:t>
            </a:r>
            <a:r>
              <a:rPr lang="cs-CZ" sz="1100" dirty="0">
                <a:latin typeface="Arial" panose="020B0604020202020204" pitchFamily="34" charset="0"/>
                <a:cs typeface="Arial" panose="020B0604020202020204" pitchFamily="34" charset="0"/>
              </a:rPr>
              <a:t> Pentraxin-3 </a:t>
            </a:r>
            <a:r>
              <a:rPr lang="cs-CZ" sz="1100" dirty="0" err="1">
                <a:latin typeface="Arial" panose="020B0604020202020204" pitchFamily="34" charset="0"/>
                <a:cs typeface="Arial" panose="020B0604020202020204" pitchFamily="34" charset="0"/>
              </a:rPr>
              <a:t>Level</a:t>
            </a:r>
            <a:r>
              <a:rPr lang="cs-CZ" sz="1100" dirty="0">
                <a:latin typeface="Arial" panose="020B0604020202020204" pitchFamily="34" charset="0"/>
                <a:cs typeface="Arial" panose="020B0604020202020204" pitchFamily="34" charset="0"/>
              </a:rPr>
              <a:t> in </a:t>
            </a:r>
            <a:r>
              <a:rPr lang="cs-CZ" sz="1100" dirty="0" err="1">
                <a:latin typeface="Arial" panose="020B0604020202020204" pitchFamily="34" charset="0"/>
                <a:cs typeface="Arial" panose="020B0604020202020204" pitchFamily="34" charset="0"/>
              </a:rPr>
              <a:t>Patients</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with</a:t>
            </a:r>
            <a:r>
              <a:rPr lang="cs-CZ" sz="1100" dirty="0">
                <a:latin typeface="Arial" panose="020B0604020202020204" pitchFamily="34" charset="0"/>
                <a:cs typeface="Arial" panose="020B0604020202020204" pitchFamily="34" charset="0"/>
              </a:rPr>
              <a:t> STEMI and </a:t>
            </a:r>
            <a:r>
              <a:rPr lang="cs-CZ" sz="1100" dirty="0" err="1">
                <a:latin typeface="Arial" panose="020B0604020202020204" pitchFamily="34" charset="0"/>
                <a:cs typeface="Arial" panose="020B0604020202020204" pitchFamily="34" charset="0"/>
              </a:rPr>
              <a:t>Its</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Relationship</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with</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Heart</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Failure</a:t>
            </a:r>
            <a:r>
              <a:rPr lang="cs-CZ" sz="1100" dirty="0">
                <a:latin typeface="Arial" panose="020B0604020202020204" pitchFamily="34" charset="0"/>
                <a:cs typeface="Arial" panose="020B0604020202020204" pitchFamily="34" charset="0"/>
              </a:rPr>
              <a:t> and </a:t>
            </a:r>
            <a:r>
              <a:rPr lang="cs-CZ" sz="1100" dirty="0" err="1">
                <a:latin typeface="Arial" panose="020B0604020202020204" pitchFamily="34" charset="0"/>
                <a:cs typeface="Arial" panose="020B0604020202020204" pitchFamily="34" charset="0"/>
              </a:rPr>
              <a:t>Markers</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of</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Oxidative</a:t>
            </a:r>
            <a:r>
              <a:rPr lang="cs-CZ" sz="1100" dirty="0">
                <a:latin typeface="Arial" panose="020B0604020202020204" pitchFamily="34" charset="0"/>
                <a:cs typeface="Arial" panose="020B0604020202020204" pitchFamily="34" charset="0"/>
              </a:rPr>
              <a:t> Stress. </a:t>
            </a:r>
            <a:r>
              <a:rPr lang="cs-CZ" sz="1100" dirty="0" err="1">
                <a:latin typeface="Arial" panose="020B0604020202020204" pitchFamily="34" charset="0"/>
                <a:cs typeface="Arial" panose="020B0604020202020204" pitchFamily="34" charset="0"/>
              </a:rPr>
              <a:t>Disease</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Markers</a:t>
            </a:r>
            <a:r>
              <a:rPr lang="cs-CZ" sz="1100" dirty="0">
                <a:latin typeface="Arial" panose="020B0604020202020204" pitchFamily="34" charset="0"/>
                <a:cs typeface="Arial" panose="020B0604020202020204" pitchFamily="34" charset="0"/>
              </a:rPr>
              <a:t>, New York: </a:t>
            </a:r>
            <a:r>
              <a:rPr lang="cs-CZ" sz="1100" dirty="0" err="1">
                <a:latin typeface="Arial" panose="020B0604020202020204" pitchFamily="34" charset="0"/>
                <a:cs typeface="Arial" panose="020B0604020202020204" pitchFamily="34" charset="0"/>
              </a:rPr>
              <a:t>Hindawi</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Publishing</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Corporation</a:t>
            </a:r>
            <a:r>
              <a:rPr lang="cs-CZ" sz="1100" dirty="0">
                <a:latin typeface="Arial" panose="020B0604020202020204" pitchFamily="34" charset="0"/>
                <a:cs typeface="Arial" panose="020B0604020202020204" pitchFamily="34" charset="0"/>
              </a:rPr>
              <a:t>, 2015, roč. 2015, č. 159051, s. 1-11. ISSN 0278-0240. doi:10.1155/2015/159051. </a:t>
            </a:r>
            <a:r>
              <a:rPr lang="cs-CZ" sz="1100" b="1" dirty="0" err="1">
                <a:latin typeface="Arial" panose="020B0604020202020204" pitchFamily="34" charset="0"/>
                <a:cs typeface="Arial" panose="020B0604020202020204" pitchFamily="34" charset="0"/>
              </a:rPr>
              <a:t>Impact</a:t>
            </a:r>
            <a:r>
              <a:rPr lang="cs-CZ" sz="1100" b="1" dirty="0">
                <a:latin typeface="Arial" panose="020B0604020202020204" pitchFamily="34" charset="0"/>
                <a:cs typeface="Arial" panose="020B0604020202020204" pitchFamily="34" charset="0"/>
              </a:rPr>
              <a:t> </a:t>
            </a:r>
            <a:r>
              <a:rPr lang="cs-CZ" sz="1100" b="1" dirty="0" err="1">
                <a:latin typeface="Arial" panose="020B0604020202020204" pitchFamily="34" charset="0"/>
                <a:cs typeface="Arial" panose="020B0604020202020204" pitchFamily="34" charset="0"/>
              </a:rPr>
              <a:t>factor</a:t>
            </a:r>
            <a:r>
              <a:rPr lang="cs-CZ" sz="1100" b="1" dirty="0">
                <a:latin typeface="Arial" panose="020B0604020202020204" pitchFamily="34" charset="0"/>
                <a:cs typeface="Arial" panose="020B0604020202020204" pitchFamily="34" charset="0"/>
              </a:rPr>
              <a:t>: 1.562 </a:t>
            </a:r>
            <a:r>
              <a:rPr lang="cs-CZ" sz="1100" dirty="0">
                <a:latin typeface="Arial" panose="020B0604020202020204" pitchFamily="34" charset="0"/>
                <a:cs typeface="Arial" panose="020B0604020202020204" pitchFamily="34" charset="0"/>
              </a:rPr>
              <a:t>v roce </a:t>
            </a:r>
            <a:r>
              <a:rPr lang="cs-CZ" sz="1100" dirty="0" smtClean="0">
                <a:latin typeface="Arial" panose="020B0604020202020204" pitchFamily="34" charset="0"/>
                <a:cs typeface="Arial" panose="020B0604020202020204" pitchFamily="34" charset="0"/>
              </a:rPr>
              <a:t>2014</a:t>
            </a:r>
          </a:p>
        </p:txBody>
      </p:sp>
    </p:spTree>
    <p:extLst>
      <p:ext uri="{BB962C8B-B14F-4D97-AF65-F5344CB8AC3E}">
        <p14:creationId xmlns:p14="http://schemas.microsoft.com/office/powerpoint/2010/main" val="6944815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79512" y="3195459"/>
            <a:ext cx="8640960" cy="3493264"/>
          </a:xfrm>
          <a:prstGeom prst="rect">
            <a:avLst/>
          </a:prstGeom>
        </p:spPr>
        <p:txBody>
          <a:bodyPr wrap="square">
            <a:spAutoFit/>
          </a:bodyPr>
          <a:lstStyle/>
          <a:p>
            <a:r>
              <a:rPr lang="cs-CZ" sz="1400" b="1" dirty="0">
                <a:solidFill>
                  <a:srgbClr val="FF6600"/>
                </a:solidFill>
                <a:latin typeface="Arial" panose="020B0604020202020204" pitchFamily="34" charset="0"/>
                <a:cs typeface="Arial" panose="020B0604020202020204" pitchFamily="34" charset="0"/>
              </a:rPr>
              <a:t>Článek v časopise bez impakt </a:t>
            </a:r>
            <a:r>
              <a:rPr lang="cs-CZ" sz="1400" b="1" dirty="0" smtClean="0">
                <a:solidFill>
                  <a:srgbClr val="FF6600"/>
                </a:solidFill>
                <a:latin typeface="Arial" panose="020B0604020202020204" pitchFamily="34" charset="0"/>
                <a:cs typeface="Arial" panose="020B0604020202020204" pitchFamily="34" charset="0"/>
              </a:rPr>
              <a:t>faktoru</a:t>
            </a:r>
          </a:p>
          <a:p>
            <a:endParaRPr lang="cs-CZ" sz="1000" dirty="0">
              <a:latin typeface="Arial" panose="020B0604020202020204" pitchFamily="34" charset="0"/>
              <a:cs typeface="Arial" panose="020B0604020202020204" pitchFamily="34" charset="0"/>
            </a:endParaRPr>
          </a:p>
          <a:p>
            <a:endParaRPr lang="cs-CZ" sz="1000" dirty="0">
              <a:latin typeface="Arial" panose="020B0604020202020204" pitchFamily="34" charset="0"/>
              <a:cs typeface="Arial" panose="020B0604020202020204" pitchFamily="34" charset="0"/>
            </a:endParaRPr>
          </a:p>
          <a:p>
            <a:pPr marL="228600" indent="-228600" algn="just">
              <a:buFont typeface="+mj-lt"/>
              <a:buAutoNum type="arabicPeriod"/>
            </a:pPr>
            <a:r>
              <a:rPr lang="cs-CZ" sz="1100" dirty="0" err="1">
                <a:latin typeface="Arial" panose="020B0604020202020204" pitchFamily="34" charset="0"/>
                <a:cs typeface="Arial" panose="020B0604020202020204" pitchFamily="34" charset="0"/>
              </a:rPr>
              <a:t>Ganovská,E</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Littnerová,S</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Špinar,J</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Pařenica,J</a:t>
            </a:r>
            <a:r>
              <a:rPr lang="cs-CZ" sz="1100" dirty="0">
                <a:latin typeface="Arial" panose="020B0604020202020204" pitchFamily="34" charset="0"/>
                <a:cs typeface="Arial" panose="020B0604020202020204" pitchFamily="34" charset="0"/>
              </a:rPr>
              <a:t>. Skórovací systémy u pacientů s akutním koronárním syndromem. Kardiologická revue - Interní medicína, Praha: Ambit Media, 2015, roč. 17, č. 2, s. 117-120. ISSN 2336-288X</a:t>
            </a:r>
            <a:r>
              <a:rPr lang="cs-CZ" sz="1100" dirty="0" smtClean="0">
                <a:latin typeface="Arial" panose="020B0604020202020204" pitchFamily="34" charset="0"/>
                <a:cs typeface="Arial" panose="020B0604020202020204" pitchFamily="34" charset="0"/>
              </a:rPr>
              <a:t>.</a:t>
            </a:r>
          </a:p>
          <a:p>
            <a:pPr marL="228600" indent="-228600" algn="just">
              <a:buFont typeface="+mj-lt"/>
              <a:buAutoNum type="arabicPeriod"/>
            </a:pPr>
            <a:endParaRPr lang="cs-CZ" sz="1100" dirty="0">
              <a:latin typeface="Arial" panose="020B0604020202020204" pitchFamily="34" charset="0"/>
              <a:cs typeface="Arial" panose="020B0604020202020204" pitchFamily="34" charset="0"/>
            </a:endParaRPr>
          </a:p>
          <a:p>
            <a:pPr marL="228600" indent="-228600" algn="just">
              <a:buFont typeface="+mj-lt"/>
              <a:buAutoNum type="arabicPeriod"/>
            </a:pPr>
            <a:r>
              <a:rPr lang="cs-CZ" sz="1100" dirty="0" err="1">
                <a:latin typeface="Arial" panose="020B0604020202020204" pitchFamily="34" charset="0"/>
                <a:cs typeface="Arial" panose="020B0604020202020204" pitchFamily="34" charset="0"/>
              </a:rPr>
              <a:t>Hlásenský,J</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Mihalová,Z</a:t>
            </a:r>
            <a:r>
              <a:rPr lang="cs-CZ" sz="1100" dirty="0">
                <a:latin typeface="Arial" panose="020B0604020202020204" pitchFamily="34" charset="0"/>
                <a:cs typeface="Arial" panose="020B0604020202020204" pitchFamily="34" charset="0"/>
              </a:rPr>
              <a:t>., Špinar,J.,</a:t>
            </a:r>
            <a:r>
              <a:rPr lang="cs-CZ" sz="1100" dirty="0" err="1">
                <a:latin typeface="Arial" panose="020B0604020202020204" pitchFamily="34" charset="0"/>
                <a:cs typeface="Arial" panose="020B0604020202020204" pitchFamily="34" charset="0"/>
              </a:rPr>
              <a:t>Ludka,O</a:t>
            </a:r>
            <a:r>
              <a:rPr lang="cs-CZ" sz="1100" dirty="0">
                <a:latin typeface="Arial" panose="020B0604020202020204" pitchFamily="34" charset="0"/>
                <a:cs typeface="Arial" panose="020B0604020202020204" pitchFamily="34" charset="0"/>
              </a:rPr>
              <a:t>. Skórovací systémy u tromboembolické nemoci. Kardiologická revue - Interní medicína, Praha: Ambit Media, 2015, roč. 17, č. 2, s. 126-130. ISSN 2336-288X</a:t>
            </a:r>
            <a:r>
              <a:rPr lang="cs-CZ" sz="1100" dirty="0" smtClean="0">
                <a:latin typeface="Arial" panose="020B0604020202020204" pitchFamily="34" charset="0"/>
                <a:cs typeface="Arial" panose="020B0604020202020204" pitchFamily="34" charset="0"/>
              </a:rPr>
              <a:t>.</a:t>
            </a:r>
          </a:p>
          <a:p>
            <a:pPr marL="228600" indent="-228600" algn="just">
              <a:buFont typeface="+mj-lt"/>
              <a:buAutoNum type="arabicPeriod"/>
            </a:pPr>
            <a:endParaRPr lang="cs-CZ" sz="1100" dirty="0">
              <a:latin typeface="Arial" panose="020B0604020202020204" pitchFamily="34" charset="0"/>
              <a:cs typeface="Arial" panose="020B0604020202020204" pitchFamily="34" charset="0"/>
            </a:endParaRPr>
          </a:p>
          <a:p>
            <a:pPr marL="228600" indent="-228600" algn="just">
              <a:buFont typeface="+mj-lt"/>
              <a:buAutoNum type="arabicPeriod"/>
            </a:pPr>
            <a:r>
              <a:rPr lang="cs-CZ" sz="1100" dirty="0">
                <a:latin typeface="Arial" panose="020B0604020202020204" pitchFamily="34" charset="0"/>
                <a:cs typeface="Arial" panose="020B0604020202020204" pitchFamily="34" charset="0"/>
              </a:rPr>
              <a:t>Chalupa, D, Chutný, P, Kala, P, Kaňovský, J, Koc, L, </a:t>
            </a:r>
            <a:r>
              <a:rPr lang="cs-CZ" sz="1100" dirty="0" err="1">
                <a:latin typeface="Arial" panose="020B0604020202020204" pitchFamily="34" charset="0"/>
                <a:cs typeface="Arial" panose="020B0604020202020204" pitchFamily="34" charset="0"/>
              </a:rPr>
              <a:t>Ondúš</a:t>
            </a:r>
            <a:r>
              <a:rPr lang="cs-CZ" sz="1100" dirty="0">
                <a:latin typeface="Arial" panose="020B0604020202020204" pitchFamily="34" charset="0"/>
                <a:cs typeface="Arial" panose="020B0604020202020204" pitchFamily="34" charset="0"/>
              </a:rPr>
              <a:t>, T, Nováková, T. Měření frakční průtokové rezervy. </a:t>
            </a:r>
            <a:r>
              <a:rPr lang="cs-CZ" sz="1100" dirty="0" err="1">
                <a:latin typeface="Arial" panose="020B0604020202020204" pitchFamily="34" charset="0"/>
                <a:cs typeface="Arial" panose="020B0604020202020204" pitchFamily="34" charset="0"/>
              </a:rPr>
              <a:t>Intervencni</a:t>
            </a:r>
            <a:r>
              <a:rPr lang="cs-CZ" sz="1100" dirty="0">
                <a:latin typeface="Arial" panose="020B0604020202020204" pitchFamily="34" charset="0"/>
                <a:cs typeface="Arial" panose="020B0604020202020204" pitchFamily="34" charset="0"/>
              </a:rPr>
              <a:t> a </a:t>
            </a:r>
            <a:r>
              <a:rPr lang="cs-CZ" sz="1100" dirty="0" err="1">
                <a:latin typeface="Arial" panose="020B0604020202020204" pitchFamily="34" charset="0"/>
                <a:cs typeface="Arial" panose="020B0604020202020204" pitchFamily="34" charset="0"/>
              </a:rPr>
              <a:t>Akutni</a:t>
            </a:r>
            <a:r>
              <a:rPr lang="cs-CZ" sz="1100" dirty="0">
                <a:latin typeface="Arial" panose="020B0604020202020204" pitchFamily="34" charset="0"/>
                <a:cs typeface="Arial" panose="020B0604020202020204" pitchFamily="34" charset="0"/>
              </a:rPr>
              <a:t> Kardiologie </a:t>
            </a:r>
            <a:r>
              <a:rPr lang="cs-CZ" sz="1100" dirty="0" err="1">
                <a:latin typeface="Arial" panose="020B0604020202020204" pitchFamily="34" charset="0"/>
                <a:cs typeface="Arial" panose="020B0604020202020204" pitchFamily="34" charset="0"/>
              </a:rPr>
              <a:t>Volume</a:t>
            </a:r>
            <a:r>
              <a:rPr lang="cs-CZ" sz="1100" dirty="0">
                <a:latin typeface="Arial" panose="020B0604020202020204" pitchFamily="34" charset="0"/>
                <a:cs typeface="Arial" panose="020B0604020202020204" pitchFamily="34" charset="0"/>
              </a:rPr>
              <a:t> 14, </a:t>
            </a:r>
            <a:r>
              <a:rPr lang="cs-CZ" sz="1100" dirty="0" err="1">
                <a:latin typeface="Arial" panose="020B0604020202020204" pitchFamily="34" charset="0"/>
                <a:cs typeface="Arial" panose="020B0604020202020204" pitchFamily="34" charset="0"/>
              </a:rPr>
              <a:t>Issue</a:t>
            </a:r>
            <a:r>
              <a:rPr lang="cs-CZ" sz="1100" dirty="0">
                <a:latin typeface="Arial" panose="020B0604020202020204" pitchFamily="34" charset="0"/>
                <a:cs typeface="Arial" panose="020B0604020202020204" pitchFamily="34" charset="0"/>
              </a:rPr>
              <a:t> 3, 2015, </a:t>
            </a:r>
            <a:r>
              <a:rPr lang="cs-CZ" sz="1100" dirty="0" err="1">
                <a:latin typeface="Arial" panose="020B0604020202020204" pitchFamily="34" charset="0"/>
                <a:cs typeface="Arial" panose="020B0604020202020204" pitchFamily="34" charset="0"/>
              </a:rPr>
              <a:t>Pages</a:t>
            </a:r>
            <a:r>
              <a:rPr lang="cs-CZ" sz="1100" dirty="0">
                <a:latin typeface="Arial" panose="020B0604020202020204" pitchFamily="34" charset="0"/>
                <a:cs typeface="Arial" panose="020B0604020202020204" pitchFamily="34" charset="0"/>
              </a:rPr>
              <a:t> 129-131</a:t>
            </a:r>
            <a:r>
              <a:rPr lang="cs-CZ" sz="1100" dirty="0" smtClean="0">
                <a:latin typeface="Arial" panose="020B0604020202020204" pitchFamily="34" charset="0"/>
                <a:cs typeface="Arial" panose="020B0604020202020204" pitchFamily="34" charset="0"/>
              </a:rPr>
              <a:t>.</a:t>
            </a:r>
          </a:p>
          <a:p>
            <a:pPr marL="228600" indent="-228600" algn="just">
              <a:buFont typeface="+mj-lt"/>
              <a:buAutoNum type="arabicPeriod"/>
            </a:pPr>
            <a:endParaRPr lang="cs-CZ" sz="1100" dirty="0" smtClean="0">
              <a:latin typeface="Arial" panose="020B0604020202020204" pitchFamily="34" charset="0"/>
              <a:cs typeface="Arial" panose="020B0604020202020204" pitchFamily="34" charset="0"/>
            </a:endParaRPr>
          </a:p>
          <a:p>
            <a:pPr marL="228600" indent="-228600" algn="just">
              <a:buFont typeface="+mj-lt"/>
              <a:buAutoNum type="arabicPeriod"/>
            </a:pPr>
            <a:r>
              <a:rPr lang="cs-CZ" sz="1100" dirty="0" smtClean="0">
                <a:latin typeface="Arial" panose="020B0604020202020204" pitchFamily="34" charset="0"/>
                <a:cs typeface="Arial" panose="020B0604020202020204" pitchFamily="34" charset="0"/>
              </a:rPr>
              <a:t>Chutný</a:t>
            </a:r>
            <a:r>
              <a:rPr lang="cs-CZ" sz="1100" dirty="0">
                <a:latin typeface="Arial" panose="020B0604020202020204" pitchFamily="34" charset="0"/>
                <a:cs typeface="Arial" panose="020B0604020202020204" pitchFamily="34" charset="0"/>
              </a:rPr>
              <a:t>, P, Chalupa, D, Kala, P, Kaňovský, J, Koc, L, </a:t>
            </a:r>
            <a:r>
              <a:rPr lang="cs-CZ" sz="1100" dirty="0" err="1">
                <a:latin typeface="Arial" panose="020B0604020202020204" pitchFamily="34" charset="0"/>
                <a:cs typeface="Arial" panose="020B0604020202020204" pitchFamily="34" charset="0"/>
              </a:rPr>
              <a:t>Ondúš</a:t>
            </a:r>
            <a:r>
              <a:rPr lang="cs-CZ" sz="1100" dirty="0">
                <a:latin typeface="Arial" panose="020B0604020202020204" pitchFamily="34" charset="0"/>
                <a:cs typeface="Arial" panose="020B0604020202020204" pitchFamily="34" charset="0"/>
              </a:rPr>
              <a:t>, T, Nováková, T. Optická koherentní tomografie. </a:t>
            </a:r>
            <a:r>
              <a:rPr lang="cs-CZ" sz="1100" dirty="0" err="1">
                <a:latin typeface="Arial" panose="020B0604020202020204" pitchFamily="34" charset="0"/>
                <a:cs typeface="Arial" panose="020B0604020202020204" pitchFamily="34" charset="0"/>
              </a:rPr>
              <a:t>Intervencni</a:t>
            </a:r>
            <a:r>
              <a:rPr lang="cs-CZ" sz="1100" dirty="0">
                <a:latin typeface="Arial" panose="020B0604020202020204" pitchFamily="34" charset="0"/>
                <a:cs typeface="Arial" panose="020B0604020202020204" pitchFamily="34" charset="0"/>
              </a:rPr>
              <a:t> a </a:t>
            </a:r>
            <a:r>
              <a:rPr lang="cs-CZ" sz="1100" dirty="0" err="1">
                <a:latin typeface="Arial" panose="020B0604020202020204" pitchFamily="34" charset="0"/>
                <a:cs typeface="Arial" panose="020B0604020202020204" pitchFamily="34" charset="0"/>
              </a:rPr>
              <a:t>Akutni</a:t>
            </a:r>
            <a:r>
              <a:rPr lang="cs-CZ" sz="1100" dirty="0">
                <a:latin typeface="Arial" panose="020B0604020202020204" pitchFamily="34" charset="0"/>
                <a:cs typeface="Arial" panose="020B0604020202020204" pitchFamily="34" charset="0"/>
              </a:rPr>
              <a:t> Kardiologie </a:t>
            </a:r>
            <a:r>
              <a:rPr lang="cs-CZ" sz="1100" dirty="0" err="1">
                <a:latin typeface="Arial" panose="020B0604020202020204" pitchFamily="34" charset="0"/>
                <a:cs typeface="Arial" panose="020B0604020202020204" pitchFamily="34" charset="0"/>
              </a:rPr>
              <a:t>Volume</a:t>
            </a:r>
            <a:r>
              <a:rPr lang="cs-CZ" sz="1100" dirty="0">
                <a:latin typeface="Arial" panose="020B0604020202020204" pitchFamily="34" charset="0"/>
                <a:cs typeface="Arial" panose="020B0604020202020204" pitchFamily="34" charset="0"/>
              </a:rPr>
              <a:t> 14, </a:t>
            </a:r>
            <a:r>
              <a:rPr lang="cs-CZ" sz="1100" dirty="0" err="1">
                <a:latin typeface="Arial" panose="020B0604020202020204" pitchFamily="34" charset="0"/>
                <a:cs typeface="Arial" panose="020B0604020202020204" pitchFamily="34" charset="0"/>
              </a:rPr>
              <a:t>Issue</a:t>
            </a:r>
            <a:r>
              <a:rPr lang="cs-CZ" sz="1100" dirty="0">
                <a:latin typeface="Arial" panose="020B0604020202020204" pitchFamily="34" charset="0"/>
                <a:cs typeface="Arial" panose="020B0604020202020204" pitchFamily="34" charset="0"/>
              </a:rPr>
              <a:t> 4, 2015, </a:t>
            </a:r>
            <a:r>
              <a:rPr lang="cs-CZ" sz="1100" dirty="0" err="1">
                <a:latin typeface="Arial" panose="020B0604020202020204" pitchFamily="34" charset="0"/>
                <a:cs typeface="Arial" panose="020B0604020202020204" pitchFamily="34" charset="0"/>
              </a:rPr>
              <a:t>Pages</a:t>
            </a:r>
            <a:r>
              <a:rPr lang="cs-CZ" sz="1100" dirty="0">
                <a:latin typeface="Arial" panose="020B0604020202020204" pitchFamily="34" charset="0"/>
                <a:cs typeface="Arial" panose="020B0604020202020204" pitchFamily="34" charset="0"/>
              </a:rPr>
              <a:t> 178-179</a:t>
            </a:r>
            <a:r>
              <a:rPr lang="cs-CZ" sz="1100" dirty="0" smtClean="0">
                <a:latin typeface="Arial" panose="020B0604020202020204" pitchFamily="34" charset="0"/>
                <a:cs typeface="Arial" panose="020B0604020202020204" pitchFamily="34" charset="0"/>
              </a:rPr>
              <a:t>.</a:t>
            </a:r>
          </a:p>
          <a:p>
            <a:pPr marL="228600" indent="-228600" algn="just">
              <a:buFont typeface="+mj-lt"/>
              <a:buAutoNum type="arabicPeriod"/>
            </a:pPr>
            <a:endParaRPr lang="cs-CZ" sz="1100" dirty="0">
              <a:latin typeface="Arial" panose="020B0604020202020204" pitchFamily="34" charset="0"/>
              <a:cs typeface="Arial" panose="020B0604020202020204" pitchFamily="34" charset="0"/>
            </a:endParaRPr>
          </a:p>
          <a:p>
            <a:pPr marL="228600" indent="-228600" algn="just">
              <a:buFont typeface="+mj-lt"/>
              <a:buAutoNum type="arabicPeriod" startAt="5"/>
            </a:pPr>
            <a:r>
              <a:rPr lang="cs-CZ" sz="1100" dirty="0" err="1">
                <a:latin typeface="Arial" panose="020B0604020202020204" pitchFamily="34" charset="0"/>
                <a:cs typeface="Arial" panose="020B0604020202020204" pitchFamily="34" charset="0"/>
              </a:rPr>
              <a:t>Kala,P</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Zelizko,M</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Pirk</a:t>
            </a:r>
            <a:r>
              <a:rPr lang="cs-CZ" sz="1100" dirty="0">
                <a:latin typeface="Arial" panose="020B0604020202020204" pitchFamily="34" charset="0"/>
                <a:cs typeface="Arial" panose="020B0604020202020204" pitchFamily="34" charset="0"/>
              </a:rPr>
              <a:t>, J. </a:t>
            </a:r>
            <a:r>
              <a:rPr lang="cs-CZ" sz="1100" dirty="0" err="1">
                <a:latin typeface="Arial" panose="020B0604020202020204" pitchFamily="34" charset="0"/>
                <a:cs typeface="Arial" panose="020B0604020202020204" pitchFamily="34" charset="0"/>
              </a:rPr>
              <a:t>Summary</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of</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the</a:t>
            </a:r>
            <a:r>
              <a:rPr lang="cs-CZ" sz="1100" dirty="0">
                <a:latin typeface="Arial" panose="020B0604020202020204" pitchFamily="34" charset="0"/>
                <a:cs typeface="Arial" panose="020B0604020202020204" pitchFamily="34" charset="0"/>
              </a:rPr>
              <a:t> ESC/EACTS 2014 </a:t>
            </a:r>
            <a:r>
              <a:rPr lang="cs-CZ" sz="1100" dirty="0" err="1">
                <a:latin typeface="Arial" panose="020B0604020202020204" pitchFamily="34" charset="0"/>
                <a:cs typeface="Arial" panose="020B0604020202020204" pitchFamily="34" charset="0"/>
              </a:rPr>
              <a:t>Guidelines</a:t>
            </a:r>
            <a:r>
              <a:rPr lang="cs-CZ" sz="1100" dirty="0">
                <a:latin typeface="Arial" panose="020B0604020202020204" pitchFamily="34" charset="0"/>
                <a:cs typeface="Arial" panose="020B0604020202020204" pitchFamily="34" charset="0"/>
              </a:rPr>
              <a:t> on </a:t>
            </a:r>
            <a:r>
              <a:rPr lang="cs-CZ" sz="1100" dirty="0" err="1">
                <a:latin typeface="Arial" panose="020B0604020202020204" pitchFamily="34" charset="0"/>
                <a:cs typeface="Arial" panose="020B0604020202020204" pitchFamily="34" charset="0"/>
              </a:rPr>
              <a:t>myocardial</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revascularization</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Prepared</a:t>
            </a:r>
            <a:r>
              <a:rPr lang="cs-CZ" sz="1100" dirty="0">
                <a:latin typeface="Arial" panose="020B0604020202020204" pitchFamily="34" charset="0"/>
                <a:cs typeface="Arial" panose="020B0604020202020204" pitchFamily="34" charset="0"/>
              </a:rPr>
              <a:t> by </a:t>
            </a:r>
            <a:r>
              <a:rPr lang="cs-CZ" sz="1100" dirty="0" err="1">
                <a:latin typeface="Arial" panose="020B0604020202020204" pitchFamily="34" charset="0"/>
                <a:cs typeface="Arial" panose="020B0604020202020204" pitchFamily="34" charset="0"/>
              </a:rPr>
              <a:t>the</a:t>
            </a:r>
            <a:r>
              <a:rPr lang="cs-CZ" sz="1100" dirty="0">
                <a:latin typeface="Arial" panose="020B0604020202020204" pitchFamily="34" charset="0"/>
                <a:cs typeface="Arial" panose="020B0604020202020204" pitchFamily="34" charset="0"/>
              </a:rPr>
              <a:t> Czech Society </a:t>
            </a:r>
            <a:r>
              <a:rPr lang="cs-CZ" sz="1100" dirty="0" err="1">
                <a:latin typeface="Arial" panose="020B0604020202020204" pitchFamily="34" charset="0"/>
                <a:cs typeface="Arial" panose="020B0604020202020204" pitchFamily="34" charset="0"/>
              </a:rPr>
              <a:t>of</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Cardiology</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Cor</a:t>
            </a:r>
            <a:r>
              <a:rPr lang="cs-CZ" sz="1100" dirty="0">
                <a:latin typeface="Arial" panose="020B0604020202020204" pitchFamily="34" charset="0"/>
                <a:cs typeface="Arial" panose="020B0604020202020204" pitchFamily="34" charset="0"/>
              </a:rPr>
              <a:t> et </a:t>
            </a:r>
            <a:r>
              <a:rPr lang="cs-CZ" sz="1100" dirty="0" err="1">
                <a:latin typeface="Arial" panose="020B0604020202020204" pitchFamily="34" charset="0"/>
                <a:cs typeface="Arial" panose="020B0604020202020204" pitchFamily="34" charset="0"/>
              </a:rPr>
              <a:t>Vasa</a:t>
            </a:r>
            <a:r>
              <a:rPr lang="cs-CZ" sz="1100" dirty="0">
                <a:latin typeface="Arial" panose="020B0604020202020204" pitchFamily="34" charset="0"/>
                <a:cs typeface="Arial" panose="020B0604020202020204" pitchFamily="34" charset="0"/>
              </a:rPr>
              <a:t>, Brno: Česká kardiologická společnost, 2015, roč. 57, č. 5, s. "e381"-"e402". ISSN 0010-8650</a:t>
            </a:r>
            <a:r>
              <a:rPr lang="cs-CZ" sz="1100" dirty="0" smtClean="0">
                <a:latin typeface="Arial" panose="020B0604020202020204" pitchFamily="34" charset="0"/>
                <a:cs typeface="Arial" panose="020B0604020202020204" pitchFamily="34" charset="0"/>
              </a:rPr>
              <a:t>.</a:t>
            </a:r>
          </a:p>
          <a:p>
            <a:pPr marL="228600" indent="-228600" algn="just">
              <a:buFont typeface="+mj-lt"/>
              <a:buAutoNum type="arabicPeriod" startAt="5"/>
            </a:pPr>
            <a:endParaRPr lang="cs-CZ" sz="1100" dirty="0">
              <a:latin typeface="Arial" panose="020B0604020202020204" pitchFamily="34" charset="0"/>
              <a:cs typeface="Arial" panose="020B0604020202020204" pitchFamily="34" charset="0"/>
            </a:endParaRPr>
          </a:p>
          <a:p>
            <a:pPr marL="228600" indent="-228600" algn="just">
              <a:buFont typeface="+mj-lt"/>
              <a:buAutoNum type="arabicPeriod" startAt="5"/>
            </a:pPr>
            <a:r>
              <a:rPr lang="cs-CZ" sz="1100" dirty="0" err="1">
                <a:latin typeface="Arial" panose="020B0604020202020204" pitchFamily="34" charset="0"/>
                <a:cs typeface="Arial" panose="020B0604020202020204" pitchFamily="34" charset="0"/>
              </a:rPr>
              <a:t>Koc,L</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Pavlušová,M</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Pařenica,J</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Maňousek,J</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Vlašínová,J</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Špinar,J</a:t>
            </a:r>
            <a:r>
              <a:rPr lang="cs-CZ" sz="1100" dirty="0">
                <a:latin typeface="Arial" panose="020B0604020202020204" pitchFamily="34" charset="0"/>
                <a:cs typeface="Arial" panose="020B0604020202020204" pitchFamily="34" charset="0"/>
              </a:rPr>
              <a:t>., Kala. P. "Stresová dovolená" aneb </a:t>
            </a:r>
            <a:r>
              <a:rPr lang="cs-CZ" sz="1100" dirty="0" err="1">
                <a:latin typeface="Arial" panose="020B0604020202020204" pitchFamily="34" charset="0"/>
                <a:cs typeface="Arial" panose="020B0604020202020204" pitchFamily="34" charset="0"/>
              </a:rPr>
              <a:t>takotsubo</a:t>
            </a:r>
            <a:r>
              <a:rPr lang="cs-CZ" sz="1100" dirty="0">
                <a:latin typeface="Arial" panose="020B0604020202020204" pitchFamily="34" charset="0"/>
                <a:cs typeface="Arial" panose="020B0604020202020204" pitchFamily="34" charset="0"/>
              </a:rPr>
              <a:t> kardiomyopatie. Vnitřní lékařství, Praha: Česká lékařská společnost J.E. Purkyně, 2015, roč. 61, č. 6, s. 531-534. ISSN 0042-773X</a:t>
            </a:r>
            <a:r>
              <a:rPr lang="cs-CZ" sz="1100" dirty="0" smtClean="0">
                <a:latin typeface="Arial" panose="020B0604020202020204" pitchFamily="34" charset="0"/>
                <a:cs typeface="Arial" panose="020B0604020202020204" pitchFamily="34" charset="0"/>
              </a:rPr>
              <a:t>.</a:t>
            </a:r>
            <a:endParaRPr lang="cs-CZ" sz="1100" dirty="0">
              <a:latin typeface="Arial" panose="020B0604020202020204" pitchFamily="34" charset="0"/>
              <a:cs typeface="Arial" panose="020B0604020202020204" pitchFamily="34" charset="0"/>
            </a:endParaRPr>
          </a:p>
        </p:txBody>
      </p:sp>
      <p:sp>
        <p:nvSpPr>
          <p:cNvPr id="2" name="Obdélník 1"/>
          <p:cNvSpPr/>
          <p:nvPr/>
        </p:nvSpPr>
        <p:spPr>
          <a:xfrm>
            <a:off x="179512" y="188640"/>
            <a:ext cx="8568952" cy="2800767"/>
          </a:xfrm>
          <a:prstGeom prst="rect">
            <a:avLst/>
          </a:prstGeom>
        </p:spPr>
        <p:txBody>
          <a:bodyPr wrap="square">
            <a:spAutoFit/>
          </a:bodyPr>
          <a:lstStyle/>
          <a:p>
            <a:pPr marL="228600" indent="-228600" algn="just">
              <a:buFont typeface="+mj-lt"/>
              <a:buAutoNum type="arabicPeriod" startAt="24"/>
            </a:pPr>
            <a:r>
              <a:rPr lang="cs-CZ" sz="1100" dirty="0" err="1">
                <a:latin typeface="Arial" panose="020B0604020202020204" pitchFamily="34" charset="0"/>
                <a:cs typeface="Arial" panose="020B0604020202020204" pitchFamily="34" charset="0"/>
              </a:rPr>
              <a:t>Veli-Pekka</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Harjola</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Lassus</a:t>
            </a:r>
            <a:r>
              <a:rPr lang="cs-CZ" sz="1100" dirty="0">
                <a:latin typeface="Arial" panose="020B0604020202020204" pitchFamily="34" charset="0"/>
                <a:cs typeface="Arial" panose="020B0604020202020204" pitchFamily="34" charset="0"/>
              </a:rPr>
              <a:t> J, </a:t>
            </a:r>
            <a:r>
              <a:rPr lang="cs-CZ" sz="1100" dirty="0" err="1">
                <a:latin typeface="Arial" panose="020B0604020202020204" pitchFamily="34" charset="0"/>
                <a:cs typeface="Arial" panose="020B0604020202020204" pitchFamily="34" charset="0"/>
              </a:rPr>
              <a:t>Sionis</a:t>
            </a:r>
            <a:r>
              <a:rPr lang="cs-CZ" sz="1100" dirty="0">
                <a:latin typeface="Arial" panose="020B0604020202020204" pitchFamily="34" charset="0"/>
                <a:cs typeface="Arial" panose="020B0604020202020204" pitchFamily="34" charset="0"/>
              </a:rPr>
              <a:t> A, Kober L, </a:t>
            </a:r>
            <a:r>
              <a:rPr lang="cs-CZ" sz="1100" dirty="0" err="1">
                <a:latin typeface="Arial" panose="020B0604020202020204" pitchFamily="34" charset="0"/>
                <a:cs typeface="Arial" panose="020B0604020202020204" pitchFamily="34" charset="0"/>
              </a:rPr>
              <a:t>Tarvasmäki</a:t>
            </a:r>
            <a:r>
              <a:rPr lang="cs-CZ" sz="1100" dirty="0">
                <a:latin typeface="Arial" panose="020B0604020202020204" pitchFamily="34" charset="0"/>
                <a:cs typeface="Arial" panose="020B0604020202020204" pitchFamily="34" charset="0"/>
              </a:rPr>
              <a:t> T, Spinar J, </a:t>
            </a:r>
            <a:r>
              <a:rPr lang="cs-CZ" sz="1100" dirty="0" err="1">
                <a:latin typeface="Arial" panose="020B0604020202020204" pitchFamily="34" charset="0"/>
                <a:cs typeface="Arial" panose="020B0604020202020204" pitchFamily="34" charset="0"/>
              </a:rPr>
              <a:t>Parissis</a:t>
            </a:r>
            <a:r>
              <a:rPr lang="cs-CZ" sz="1100" dirty="0">
                <a:latin typeface="Arial" panose="020B0604020202020204" pitchFamily="34" charset="0"/>
                <a:cs typeface="Arial" panose="020B0604020202020204" pitchFamily="34" charset="0"/>
              </a:rPr>
              <a:t> J, </a:t>
            </a:r>
            <a:r>
              <a:rPr lang="cs-CZ" sz="1100" dirty="0" err="1">
                <a:latin typeface="Arial" panose="020B0604020202020204" pitchFamily="34" charset="0"/>
                <a:cs typeface="Arial" panose="020B0604020202020204" pitchFamily="34" charset="0"/>
              </a:rPr>
              <a:t>Banaszewski</a:t>
            </a:r>
            <a:r>
              <a:rPr lang="cs-CZ" sz="1100" dirty="0">
                <a:latin typeface="Arial" panose="020B0604020202020204" pitchFamily="34" charset="0"/>
                <a:cs typeface="Arial" panose="020B0604020202020204" pitchFamily="34" charset="0"/>
              </a:rPr>
              <a:t> M, Silva-</a:t>
            </a:r>
            <a:r>
              <a:rPr lang="cs-CZ" sz="1100" dirty="0" err="1">
                <a:latin typeface="Arial" panose="020B0604020202020204" pitchFamily="34" charset="0"/>
                <a:cs typeface="Arial" panose="020B0604020202020204" pitchFamily="34" charset="0"/>
              </a:rPr>
              <a:t>Cardoso</a:t>
            </a:r>
            <a:r>
              <a:rPr lang="cs-CZ" sz="1100" dirty="0">
                <a:latin typeface="Arial" panose="020B0604020202020204" pitchFamily="34" charset="0"/>
                <a:cs typeface="Arial" panose="020B0604020202020204" pitchFamily="34" charset="0"/>
              </a:rPr>
              <a:t> J, </a:t>
            </a:r>
            <a:r>
              <a:rPr lang="cs-CZ" sz="1100" dirty="0" err="1">
                <a:latin typeface="Arial" panose="020B0604020202020204" pitchFamily="34" charset="0"/>
                <a:cs typeface="Arial" panose="020B0604020202020204" pitchFamily="34" charset="0"/>
              </a:rPr>
              <a:t>Carubelli</a:t>
            </a:r>
            <a:r>
              <a:rPr lang="cs-CZ" sz="1100" dirty="0">
                <a:latin typeface="Arial" panose="020B0604020202020204" pitchFamily="34" charset="0"/>
                <a:cs typeface="Arial" panose="020B0604020202020204" pitchFamily="34" charset="0"/>
              </a:rPr>
              <a:t> V,  Di </a:t>
            </a:r>
            <a:r>
              <a:rPr lang="cs-CZ" sz="1100" dirty="0" err="1">
                <a:latin typeface="Arial" panose="020B0604020202020204" pitchFamily="34" charset="0"/>
                <a:cs typeface="Arial" panose="020B0604020202020204" pitchFamily="34" charset="0"/>
              </a:rPr>
              <a:t>Somma</a:t>
            </a:r>
            <a:r>
              <a:rPr lang="cs-CZ" sz="1100" dirty="0">
                <a:latin typeface="Arial" panose="020B0604020202020204" pitchFamily="34" charset="0"/>
                <a:cs typeface="Arial" panose="020B0604020202020204" pitchFamily="34" charset="0"/>
              </a:rPr>
              <a:t> S, </a:t>
            </a:r>
            <a:r>
              <a:rPr lang="cs-CZ" sz="1100" dirty="0" err="1">
                <a:latin typeface="Arial" panose="020B0604020202020204" pitchFamily="34" charset="0"/>
                <a:cs typeface="Arial" panose="020B0604020202020204" pitchFamily="34" charset="0"/>
              </a:rPr>
              <a:t>Tolppanen</a:t>
            </a:r>
            <a:r>
              <a:rPr lang="cs-CZ" sz="1100" dirty="0">
                <a:latin typeface="Arial" panose="020B0604020202020204" pitchFamily="34" charset="0"/>
                <a:cs typeface="Arial" panose="020B0604020202020204" pitchFamily="34" charset="0"/>
              </a:rPr>
              <a:t> H, Zeyer U, </a:t>
            </a:r>
            <a:r>
              <a:rPr lang="cs-CZ" sz="1100" dirty="0" err="1">
                <a:latin typeface="Arial" panose="020B0604020202020204" pitchFamily="34" charset="0"/>
                <a:cs typeface="Arial" panose="020B0604020202020204" pitchFamily="34" charset="0"/>
              </a:rPr>
              <a:t>Thiele</a:t>
            </a:r>
            <a:r>
              <a:rPr lang="cs-CZ" sz="1100" dirty="0">
                <a:latin typeface="Arial" panose="020B0604020202020204" pitchFamily="34" charset="0"/>
                <a:cs typeface="Arial" panose="020B0604020202020204" pitchFamily="34" charset="0"/>
              </a:rPr>
              <a:t> H, </a:t>
            </a:r>
            <a:r>
              <a:rPr lang="cs-CZ" sz="1100" dirty="0" err="1">
                <a:latin typeface="Arial" panose="020B0604020202020204" pitchFamily="34" charset="0"/>
                <a:cs typeface="Arial" panose="020B0604020202020204" pitchFamily="34" charset="0"/>
              </a:rPr>
              <a:t>Nieminen</a:t>
            </a:r>
            <a:r>
              <a:rPr lang="cs-CZ" sz="1100" dirty="0">
                <a:latin typeface="Arial" panose="020B0604020202020204" pitchFamily="34" charset="0"/>
                <a:cs typeface="Arial" panose="020B0604020202020204" pitchFamily="34" charset="0"/>
              </a:rPr>
              <a:t> MS, </a:t>
            </a:r>
            <a:r>
              <a:rPr lang="cs-CZ" sz="1100" dirty="0" err="1">
                <a:latin typeface="Arial" panose="020B0604020202020204" pitchFamily="34" charset="0"/>
                <a:cs typeface="Arial" panose="020B0604020202020204" pitchFamily="34" charset="0"/>
              </a:rPr>
              <a:t>Mebazaa</a:t>
            </a:r>
            <a:r>
              <a:rPr lang="cs-CZ" sz="1100" dirty="0">
                <a:latin typeface="Arial" panose="020B0604020202020204" pitchFamily="34" charset="0"/>
                <a:cs typeface="Arial" panose="020B0604020202020204" pitchFamily="34" charset="0"/>
              </a:rPr>
              <a:t> A and </a:t>
            </a:r>
            <a:r>
              <a:rPr lang="cs-CZ" sz="1100" dirty="0" err="1">
                <a:latin typeface="Arial" panose="020B0604020202020204" pitchFamily="34" charset="0"/>
                <a:cs typeface="Arial" panose="020B0604020202020204" pitchFamily="34" charset="0"/>
              </a:rPr>
              <a:t>for</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the</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CardShock</a:t>
            </a:r>
            <a:r>
              <a:rPr lang="cs-CZ" sz="1100" dirty="0">
                <a:latin typeface="Arial" panose="020B0604020202020204" pitchFamily="34" charset="0"/>
                <a:cs typeface="Arial" panose="020B0604020202020204" pitchFamily="34" charset="0"/>
              </a:rPr>
              <a:t> study </a:t>
            </a:r>
            <a:r>
              <a:rPr lang="cs-CZ" sz="1100" dirty="0" err="1">
                <a:latin typeface="Arial" panose="020B0604020202020204" pitchFamily="34" charset="0"/>
                <a:cs typeface="Arial" panose="020B0604020202020204" pitchFamily="34" charset="0"/>
              </a:rPr>
              <a:t>investigators</a:t>
            </a:r>
            <a:r>
              <a:rPr lang="cs-CZ" sz="1100" dirty="0">
                <a:latin typeface="Arial" panose="020B0604020202020204" pitchFamily="34" charset="0"/>
                <a:cs typeface="Arial" panose="020B0604020202020204" pitchFamily="34" charset="0"/>
              </a:rPr>
              <a:t> and </a:t>
            </a:r>
            <a:r>
              <a:rPr lang="cs-CZ" sz="1100" dirty="0" err="1">
                <a:latin typeface="Arial" panose="020B0604020202020204" pitchFamily="34" charset="0"/>
                <a:cs typeface="Arial" panose="020B0604020202020204" pitchFamily="34" charset="0"/>
              </a:rPr>
              <a:t>the</a:t>
            </a:r>
            <a:r>
              <a:rPr lang="cs-CZ" sz="1100" dirty="0">
                <a:latin typeface="Arial" panose="020B0604020202020204" pitchFamily="34" charset="0"/>
                <a:cs typeface="Arial" panose="020B0604020202020204" pitchFamily="34" charset="0"/>
              </a:rPr>
              <a:t> GREAT network: </a:t>
            </a:r>
            <a:r>
              <a:rPr lang="cs-CZ" sz="1100" dirty="0" err="1">
                <a:latin typeface="Arial" panose="020B0604020202020204" pitchFamily="34" charset="0"/>
                <a:cs typeface="Arial" panose="020B0604020202020204" pitchFamily="34" charset="0"/>
              </a:rPr>
              <a:t>Clinical</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picture</a:t>
            </a:r>
            <a:r>
              <a:rPr lang="cs-CZ" sz="1100" dirty="0">
                <a:latin typeface="Arial" panose="020B0604020202020204" pitchFamily="34" charset="0"/>
                <a:cs typeface="Arial" panose="020B0604020202020204" pitchFamily="34" charset="0"/>
              </a:rPr>
              <a:t> and risk </a:t>
            </a:r>
            <a:r>
              <a:rPr lang="cs-CZ" sz="1100" dirty="0" err="1">
                <a:latin typeface="Arial" panose="020B0604020202020204" pitchFamily="34" charset="0"/>
                <a:cs typeface="Arial" panose="020B0604020202020204" pitchFamily="34" charset="0"/>
              </a:rPr>
              <a:t>prediction</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of</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short</a:t>
            </a:r>
            <a:r>
              <a:rPr lang="cs-CZ" sz="1100" dirty="0">
                <a:latin typeface="Arial" panose="020B0604020202020204" pitchFamily="34" charset="0"/>
                <a:cs typeface="Arial" panose="020B0604020202020204" pitchFamily="34" charset="0"/>
              </a:rPr>
              <a:t> term mortality in </a:t>
            </a:r>
            <a:r>
              <a:rPr lang="cs-CZ" sz="1100" dirty="0" err="1">
                <a:latin typeface="Arial" panose="020B0604020202020204" pitchFamily="34" charset="0"/>
                <a:cs typeface="Arial" panose="020B0604020202020204" pitchFamily="34" charset="0"/>
              </a:rPr>
              <a:t>cardiogenic</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shock</a:t>
            </a:r>
            <a:r>
              <a:rPr lang="cs-CZ" sz="1100" dirty="0">
                <a:latin typeface="Arial" panose="020B0604020202020204" pitchFamily="34" charset="0"/>
                <a:cs typeface="Arial" panose="020B0604020202020204" pitchFamily="34" charset="0"/>
              </a:rPr>
              <a:t>. EJHF 2015 | DOI: 10.1002/ejhf.260, </a:t>
            </a:r>
            <a:r>
              <a:rPr lang="cs-CZ" sz="1100" b="1" dirty="0" err="1">
                <a:latin typeface="Arial" panose="020B0604020202020204" pitchFamily="34" charset="0"/>
                <a:cs typeface="Arial" panose="020B0604020202020204" pitchFamily="34" charset="0"/>
              </a:rPr>
              <a:t>Impact</a:t>
            </a:r>
            <a:r>
              <a:rPr lang="cs-CZ" sz="1100" b="1" dirty="0">
                <a:latin typeface="Arial" panose="020B0604020202020204" pitchFamily="34" charset="0"/>
                <a:cs typeface="Arial" panose="020B0604020202020204" pitchFamily="34" charset="0"/>
              </a:rPr>
              <a:t> </a:t>
            </a:r>
            <a:r>
              <a:rPr lang="cs-CZ" sz="1100" b="1" dirty="0" err="1">
                <a:latin typeface="Arial" panose="020B0604020202020204" pitchFamily="34" charset="0"/>
                <a:cs typeface="Arial" panose="020B0604020202020204" pitchFamily="34" charset="0"/>
              </a:rPr>
              <a:t>factor</a:t>
            </a:r>
            <a:r>
              <a:rPr lang="cs-CZ" sz="1100" b="1" dirty="0">
                <a:latin typeface="Arial" panose="020B0604020202020204" pitchFamily="34" charset="0"/>
                <a:cs typeface="Arial" panose="020B0604020202020204" pitchFamily="34" charset="0"/>
              </a:rPr>
              <a:t> 6,577 </a:t>
            </a:r>
            <a:r>
              <a:rPr lang="cs-CZ" sz="1100" dirty="0">
                <a:latin typeface="Arial" panose="020B0604020202020204" pitchFamily="34" charset="0"/>
                <a:cs typeface="Arial" panose="020B0604020202020204" pitchFamily="34" charset="0"/>
              </a:rPr>
              <a:t>v roce </a:t>
            </a:r>
            <a:r>
              <a:rPr lang="cs-CZ" sz="1100" dirty="0" smtClean="0">
                <a:latin typeface="Arial" panose="020B0604020202020204" pitchFamily="34" charset="0"/>
                <a:cs typeface="Arial" panose="020B0604020202020204" pitchFamily="34" charset="0"/>
              </a:rPr>
              <a:t>2014</a:t>
            </a:r>
            <a:endParaRPr lang="cs-CZ" sz="1100" dirty="0" smtClean="0">
              <a:solidFill>
                <a:srgbClr val="FFFFFF"/>
              </a:solidFill>
              <a:latin typeface="Arial" panose="020B0604020202020204" pitchFamily="34" charset="0"/>
              <a:cs typeface="Arial" panose="020B0604020202020204" pitchFamily="34" charset="0"/>
            </a:endParaRPr>
          </a:p>
          <a:p>
            <a:pPr marL="228600" lvl="0" indent="-228600" algn="just">
              <a:buFont typeface="+mj-lt"/>
              <a:buAutoNum type="arabicPeriod" startAt="24"/>
            </a:pPr>
            <a:endParaRPr lang="cs-CZ" sz="1100" dirty="0">
              <a:solidFill>
                <a:srgbClr val="FFFFFF"/>
              </a:solidFill>
              <a:latin typeface="Arial" panose="020B0604020202020204" pitchFamily="34" charset="0"/>
              <a:cs typeface="Arial" panose="020B0604020202020204" pitchFamily="34" charset="0"/>
            </a:endParaRPr>
          </a:p>
          <a:p>
            <a:pPr marL="228600" lvl="0" indent="-228600" algn="just">
              <a:buFont typeface="+mj-lt"/>
              <a:buAutoNum type="arabicPeriod" startAt="24"/>
            </a:pPr>
            <a:r>
              <a:rPr lang="cs-CZ" sz="1100" dirty="0" err="1" smtClean="0">
                <a:solidFill>
                  <a:srgbClr val="FFFFFF"/>
                </a:solidFill>
                <a:latin typeface="Arial" panose="020B0604020202020204" pitchFamily="34" charset="0"/>
                <a:cs typeface="Arial" panose="020B0604020202020204" pitchFamily="34" charset="0"/>
              </a:rPr>
              <a:t>Vyskočilová,K</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Špinarová,L</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Špinar,J</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Mikušová,T</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Vítovec,J</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Malek,J</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Malek,F</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Linhart,A</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Fedorco,M</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Widimsky,P</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Cihalik,Č</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Pařenica,J</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Littnerová,S</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Jarkovský,J</a:t>
            </a:r>
            <a:r>
              <a:rPr lang="cs-CZ" sz="1100" dirty="0" smtClean="0">
                <a:solidFill>
                  <a:srgbClr val="FFFFFF"/>
                </a:solidFill>
                <a:latin typeface="Arial" panose="020B0604020202020204" pitchFamily="34" charset="0"/>
                <a:cs typeface="Arial" panose="020B0604020202020204" pitchFamily="34" charset="0"/>
              </a:rPr>
              <a:t>.: Prevalence </a:t>
            </a:r>
            <a:r>
              <a:rPr lang="cs-CZ" sz="1100" dirty="0">
                <a:solidFill>
                  <a:srgbClr val="FFFFFF"/>
                </a:solidFill>
                <a:latin typeface="Arial" panose="020B0604020202020204" pitchFamily="34" charset="0"/>
                <a:cs typeface="Arial" panose="020B0604020202020204" pitchFamily="34" charset="0"/>
              </a:rPr>
              <a:t>and </a:t>
            </a:r>
            <a:r>
              <a:rPr lang="cs-CZ" sz="1100" dirty="0" err="1">
                <a:solidFill>
                  <a:srgbClr val="FFFFFF"/>
                </a:solidFill>
                <a:latin typeface="Arial" panose="020B0604020202020204" pitchFamily="34" charset="0"/>
                <a:cs typeface="Arial" panose="020B0604020202020204" pitchFamily="34" charset="0"/>
              </a:rPr>
              <a:t>clinical</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significance</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of</a:t>
            </a:r>
            <a:r>
              <a:rPr lang="cs-CZ" sz="1100" dirty="0">
                <a:solidFill>
                  <a:srgbClr val="FFFFFF"/>
                </a:solidFill>
                <a:latin typeface="Arial" panose="020B0604020202020204" pitchFamily="34" charset="0"/>
                <a:cs typeface="Arial" panose="020B0604020202020204" pitchFamily="34" charset="0"/>
              </a:rPr>
              <a:t> liver </a:t>
            </a:r>
            <a:r>
              <a:rPr lang="cs-CZ" sz="1100" dirty="0" err="1">
                <a:solidFill>
                  <a:srgbClr val="FFFFFF"/>
                </a:solidFill>
                <a:latin typeface="Arial" panose="020B0604020202020204" pitchFamily="34" charset="0"/>
                <a:cs typeface="Arial" panose="020B0604020202020204" pitchFamily="34" charset="0"/>
              </a:rPr>
              <a:t>function</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abnormalities</a:t>
            </a:r>
            <a:r>
              <a:rPr lang="cs-CZ" sz="1100" dirty="0">
                <a:solidFill>
                  <a:srgbClr val="FFFFFF"/>
                </a:solidFill>
                <a:latin typeface="Arial" panose="020B0604020202020204" pitchFamily="34" charset="0"/>
                <a:cs typeface="Arial" panose="020B0604020202020204" pitchFamily="34" charset="0"/>
              </a:rPr>
              <a:t> in </a:t>
            </a:r>
            <a:r>
              <a:rPr lang="cs-CZ" sz="1100" dirty="0" err="1">
                <a:solidFill>
                  <a:srgbClr val="FFFFFF"/>
                </a:solidFill>
                <a:latin typeface="Arial" panose="020B0604020202020204" pitchFamily="34" charset="0"/>
                <a:cs typeface="Arial" panose="020B0604020202020204" pitchFamily="34" charset="0"/>
              </a:rPr>
              <a:t>patients</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with</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acute</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heart</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failure</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Biomedical</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Papers</a:t>
            </a:r>
            <a:r>
              <a:rPr lang="cs-CZ" sz="1100" dirty="0">
                <a:solidFill>
                  <a:srgbClr val="FFFFFF"/>
                </a:solidFill>
                <a:latin typeface="Arial" panose="020B0604020202020204" pitchFamily="34" charset="0"/>
                <a:cs typeface="Arial" panose="020B0604020202020204" pitchFamily="34" charset="0"/>
              </a:rPr>
              <a:t>, Olomouc: Palacký University, 2015, roč. 159, č. 3, s. 429-436. ISSN 1213-8118. doi:10.5507/bp.2014.014. </a:t>
            </a:r>
            <a:r>
              <a:rPr lang="cs-CZ" sz="1100" b="1" dirty="0" err="1">
                <a:solidFill>
                  <a:srgbClr val="FFFFFF"/>
                </a:solidFill>
                <a:latin typeface="Arial" panose="020B0604020202020204" pitchFamily="34" charset="0"/>
                <a:cs typeface="Arial" panose="020B0604020202020204" pitchFamily="34" charset="0"/>
              </a:rPr>
              <a:t>Impact</a:t>
            </a:r>
            <a:r>
              <a:rPr lang="cs-CZ" sz="1100" b="1" dirty="0">
                <a:solidFill>
                  <a:srgbClr val="FFFFFF"/>
                </a:solidFill>
                <a:latin typeface="Arial" panose="020B0604020202020204" pitchFamily="34" charset="0"/>
                <a:cs typeface="Arial" panose="020B0604020202020204" pitchFamily="34" charset="0"/>
              </a:rPr>
              <a:t> </a:t>
            </a:r>
            <a:r>
              <a:rPr lang="cs-CZ" sz="1100" b="1" dirty="0" err="1">
                <a:solidFill>
                  <a:srgbClr val="FFFFFF"/>
                </a:solidFill>
                <a:latin typeface="Arial" panose="020B0604020202020204" pitchFamily="34" charset="0"/>
                <a:cs typeface="Arial" panose="020B0604020202020204" pitchFamily="34" charset="0"/>
              </a:rPr>
              <a:t>factor</a:t>
            </a:r>
            <a:r>
              <a:rPr lang="cs-CZ" sz="1100" b="1" dirty="0">
                <a:solidFill>
                  <a:srgbClr val="FFFFFF"/>
                </a:solidFill>
                <a:latin typeface="Arial" panose="020B0604020202020204" pitchFamily="34" charset="0"/>
                <a:cs typeface="Arial" panose="020B0604020202020204" pitchFamily="34" charset="0"/>
              </a:rPr>
              <a:t>: 1.200 </a:t>
            </a:r>
            <a:r>
              <a:rPr lang="cs-CZ" sz="1100" dirty="0">
                <a:solidFill>
                  <a:srgbClr val="FFFFFF"/>
                </a:solidFill>
                <a:latin typeface="Arial" panose="020B0604020202020204" pitchFamily="34" charset="0"/>
                <a:cs typeface="Arial" panose="020B0604020202020204" pitchFamily="34" charset="0"/>
              </a:rPr>
              <a:t>v roce </a:t>
            </a:r>
            <a:r>
              <a:rPr lang="cs-CZ" sz="1100" dirty="0" smtClean="0">
                <a:solidFill>
                  <a:srgbClr val="FFFFFF"/>
                </a:solidFill>
                <a:latin typeface="Arial" panose="020B0604020202020204" pitchFamily="34" charset="0"/>
                <a:cs typeface="Arial" panose="020B0604020202020204" pitchFamily="34" charset="0"/>
              </a:rPr>
              <a:t>2014</a:t>
            </a:r>
          </a:p>
          <a:p>
            <a:pPr marL="228600" lvl="0" indent="-228600" algn="just">
              <a:buFont typeface="+mj-lt"/>
              <a:buAutoNum type="arabicPeriod" startAt="24"/>
            </a:pPr>
            <a:endParaRPr lang="cs-CZ" sz="1100" dirty="0">
              <a:solidFill>
                <a:srgbClr val="FFFFFF"/>
              </a:solidFill>
              <a:latin typeface="Arial" panose="020B0604020202020204" pitchFamily="34" charset="0"/>
              <a:cs typeface="Arial" panose="020B0604020202020204" pitchFamily="34" charset="0"/>
            </a:endParaRPr>
          </a:p>
          <a:p>
            <a:pPr marL="228600" lvl="0" indent="-228600" algn="just">
              <a:buFont typeface="+mj-lt"/>
              <a:buAutoNum type="arabicPeriod" startAt="24"/>
            </a:pPr>
            <a:r>
              <a:rPr lang="cs-CZ" sz="1100" dirty="0" err="1">
                <a:solidFill>
                  <a:srgbClr val="FFFFFF"/>
                </a:solidFill>
                <a:latin typeface="Arial" panose="020B0604020202020204" pitchFamily="34" charset="0"/>
                <a:cs typeface="Arial" panose="020B0604020202020204" pitchFamily="34" charset="0"/>
              </a:rPr>
              <a:t>Vysoký,R</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Fiala,J</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Dosbaba</a:t>
            </a:r>
            <a:r>
              <a:rPr lang="cs-CZ" sz="1100" dirty="0">
                <a:solidFill>
                  <a:srgbClr val="FFFFFF"/>
                </a:solidFill>
                <a:latin typeface="Arial" panose="020B0604020202020204" pitchFamily="34" charset="0"/>
                <a:cs typeface="Arial" panose="020B0604020202020204" pitchFamily="34" charset="0"/>
              </a:rPr>
              <a:t>, F., </a:t>
            </a:r>
            <a:r>
              <a:rPr lang="cs-CZ" sz="1100" dirty="0" err="1">
                <a:solidFill>
                  <a:srgbClr val="FFFFFF"/>
                </a:solidFill>
                <a:latin typeface="Arial" panose="020B0604020202020204" pitchFamily="34" charset="0"/>
                <a:cs typeface="Arial" panose="020B0604020202020204" pitchFamily="34" charset="0"/>
              </a:rPr>
              <a:t>Baťalík</a:t>
            </a:r>
            <a:r>
              <a:rPr lang="cs-CZ" sz="1100" dirty="0">
                <a:solidFill>
                  <a:srgbClr val="FFFFFF"/>
                </a:solidFill>
                <a:latin typeface="Arial" panose="020B0604020202020204" pitchFamily="34" charset="0"/>
                <a:cs typeface="Arial" panose="020B0604020202020204" pitchFamily="34" charset="0"/>
              </a:rPr>
              <a:t>, L., Nehyba, S.,</a:t>
            </a:r>
            <a:r>
              <a:rPr lang="cs-CZ" sz="1100" dirty="0" err="1">
                <a:solidFill>
                  <a:srgbClr val="FFFFFF"/>
                </a:solidFill>
                <a:latin typeface="Arial" panose="020B0604020202020204" pitchFamily="34" charset="0"/>
                <a:cs typeface="Arial" panose="020B0604020202020204" pitchFamily="34" charset="0"/>
              </a:rPr>
              <a:t>Ludka,O</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Preventive</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training</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programme</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for</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patients</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after</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acute</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coronary</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event</a:t>
            </a:r>
            <a:r>
              <a:rPr lang="cs-CZ" sz="1100" dirty="0">
                <a:solidFill>
                  <a:srgbClr val="FFFFFF"/>
                </a:solidFill>
                <a:latin typeface="Arial" panose="020B0604020202020204" pitchFamily="34" charset="0"/>
                <a:cs typeface="Arial" panose="020B0604020202020204" pitchFamily="34" charset="0"/>
              </a:rPr>
              <a:t> - </a:t>
            </a:r>
            <a:r>
              <a:rPr lang="cs-CZ" sz="1100" dirty="0" err="1">
                <a:solidFill>
                  <a:srgbClr val="FFFFFF"/>
                </a:solidFill>
                <a:latin typeface="Arial" panose="020B0604020202020204" pitchFamily="34" charset="0"/>
                <a:cs typeface="Arial" panose="020B0604020202020204" pitchFamily="34" charset="0"/>
              </a:rPr>
              <a:t>correlation</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between</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selected</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parameters</a:t>
            </a:r>
            <a:r>
              <a:rPr lang="cs-CZ" sz="1100" dirty="0">
                <a:solidFill>
                  <a:srgbClr val="FFFFFF"/>
                </a:solidFill>
                <a:latin typeface="Arial" panose="020B0604020202020204" pitchFamily="34" charset="0"/>
                <a:cs typeface="Arial" panose="020B0604020202020204" pitchFamily="34" charset="0"/>
              </a:rPr>
              <a:t> and </a:t>
            </a:r>
            <a:r>
              <a:rPr lang="cs-CZ" sz="1100" dirty="0" err="1">
                <a:solidFill>
                  <a:srgbClr val="FFFFFF"/>
                </a:solidFill>
                <a:latin typeface="Arial" panose="020B0604020202020204" pitchFamily="34" charset="0"/>
                <a:cs typeface="Arial" panose="020B0604020202020204" pitchFamily="34" charset="0"/>
              </a:rPr>
              <a:t>age</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groups</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Central</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European</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Journal</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of</a:t>
            </a:r>
            <a:r>
              <a:rPr lang="cs-CZ" sz="1100" dirty="0">
                <a:solidFill>
                  <a:srgbClr val="FFFFFF"/>
                </a:solidFill>
                <a:latin typeface="Arial" panose="020B0604020202020204" pitchFamily="34" charset="0"/>
                <a:cs typeface="Arial" panose="020B0604020202020204" pitchFamily="34" charset="0"/>
              </a:rPr>
              <a:t> Public </a:t>
            </a:r>
            <a:r>
              <a:rPr lang="cs-CZ" sz="1100" dirty="0" err="1">
                <a:solidFill>
                  <a:srgbClr val="FFFFFF"/>
                </a:solidFill>
                <a:latin typeface="Arial" panose="020B0604020202020204" pitchFamily="34" charset="0"/>
                <a:cs typeface="Arial" panose="020B0604020202020204" pitchFamily="34" charset="0"/>
              </a:rPr>
              <a:t>Health</a:t>
            </a:r>
            <a:r>
              <a:rPr lang="cs-CZ" sz="1100" dirty="0">
                <a:solidFill>
                  <a:srgbClr val="FFFFFF"/>
                </a:solidFill>
                <a:latin typeface="Arial" panose="020B0604020202020204" pitchFamily="34" charset="0"/>
                <a:cs typeface="Arial" panose="020B0604020202020204" pitchFamily="34" charset="0"/>
              </a:rPr>
              <a:t>, Praha: </a:t>
            </a:r>
            <a:r>
              <a:rPr lang="cs-CZ" sz="1100" dirty="0" err="1">
                <a:solidFill>
                  <a:srgbClr val="FFFFFF"/>
                </a:solidFill>
                <a:latin typeface="Arial" panose="020B0604020202020204" pitchFamily="34" charset="0"/>
                <a:cs typeface="Arial" panose="020B0604020202020204" pitchFamily="34" charset="0"/>
              </a:rPr>
              <a:t>National</a:t>
            </a:r>
            <a:r>
              <a:rPr lang="cs-CZ" sz="1100" dirty="0">
                <a:solidFill>
                  <a:srgbClr val="FFFFFF"/>
                </a:solidFill>
                <a:latin typeface="Arial" panose="020B0604020202020204" pitchFamily="34" charset="0"/>
                <a:cs typeface="Arial" panose="020B0604020202020204" pitchFamily="34" charset="0"/>
              </a:rPr>
              <a:t> Institute </a:t>
            </a:r>
            <a:r>
              <a:rPr lang="cs-CZ" sz="1100" dirty="0" err="1">
                <a:solidFill>
                  <a:srgbClr val="FFFFFF"/>
                </a:solidFill>
                <a:latin typeface="Arial" panose="020B0604020202020204" pitchFamily="34" charset="0"/>
                <a:cs typeface="Arial" panose="020B0604020202020204" pitchFamily="34" charset="0"/>
              </a:rPr>
              <a:t>of</a:t>
            </a:r>
            <a:r>
              <a:rPr lang="cs-CZ" sz="1100" dirty="0">
                <a:solidFill>
                  <a:srgbClr val="FFFFFF"/>
                </a:solidFill>
                <a:latin typeface="Arial" panose="020B0604020202020204" pitchFamily="34" charset="0"/>
                <a:cs typeface="Arial" panose="020B0604020202020204" pitchFamily="34" charset="0"/>
              </a:rPr>
              <a:t> Public </a:t>
            </a:r>
            <a:r>
              <a:rPr lang="cs-CZ" sz="1100" dirty="0" err="1">
                <a:solidFill>
                  <a:srgbClr val="FFFFFF"/>
                </a:solidFill>
                <a:latin typeface="Arial" panose="020B0604020202020204" pitchFamily="34" charset="0"/>
                <a:cs typeface="Arial" panose="020B0604020202020204" pitchFamily="34" charset="0"/>
              </a:rPr>
              <a:t>Health</a:t>
            </a:r>
            <a:r>
              <a:rPr lang="cs-CZ" sz="1100" dirty="0">
                <a:solidFill>
                  <a:srgbClr val="FFFFFF"/>
                </a:solidFill>
                <a:latin typeface="Arial" panose="020B0604020202020204" pitchFamily="34" charset="0"/>
                <a:cs typeface="Arial" panose="020B0604020202020204" pitchFamily="34" charset="0"/>
              </a:rPr>
              <a:t>, 2015, roč. 23, č. 3, s. 208-213. ISSN 1210-7778</a:t>
            </a:r>
            <a:r>
              <a:rPr lang="cs-CZ" sz="1100" b="1" dirty="0">
                <a:solidFill>
                  <a:srgbClr val="FFFFFF"/>
                </a:solidFill>
                <a:latin typeface="Arial" panose="020B0604020202020204" pitchFamily="34" charset="0"/>
                <a:cs typeface="Arial" panose="020B0604020202020204" pitchFamily="34" charset="0"/>
              </a:rPr>
              <a:t>. </a:t>
            </a:r>
            <a:r>
              <a:rPr lang="cs-CZ" sz="1100" b="1" dirty="0" err="1">
                <a:solidFill>
                  <a:srgbClr val="FFFFFF"/>
                </a:solidFill>
                <a:latin typeface="Arial" panose="020B0604020202020204" pitchFamily="34" charset="0"/>
                <a:cs typeface="Arial" panose="020B0604020202020204" pitchFamily="34" charset="0"/>
              </a:rPr>
              <a:t>Impact</a:t>
            </a:r>
            <a:r>
              <a:rPr lang="cs-CZ" sz="1100" b="1" dirty="0">
                <a:solidFill>
                  <a:srgbClr val="FFFFFF"/>
                </a:solidFill>
                <a:latin typeface="Arial" panose="020B0604020202020204" pitchFamily="34" charset="0"/>
                <a:cs typeface="Arial" panose="020B0604020202020204" pitchFamily="34" charset="0"/>
              </a:rPr>
              <a:t> </a:t>
            </a:r>
            <a:r>
              <a:rPr lang="cs-CZ" sz="1100" b="1" dirty="0" err="1">
                <a:solidFill>
                  <a:srgbClr val="FFFFFF"/>
                </a:solidFill>
                <a:latin typeface="Arial" panose="020B0604020202020204" pitchFamily="34" charset="0"/>
                <a:cs typeface="Arial" panose="020B0604020202020204" pitchFamily="34" charset="0"/>
              </a:rPr>
              <a:t>factor</a:t>
            </a:r>
            <a:r>
              <a:rPr lang="cs-CZ" sz="1100" b="1" dirty="0">
                <a:solidFill>
                  <a:srgbClr val="FFFFFF"/>
                </a:solidFill>
                <a:latin typeface="Arial" panose="020B0604020202020204" pitchFamily="34" charset="0"/>
                <a:cs typeface="Arial" panose="020B0604020202020204" pitchFamily="34" charset="0"/>
              </a:rPr>
              <a:t>: 0.533 </a:t>
            </a:r>
            <a:r>
              <a:rPr lang="cs-CZ" sz="1100" dirty="0">
                <a:solidFill>
                  <a:srgbClr val="FFFFFF"/>
                </a:solidFill>
                <a:latin typeface="Arial" panose="020B0604020202020204" pitchFamily="34" charset="0"/>
                <a:cs typeface="Arial" panose="020B0604020202020204" pitchFamily="34" charset="0"/>
              </a:rPr>
              <a:t>v roce </a:t>
            </a:r>
            <a:r>
              <a:rPr lang="cs-CZ" sz="1100" dirty="0" smtClean="0">
                <a:solidFill>
                  <a:srgbClr val="FFFFFF"/>
                </a:solidFill>
                <a:latin typeface="Arial" panose="020B0604020202020204" pitchFamily="34" charset="0"/>
                <a:cs typeface="Arial" panose="020B0604020202020204" pitchFamily="34" charset="0"/>
              </a:rPr>
              <a:t>2014</a:t>
            </a:r>
          </a:p>
          <a:p>
            <a:pPr marL="228600" lvl="0" indent="-228600" algn="just">
              <a:buFont typeface="+mj-lt"/>
              <a:buAutoNum type="arabicPeriod" startAt="24"/>
            </a:pPr>
            <a:endParaRPr lang="cs-CZ" sz="1100" dirty="0">
              <a:solidFill>
                <a:srgbClr val="FFFFFF"/>
              </a:solidFill>
              <a:latin typeface="Arial" panose="020B0604020202020204" pitchFamily="34" charset="0"/>
              <a:cs typeface="Arial" panose="020B0604020202020204" pitchFamily="34" charset="0"/>
            </a:endParaRPr>
          </a:p>
          <a:p>
            <a:pPr marL="228600" lvl="0" indent="-228600" algn="just">
              <a:buFont typeface="+mj-lt"/>
              <a:buAutoNum type="arabicPeriod" startAt="24"/>
            </a:pPr>
            <a:r>
              <a:rPr lang="cs-CZ" sz="1100" dirty="0" err="1">
                <a:solidFill>
                  <a:srgbClr val="FFFFFF"/>
                </a:solidFill>
                <a:latin typeface="Arial" panose="020B0604020202020204" pitchFamily="34" charset="0"/>
                <a:cs typeface="Arial" panose="020B0604020202020204" pitchFamily="34" charset="0"/>
              </a:rPr>
              <a:t>Žurková,P</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Dosbaba,F</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Baťalík,L</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Dosbaba,H</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Ludka,O</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Špinar,J</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Inspiratory</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Muscle</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Training</a:t>
            </a:r>
            <a:r>
              <a:rPr lang="cs-CZ" sz="1100" dirty="0">
                <a:solidFill>
                  <a:srgbClr val="FFFFFF"/>
                </a:solidFill>
                <a:latin typeface="Arial" panose="020B0604020202020204" pitchFamily="34" charset="0"/>
                <a:cs typeface="Arial" panose="020B0604020202020204" pitchFamily="34" charset="0"/>
              </a:rPr>
              <a:t> and </a:t>
            </a:r>
            <a:r>
              <a:rPr lang="cs-CZ" sz="1100" dirty="0" err="1">
                <a:solidFill>
                  <a:srgbClr val="FFFFFF"/>
                </a:solidFill>
                <a:latin typeface="Arial" panose="020B0604020202020204" pitchFamily="34" charset="0"/>
                <a:cs typeface="Arial" panose="020B0604020202020204" pitchFamily="34" charset="0"/>
              </a:rPr>
              <a:t>Chronic</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Heart</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Failure</a:t>
            </a:r>
            <a:r>
              <a:rPr lang="cs-CZ" sz="1100" dirty="0">
                <a:solidFill>
                  <a:srgbClr val="FFFFFF"/>
                </a:solidFill>
                <a:latin typeface="Arial" panose="020B0604020202020204" pitchFamily="34" charset="0"/>
                <a:cs typeface="Arial" panose="020B0604020202020204" pitchFamily="34" charset="0"/>
              </a:rPr>
              <a:t>, IJHSR, vol. 5, </a:t>
            </a:r>
            <a:r>
              <a:rPr lang="cs-CZ" sz="1100" dirty="0" err="1">
                <a:solidFill>
                  <a:srgbClr val="FFFFFF"/>
                </a:solidFill>
                <a:latin typeface="Arial" panose="020B0604020202020204" pitchFamily="34" charset="0"/>
                <a:cs typeface="Arial" panose="020B0604020202020204" pitchFamily="34" charset="0"/>
              </a:rPr>
              <a:t>Issue</a:t>
            </a:r>
            <a:r>
              <a:rPr lang="cs-CZ" sz="1100" dirty="0">
                <a:solidFill>
                  <a:srgbClr val="FFFFFF"/>
                </a:solidFill>
                <a:latin typeface="Arial" panose="020B0604020202020204" pitchFamily="34" charset="0"/>
                <a:cs typeface="Arial" panose="020B0604020202020204" pitchFamily="34" charset="0"/>
              </a:rPr>
              <a:t> 4, </a:t>
            </a:r>
            <a:r>
              <a:rPr lang="cs-CZ" sz="1100" dirty="0" err="1">
                <a:solidFill>
                  <a:srgbClr val="FFFFFF"/>
                </a:solidFill>
                <a:latin typeface="Arial" panose="020B0604020202020204" pitchFamily="34" charset="0"/>
                <a:cs typeface="Arial" panose="020B0604020202020204" pitchFamily="34" charset="0"/>
              </a:rPr>
              <a:t>April</a:t>
            </a:r>
            <a:r>
              <a:rPr lang="cs-CZ" sz="1100" dirty="0">
                <a:solidFill>
                  <a:srgbClr val="FFFFFF"/>
                </a:solidFill>
                <a:latin typeface="Arial" panose="020B0604020202020204" pitchFamily="34" charset="0"/>
                <a:cs typeface="Arial" panose="020B0604020202020204" pitchFamily="34" charset="0"/>
              </a:rPr>
              <a:t> 2015, p. 315-319</a:t>
            </a:r>
            <a:r>
              <a:rPr lang="cs-CZ" sz="1100" b="1" dirty="0">
                <a:solidFill>
                  <a:srgbClr val="FFFFFF"/>
                </a:solidFill>
                <a:latin typeface="Arial" panose="020B0604020202020204" pitchFamily="34" charset="0"/>
                <a:cs typeface="Arial" panose="020B0604020202020204" pitchFamily="34" charset="0"/>
              </a:rPr>
              <a:t>. </a:t>
            </a:r>
            <a:r>
              <a:rPr lang="cs-CZ" sz="1100" b="1" dirty="0" err="1">
                <a:solidFill>
                  <a:srgbClr val="FFFFFF"/>
                </a:solidFill>
                <a:latin typeface="Arial" panose="020B0604020202020204" pitchFamily="34" charset="0"/>
                <a:cs typeface="Arial" panose="020B0604020202020204" pitchFamily="34" charset="0"/>
              </a:rPr>
              <a:t>Impact</a:t>
            </a:r>
            <a:r>
              <a:rPr lang="cs-CZ" sz="1100" b="1" dirty="0">
                <a:solidFill>
                  <a:srgbClr val="FFFFFF"/>
                </a:solidFill>
                <a:latin typeface="Arial" panose="020B0604020202020204" pitchFamily="34" charset="0"/>
                <a:cs typeface="Arial" panose="020B0604020202020204" pitchFamily="34" charset="0"/>
              </a:rPr>
              <a:t> </a:t>
            </a:r>
            <a:r>
              <a:rPr lang="cs-CZ" sz="1100" b="1" dirty="0" err="1">
                <a:solidFill>
                  <a:srgbClr val="FFFFFF"/>
                </a:solidFill>
                <a:latin typeface="Arial" panose="020B0604020202020204" pitchFamily="34" charset="0"/>
                <a:cs typeface="Arial" panose="020B0604020202020204" pitchFamily="34" charset="0"/>
              </a:rPr>
              <a:t>factor</a:t>
            </a:r>
            <a:r>
              <a:rPr lang="cs-CZ" sz="1100" b="1" dirty="0">
                <a:solidFill>
                  <a:srgbClr val="FFFFFF"/>
                </a:solidFill>
                <a:latin typeface="Arial" panose="020B0604020202020204" pitchFamily="34" charset="0"/>
                <a:cs typeface="Arial" panose="020B0604020202020204" pitchFamily="34" charset="0"/>
              </a:rPr>
              <a:t>: 3,5 </a:t>
            </a:r>
            <a:r>
              <a:rPr lang="cs-CZ" sz="1100" dirty="0">
                <a:solidFill>
                  <a:srgbClr val="FFFFFF"/>
                </a:solidFill>
                <a:latin typeface="Arial" panose="020B0604020202020204" pitchFamily="34" charset="0"/>
                <a:cs typeface="Arial" panose="020B0604020202020204" pitchFamily="34" charset="0"/>
              </a:rPr>
              <a:t>v roce 2014</a:t>
            </a:r>
          </a:p>
        </p:txBody>
      </p:sp>
    </p:spTree>
    <p:extLst>
      <p:ext uri="{BB962C8B-B14F-4D97-AF65-F5344CB8AC3E}">
        <p14:creationId xmlns:p14="http://schemas.microsoft.com/office/powerpoint/2010/main" val="16833745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07505" y="116632"/>
            <a:ext cx="8550014" cy="6524863"/>
          </a:xfrm>
          <a:prstGeom prst="rect">
            <a:avLst/>
          </a:prstGeom>
        </p:spPr>
        <p:txBody>
          <a:bodyPr wrap="square">
            <a:spAutoFit/>
          </a:bodyPr>
          <a:lstStyle/>
          <a:p>
            <a:pPr marL="228600" indent="-228600" algn="just">
              <a:buFont typeface="+mj-lt"/>
              <a:buAutoNum type="arabicPeriod" startAt="7"/>
            </a:pPr>
            <a:r>
              <a:rPr lang="cs-CZ" sz="1100" dirty="0" err="1">
                <a:latin typeface="Arial" panose="020B0604020202020204" pitchFamily="34" charset="0"/>
                <a:cs typeface="Arial" panose="020B0604020202020204" pitchFamily="34" charset="0"/>
              </a:rPr>
              <a:t>Koc,L</a:t>
            </a:r>
            <a:r>
              <a:rPr lang="cs-CZ" sz="1100" dirty="0">
                <a:latin typeface="Arial" panose="020B0604020202020204" pitchFamily="34" charset="0"/>
                <a:cs typeface="Arial" panose="020B0604020202020204" pitchFamily="34" charset="0"/>
              </a:rPr>
              <a:t>., Zatočil,T.,</a:t>
            </a:r>
            <a:r>
              <a:rPr lang="cs-CZ" sz="1100" dirty="0" err="1">
                <a:latin typeface="Arial" panose="020B0604020202020204" pitchFamily="34" charset="0"/>
                <a:cs typeface="Arial" panose="020B0604020202020204" pitchFamily="34" charset="0"/>
              </a:rPr>
              <a:t>Špinar,J</a:t>
            </a:r>
            <a:r>
              <a:rPr lang="cs-CZ" sz="1100" dirty="0">
                <a:latin typeface="Arial" panose="020B0604020202020204" pitchFamily="34" charset="0"/>
                <a:cs typeface="Arial" panose="020B0604020202020204" pitchFamily="34" charset="0"/>
              </a:rPr>
              <a:t>. Role echokardiografie v hodnocení aortální stenózy a mitrální regurgitace. Kardiologická revue - Interní medicína, Praha: Ambit Media, 2015, roč. 17, č. 2, s. 136-140. ISSN 1212-4540</a:t>
            </a:r>
            <a:r>
              <a:rPr lang="cs-CZ" sz="1100" dirty="0" smtClean="0">
                <a:latin typeface="Arial" panose="020B0604020202020204" pitchFamily="34" charset="0"/>
                <a:cs typeface="Arial" panose="020B0604020202020204" pitchFamily="34" charset="0"/>
              </a:rPr>
              <a:t>. </a:t>
            </a:r>
          </a:p>
          <a:p>
            <a:pPr marL="228600" indent="-228600" algn="just">
              <a:buFont typeface="+mj-lt"/>
              <a:buAutoNum type="arabicPeriod" startAt="7"/>
            </a:pPr>
            <a:endParaRPr lang="cs-CZ" sz="1100" dirty="0">
              <a:latin typeface="Arial" panose="020B0604020202020204" pitchFamily="34" charset="0"/>
              <a:cs typeface="Arial" panose="020B0604020202020204" pitchFamily="34" charset="0"/>
            </a:endParaRPr>
          </a:p>
          <a:p>
            <a:pPr marL="228600" indent="-228600" algn="just">
              <a:buFont typeface="+mj-lt"/>
              <a:buAutoNum type="arabicPeriod" startAt="7"/>
            </a:pPr>
            <a:r>
              <a:rPr lang="cs-CZ" sz="1100" dirty="0" err="1">
                <a:latin typeface="Arial" panose="020B0604020202020204" pitchFamily="34" charset="0"/>
                <a:cs typeface="Arial" panose="020B0604020202020204" pitchFamily="34" charset="0"/>
              </a:rPr>
              <a:t>Mihalová,Z</a:t>
            </a:r>
            <a:r>
              <a:rPr lang="cs-CZ" sz="1100" dirty="0">
                <a:latin typeface="Arial" panose="020B0604020202020204" pitchFamily="34" charset="0"/>
                <a:cs typeface="Arial" panose="020B0604020202020204" pitchFamily="34" charset="0"/>
              </a:rPr>
              <a:t>., Hlásenský,J.,Lábrová,R.,Špinar,J.,</a:t>
            </a:r>
            <a:r>
              <a:rPr lang="cs-CZ" sz="1100" dirty="0" err="1">
                <a:latin typeface="Arial" panose="020B0604020202020204" pitchFamily="34" charset="0"/>
                <a:cs typeface="Arial" panose="020B0604020202020204" pitchFamily="34" charset="0"/>
              </a:rPr>
              <a:t>Ludka,O</a:t>
            </a:r>
            <a:r>
              <a:rPr lang="cs-CZ" sz="1100" dirty="0">
                <a:latin typeface="Arial" panose="020B0604020202020204" pitchFamily="34" charset="0"/>
                <a:cs typeface="Arial" panose="020B0604020202020204" pitchFamily="34" charset="0"/>
              </a:rPr>
              <a:t>. Skórovací systémy u fibrilace síní. Kardiologická revue - Interní medicína, Praha: Ambit Media, 2015, roč. 17, č. 2, s. 121-125. ISSN 2336-288X</a:t>
            </a:r>
            <a:r>
              <a:rPr lang="cs-CZ" sz="1100" dirty="0" smtClean="0">
                <a:latin typeface="Arial" panose="020B0604020202020204" pitchFamily="34" charset="0"/>
                <a:cs typeface="Arial" panose="020B0604020202020204" pitchFamily="34" charset="0"/>
              </a:rPr>
              <a:t>.</a:t>
            </a:r>
          </a:p>
          <a:p>
            <a:pPr marL="228600" indent="-228600" algn="just">
              <a:buFont typeface="+mj-lt"/>
              <a:buAutoNum type="arabicPeriod" startAt="7"/>
            </a:pPr>
            <a:endParaRPr lang="cs-CZ" sz="1100" dirty="0">
              <a:latin typeface="Arial" panose="020B0604020202020204" pitchFamily="34" charset="0"/>
              <a:cs typeface="Arial" panose="020B0604020202020204" pitchFamily="34" charset="0"/>
            </a:endParaRPr>
          </a:p>
          <a:p>
            <a:pPr marL="228600" indent="-228600" algn="just">
              <a:buFont typeface="+mj-lt"/>
              <a:buAutoNum type="arabicPeriod" startAt="7"/>
            </a:pPr>
            <a:r>
              <a:rPr lang="cs-CZ" sz="1100" dirty="0">
                <a:latin typeface="Arial" panose="020B0604020202020204" pitchFamily="34" charset="0"/>
                <a:cs typeface="Arial" panose="020B0604020202020204" pitchFamily="34" charset="0"/>
              </a:rPr>
              <a:t>Mikolášková, </a:t>
            </a:r>
            <a:r>
              <a:rPr lang="cs-CZ" sz="1100" dirty="0" err="1">
                <a:latin typeface="Arial" panose="020B0604020202020204" pitchFamily="34" charset="0"/>
                <a:cs typeface="Arial" panose="020B0604020202020204" pitchFamily="34" charset="0"/>
              </a:rPr>
              <a:t>M.,Sepši</a:t>
            </a:r>
            <a:r>
              <a:rPr lang="cs-CZ" sz="1100" dirty="0">
                <a:latin typeface="Arial" panose="020B0604020202020204" pitchFamily="34" charset="0"/>
                <a:cs typeface="Arial" panose="020B0604020202020204" pitchFamily="34" charset="0"/>
              </a:rPr>
              <a:t> M., </a:t>
            </a:r>
            <a:r>
              <a:rPr lang="cs-CZ" sz="1100" dirty="0" err="1">
                <a:latin typeface="Arial" panose="020B0604020202020204" pitchFamily="34" charset="0"/>
                <a:cs typeface="Arial" panose="020B0604020202020204" pitchFamily="34" charset="0"/>
              </a:rPr>
              <a:t>Špinar,J</a:t>
            </a:r>
            <a:r>
              <a:rPr lang="cs-CZ" sz="1100" dirty="0">
                <a:latin typeface="Arial" panose="020B0604020202020204" pitchFamily="34" charset="0"/>
                <a:cs typeface="Arial" panose="020B0604020202020204" pitchFamily="34" charset="0"/>
              </a:rPr>
              <a:t>. Náhlá srdeční smrt. Kardiologická revue - Interní medicína, Praha: Ambit Media, 2015, roč. 17, č. 2, s. 106-111. ISSN 2336-288X.</a:t>
            </a:r>
          </a:p>
          <a:p>
            <a:pPr marL="228600" indent="-228600" algn="just">
              <a:buFont typeface="+mj-lt"/>
              <a:buAutoNum type="arabicPeriod" startAt="7"/>
            </a:pPr>
            <a:endParaRPr lang="cs-CZ" sz="1100" dirty="0" smtClean="0">
              <a:latin typeface="Arial" panose="020B0604020202020204" pitchFamily="34" charset="0"/>
              <a:cs typeface="Arial" panose="020B0604020202020204" pitchFamily="34" charset="0"/>
            </a:endParaRPr>
          </a:p>
          <a:p>
            <a:pPr marL="228600" indent="-228600" algn="just">
              <a:buFont typeface="+mj-lt"/>
              <a:buAutoNum type="arabicPeriod" startAt="7"/>
            </a:pPr>
            <a:r>
              <a:rPr lang="cs-CZ" sz="1100" dirty="0" smtClean="0">
                <a:latin typeface="Arial" panose="020B0604020202020204" pitchFamily="34" charset="0"/>
                <a:cs typeface="Arial" panose="020B0604020202020204" pitchFamily="34" charset="0"/>
              </a:rPr>
              <a:t>Špinar </a:t>
            </a:r>
            <a:r>
              <a:rPr lang="cs-CZ" sz="1100" dirty="0">
                <a:latin typeface="Arial" panose="020B0604020202020204" pitchFamily="34" charset="0"/>
                <a:cs typeface="Arial" panose="020B0604020202020204" pitchFamily="34" charset="0"/>
              </a:rPr>
              <a:t>J.: Syndrom akutního srdečního selhání s.411-418 v </a:t>
            </a:r>
            <a:r>
              <a:rPr lang="cs-CZ" sz="1100" dirty="0" err="1">
                <a:latin typeface="Arial" panose="020B0604020202020204" pitchFamily="34" charset="0"/>
                <a:cs typeface="Arial" panose="020B0604020202020204" pitchFamily="34" charset="0"/>
              </a:rPr>
              <a:t>Goncalvesova</a:t>
            </a:r>
            <a:r>
              <a:rPr lang="cs-CZ" sz="1100" dirty="0">
                <a:latin typeface="Arial" panose="020B0604020202020204" pitchFamily="34" charset="0"/>
                <a:cs typeface="Arial" panose="020B0604020202020204" pitchFamily="34" charset="0"/>
              </a:rPr>
              <a:t> E a kol: </a:t>
            </a:r>
            <a:r>
              <a:rPr lang="cs-CZ" sz="1100" dirty="0" err="1">
                <a:latin typeface="Arial" panose="020B0604020202020204" pitchFamily="34" charset="0"/>
                <a:cs typeface="Arial" panose="020B0604020202020204" pitchFamily="34" charset="0"/>
              </a:rPr>
              <a:t>Zlyhávanie</a:t>
            </a:r>
            <a:r>
              <a:rPr lang="cs-CZ" sz="1100" dirty="0">
                <a:latin typeface="Arial" panose="020B0604020202020204" pitchFamily="34" charset="0"/>
                <a:cs typeface="Arial" panose="020B0604020202020204" pitchFamily="34" charset="0"/>
              </a:rPr>
              <a:t> srdce; </a:t>
            </a:r>
            <a:r>
              <a:rPr lang="cs-CZ" sz="1100" dirty="0" err="1">
                <a:latin typeface="Arial" panose="020B0604020202020204" pitchFamily="34" charset="0"/>
                <a:cs typeface="Arial" panose="020B0604020202020204" pitchFamily="34" charset="0"/>
              </a:rPr>
              <a:t>ProLitera</a:t>
            </a:r>
            <a:r>
              <a:rPr lang="cs-CZ" sz="1100" dirty="0">
                <a:latin typeface="Arial" panose="020B0604020202020204" pitchFamily="34" charset="0"/>
                <a:cs typeface="Arial" panose="020B0604020202020204" pitchFamily="34" charset="0"/>
              </a:rPr>
              <a:t> 2015: 616 </a:t>
            </a:r>
            <a:r>
              <a:rPr lang="cs-CZ" sz="1100" dirty="0" smtClean="0">
                <a:latin typeface="Arial" panose="020B0604020202020204" pitchFamily="34" charset="0"/>
                <a:cs typeface="Arial" panose="020B0604020202020204" pitchFamily="34" charset="0"/>
              </a:rPr>
              <a:t>s</a:t>
            </a:r>
          </a:p>
          <a:p>
            <a:pPr marL="228600" indent="-228600" algn="just">
              <a:buFont typeface="+mj-lt"/>
              <a:buAutoNum type="arabicPeriod" startAt="7"/>
            </a:pPr>
            <a:endParaRPr lang="cs-CZ" sz="1100" dirty="0">
              <a:latin typeface="Arial" panose="020B0604020202020204" pitchFamily="34" charset="0"/>
              <a:cs typeface="Arial" panose="020B0604020202020204" pitchFamily="34" charset="0"/>
            </a:endParaRPr>
          </a:p>
          <a:p>
            <a:pPr marL="228600" indent="-228600" algn="just">
              <a:buFont typeface="+mj-lt"/>
              <a:buAutoNum type="arabicPeriod" startAt="7"/>
            </a:pPr>
            <a:r>
              <a:rPr lang="cs-CZ" sz="1100" dirty="0">
                <a:latin typeface="Arial" panose="020B0604020202020204" pitchFamily="34" charset="0"/>
                <a:cs typeface="Arial" panose="020B0604020202020204" pitchFamily="34" charset="0"/>
              </a:rPr>
              <a:t>Špinar J: Duální </a:t>
            </a:r>
            <a:r>
              <a:rPr lang="cs-CZ" sz="1100" dirty="0" err="1">
                <a:latin typeface="Arial" panose="020B0604020202020204" pitchFamily="34" charset="0"/>
                <a:cs typeface="Arial" panose="020B0604020202020204" pitchFamily="34" charset="0"/>
              </a:rPr>
              <a:t>antiagregace</a:t>
            </a:r>
            <a:r>
              <a:rPr lang="cs-CZ" sz="1100" dirty="0">
                <a:latin typeface="Arial" panose="020B0604020202020204" pitchFamily="34" charset="0"/>
                <a:cs typeface="Arial" panose="020B0604020202020204" pitchFamily="34" charset="0"/>
              </a:rPr>
              <a:t> je v sekundární prevenci po IM účinná i tři roky. AM </a:t>
            </a:r>
            <a:r>
              <a:rPr lang="cs-CZ" sz="1100" dirty="0" err="1">
                <a:latin typeface="Arial" panose="020B0604020202020204" pitchFamily="34" charset="0"/>
                <a:cs typeface="Arial" panose="020B0604020202020204" pitchFamily="34" charset="0"/>
              </a:rPr>
              <a:t>Review</a:t>
            </a:r>
            <a:r>
              <a:rPr lang="cs-CZ" sz="1100" dirty="0">
                <a:latin typeface="Arial" panose="020B0604020202020204" pitchFamily="34" charset="0"/>
                <a:cs typeface="Arial" panose="020B0604020202020204" pitchFamily="34" charset="0"/>
              </a:rPr>
              <a:t> 2015; </a:t>
            </a:r>
            <a:r>
              <a:rPr lang="cs-CZ" sz="1100" dirty="0" smtClean="0">
                <a:latin typeface="Arial" panose="020B0604020202020204" pitchFamily="34" charset="0"/>
                <a:cs typeface="Arial" panose="020B0604020202020204" pitchFamily="34" charset="0"/>
              </a:rPr>
              <a:t>7</a:t>
            </a:r>
          </a:p>
          <a:p>
            <a:pPr marL="228600" indent="-228600" algn="just">
              <a:buFont typeface="+mj-lt"/>
              <a:buAutoNum type="arabicPeriod" startAt="7"/>
            </a:pPr>
            <a:endParaRPr lang="cs-CZ" sz="1100" dirty="0">
              <a:latin typeface="Arial" panose="020B0604020202020204" pitchFamily="34" charset="0"/>
              <a:cs typeface="Arial" panose="020B0604020202020204" pitchFamily="34" charset="0"/>
            </a:endParaRPr>
          </a:p>
          <a:p>
            <a:pPr marL="228600" indent="-228600" algn="just">
              <a:buFont typeface="+mj-lt"/>
              <a:buAutoNum type="arabicPeriod" startAt="7"/>
            </a:pPr>
            <a:r>
              <a:rPr lang="cs-CZ" sz="1100" dirty="0">
                <a:latin typeface="Arial" panose="020B0604020202020204" pitchFamily="34" charset="0"/>
                <a:cs typeface="Arial" panose="020B0604020202020204" pitchFamily="34" charset="0"/>
              </a:rPr>
              <a:t>Špinar J, Kvapil M: Hlavolamy 2015. Propojení kardiologie a diabetologie. </a:t>
            </a:r>
            <a:r>
              <a:rPr lang="cs-CZ" sz="1100" dirty="0" err="1">
                <a:latin typeface="Arial" panose="020B0604020202020204" pitchFamily="34" charset="0"/>
                <a:cs typeface="Arial" panose="020B0604020202020204" pitchFamily="34" charset="0"/>
              </a:rPr>
              <a:t>Kardiol</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Rev</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Int</a:t>
            </a:r>
            <a:r>
              <a:rPr lang="cs-CZ" sz="1100" dirty="0">
                <a:latin typeface="Arial" panose="020B0604020202020204" pitchFamily="34" charset="0"/>
                <a:cs typeface="Arial" panose="020B0604020202020204" pitchFamily="34" charset="0"/>
              </a:rPr>
              <a:t> Med 2015; 17 (1): </a:t>
            </a:r>
            <a:r>
              <a:rPr lang="cs-CZ" sz="1100" dirty="0" smtClean="0">
                <a:latin typeface="Arial" panose="020B0604020202020204" pitchFamily="34" charset="0"/>
                <a:cs typeface="Arial" panose="020B0604020202020204" pitchFamily="34" charset="0"/>
              </a:rPr>
              <a:t>49-54</a:t>
            </a:r>
          </a:p>
          <a:p>
            <a:pPr marL="228600" indent="-228600" algn="just">
              <a:buFont typeface="+mj-lt"/>
              <a:buAutoNum type="arabicPeriod" startAt="7"/>
            </a:pPr>
            <a:endParaRPr lang="cs-CZ" sz="1100" dirty="0">
              <a:latin typeface="Arial" panose="020B0604020202020204" pitchFamily="34" charset="0"/>
              <a:cs typeface="Arial" panose="020B0604020202020204" pitchFamily="34" charset="0"/>
            </a:endParaRPr>
          </a:p>
          <a:p>
            <a:pPr marL="228600" indent="-228600" algn="just">
              <a:buFont typeface="+mj-lt"/>
              <a:buAutoNum type="arabicPeriod" startAt="7"/>
            </a:pPr>
            <a:r>
              <a:rPr lang="cs-CZ" sz="1100" dirty="0">
                <a:latin typeface="Arial" panose="020B0604020202020204" pitchFamily="34" charset="0"/>
                <a:cs typeface="Arial" panose="020B0604020202020204" pitchFamily="34" charset="0"/>
              </a:rPr>
              <a:t>Špinar J, Špinarová L, Vítovec J: </a:t>
            </a:r>
            <a:r>
              <a:rPr lang="cs-CZ" sz="1100" dirty="0" err="1">
                <a:latin typeface="Arial" panose="020B0604020202020204" pitchFamily="34" charset="0"/>
                <a:cs typeface="Arial" panose="020B0604020202020204" pitchFamily="34" charset="0"/>
              </a:rPr>
              <a:t>IMProved</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reduction</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of</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Outcomes</a:t>
            </a:r>
            <a:r>
              <a:rPr lang="cs-CZ" sz="1100" dirty="0">
                <a:latin typeface="Arial" panose="020B0604020202020204" pitchFamily="34" charset="0"/>
                <a:cs typeface="Arial" panose="020B0604020202020204" pitchFamily="34" charset="0"/>
              </a:rPr>
              <a:t> Vytírán </a:t>
            </a:r>
            <a:r>
              <a:rPr lang="cs-CZ" sz="1100" dirty="0" err="1">
                <a:latin typeface="Arial" panose="020B0604020202020204" pitchFamily="34" charset="0"/>
                <a:cs typeface="Arial" panose="020B0604020202020204" pitchFamily="34" charset="0"/>
              </a:rPr>
              <a:t>Efficacy</a:t>
            </a:r>
            <a:r>
              <a:rPr lang="cs-CZ" sz="1100" dirty="0">
                <a:latin typeface="Arial" panose="020B0604020202020204" pitchFamily="34" charset="0"/>
                <a:cs typeface="Arial" panose="020B0604020202020204" pitchFamily="34" charset="0"/>
              </a:rPr>
              <a:t> International trial (studie IMPROVE IT). Vnitřní lékařství 2014; 60 (12): </a:t>
            </a:r>
            <a:r>
              <a:rPr lang="cs-CZ" sz="1100" dirty="0" smtClean="0">
                <a:latin typeface="Arial" panose="020B0604020202020204" pitchFamily="34" charset="0"/>
                <a:cs typeface="Arial" panose="020B0604020202020204" pitchFamily="34" charset="0"/>
              </a:rPr>
              <a:t>1095-1111</a:t>
            </a:r>
          </a:p>
          <a:p>
            <a:pPr marL="228600" indent="-228600" algn="just">
              <a:buFont typeface="+mj-lt"/>
              <a:buAutoNum type="arabicPeriod" startAt="7"/>
            </a:pPr>
            <a:endParaRPr lang="cs-CZ" sz="1100" dirty="0">
              <a:latin typeface="Arial" panose="020B0604020202020204" pitchFamily="34" charset="0"/>
              <a:cs typeface="Arial" panose="020B0604020202020204" pitchFamily="34" charset="0"/>
            </a:endParaRPr>
          </a:p>
          <a:p>
            <a:pPr marL="228600" indent="-228600" algn="just">
              <a:buFont typeface="+mj-lt"/>
              <a:buAutoNum type="arabicPeriod" startAt="7"/>
            </a:pPr>
            <a:r>
              <a:rPr lang="cs-CZ" sz="1100" dirty="0">
                <a:latin typeface="Arial" panose="020B0604020202020204" pitchFamily="34" charset="0"/>
                <a:cs typeface="Arial" panose="020B0604020202020204" pitchFamily="34" charset="0"/>
              </a:rPr>
              <a:t>Špinar J, Špinarová L, Vítovec J: Studie PEGASUS – duální </a:t>
            </a:r>
            <a:r>
              <a:rPr lang="cs-CZ" sz="1100" dirty="0" err="1">
                <a:latin typeface="Arial" panose="020B0604020202020204" pitchFamily="34" charset="0"/>
                <a:cs typeface="Arial" panose="020B0604020202020204" pitchFamily="34" charset="0"/>
              </a:rPr>
              <a:t>antiagregace</a:t>
            </a:r>
            <a:r>
              <a:rPr lang="cs-CZ" sz="1100" dirty="0">
                <a:latin typeface="Arial" panose="020B0604020202020204" pitchFamily="34" charset="0"/>
                <a:cs typeface="Arial" panose="020B0604020202020204" pitchFamily="34" charset="0"/>
              </a:rPr>
              <a:t> (ASA + </a:t>
            </a:r>
            <a:r>
              <a:rPr lang="cs-CZ" sz="1100" dirty="0" err="1">
                <a:latin typeface="Arial" panose="020B0604020202020204" pitchFamily="34" charset="0"/>
                <a:cs typeface="Arial" panose="020B0604020202020204" pitchFamily="34" charset="0"/>
              </a:rPr>
              <a:t>ticagrelor</a:t>
            </a:r>
            <a:r>
              <a:rPr lang="cs-CZ" sz="1100" dirty="0">
                <a:latin typeface="Arial" panose="020B0604020202020204" pitchFamily="34" charset="0"/>
                <a:cs typeface="Arial" panose="020B0604020202020204" pitchFamily="34" charset="0"/>
              </a:rPr>
              <a:t>) dlouhodobě po infarktu myokardu. </a:t>
            </a:r>
            <a:r>
              <a:rPr lang="cs-CZ" sz="1100" dirty="0" err="1">
                <a:latin typeface="Arial" panose="020B0604020202020204" pitchFamily="34" charset="0"/>
                <a:cs typeface="Arial" panose="020B0604020202020204" pitchFamily="34" charset="0"/>
              </a:rPr>
              <a:t>Kard</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Rev</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Int</a:t>
            </a:r>
            <a:r>
              <a:rPr lang="cs-CZ" sz="1100" dirty="0">
                <a:latin typeface="Arial" panose="020B0604020202020204" pitchFamily="34" charset="0"/>
                <a:cs typeface="Arial" panose="020B0604020202020204" pitchFamily="34" charset="0"/>
              </a:rPr>
              <a:t> med 2015; 17 (1): </a:t>
            </a:r>
            <a:r>
              <a:rPr lang="cs-CZ" sz="1100" dirty="0" smtClean="0">
                <a:latin typeface="Arial" panose="020B0604020202020204" pitchFamily="34" charset="0"/>
                <a:cs typeface="Arial" panose="020B0604020202020204" pitchFamily="34" charset="0"/>
              </a:rPr>
              <a:t>41-45</a:t>
            </a:r>
          </a:p>
          <a:p>
            <a:pPr marL="228600" indent="-228600" algn="just">
              <a:buFont typeface="+mj-lt"/>
              <a:buAutoNum type="arabicPeriod" startAt="7"/>
            </a:pPr>
            <a:endParaRPr lang="cs-CZ" sz="1100" dirty="0">
              <a:latin typeface="Arial" panose="020B0604020202020204" pitchFamily="34" charset="0"/>
              <a:cs typeface="Arial" panose="020B0604020202020204" pitchFamily="34" charset="0"/>
            </a:endParaRPr>
          </a:p>
          <a:p>
            <a:pPr marL="228600" indent="-228600" algn="just">
              <a:buFont typeface="+mj-lt"/>
              <a:buAutoNum type="arabicPeriod" startAt="7"/>
            </a:pPr>
            <a:r>
              <a:rPr lang="cs-CZ" sz="1100" dirty="0">
                <a:latin typeface="Arial" panose="020B0604020202020204" pitchFamily="34" charset="0"/>
                <a:cs typeface="Arial" panose="020B0604020202020204" pitchFamily="34" charset="0"/>
              </a:rPr>
              <a:t>Špinar J, Špinarová L, Vítovec J: Studie PEGASUS – </a:t>
            </a:r>
            <a:r>
              <a:rPr lang="cs-CZ" sz="1100" dirty="0" err="1">
                <a:latin typeface="Arial" panose="020B0604020202020204" pitchFamily="34" charset="0"/>
                <a:cs typeface="Arial" panose="020B0604020202020204" pitchFamily="34" charset="0"/>
              </a:rPr>
              <a:t>ticagrelor</a:t>
            </a:r>
            <a:r>
              <a:rPr lang="cs-CZ" sz="1100" dirty="0">
                <a:latin typeface="Arial" panose="020B0604020202020204" pitchFamily="34" charset="0"/>
                <a:cs typeface="Arial" panose="020B0604020202020204" pitchFamily="34" charset="0"/>
              </a:rPr>
              <a:t> v dlouhodobé léčbě po infarktu myokardu. Hypertenze a kardiovaskulární prevence 2015; (1): 31-32</a:t>
            </a:r>
          </a:p>
          <a:p>
            <a:pPr algn="just"/>
            <a:endParaRPr lang="cs-CZ" sz="1100" dirty="0" smtClean="0">
              <a:latin typeface="Arial" panose="020B0604020202020204" pitchFamily="34" charset="0"/>
              <a:cs typeface="Arial" panose="020B0604020202020204" pitchFamily="34" charset="0"/>
            </a:endParaRPr>
          </a:p>
          <a:p>
            <a:pPr marL="228600" indent="-228600" algn="just">
              <a:buFont typeface="+mj-lt"/>
              <a:buAutoNum type="arabicPeriod" startAt="16"/>
            </a:pPr>
            <a:r>
              <a:rPr lang="cs-CZ" sz="1100" dirty="0" smtClean="0">
                <a:latin typeface="Arial" panose="020B0604020202020204" pitchFamily="34" charset="0"/>
                <a:cs typeface="Arial" panose="020B0604020202020204" pitchFamily="34" charset="0"/>
              </a:rPr>
              <a:t>Špinar </a:t>
            </a:r>
            <a:r>
              <a:rPr lang="cs-CZ" sz="1100" dirty="0">
                <a:latin typeface="Arial" panose="020B0604020202020204" pitchFamily="34" charset="0"/>
                <a:cs typeface="Arial" panose="020B0604020202020204" pitchFamily="34" charset="0"/>
              </a:rPr>
              <a:t>J., Špinarová, L  Vítovec, J. Studie TECOS – efekt </a:t>
            </a:r>
            <a:r>
              <a:rPr lang="cs-CZ" sz="1100" dirty="0" err="1">
                <a:latin typeface="Arial" panose="020B0604020202020204" pitchFamily="34" charset="0"/>
                <a:cs typeface="Arial" panose="020B0604020202020204" pitchFamily="34" charset="0"/>
              </a:rPr>
              <a:t>sitagliptinu</a:t>
            </a:r>
            <a:r>
              <a:rPr lang="cs-CZ" sz="1100" dirty="0">
                <a:latin typeface="Arial" panose="020B0604020202020204" pitchFamily="34" charset="0"/>
                <a:cs typeface="Arial" panose="020B0604020202020204" pitchFamily="34" charset="0"/>
              </a:rPr>
              <a:t> na kardiovaskulární příhody u </a:t>
            </a:r>
            <a:r>
              <a:rPr lang="cs-CZ" sz="1100" dirty="0" err="1">
                <a:latin typeface="Arial" panose="020B0604020202020204" pitchFamily="34" charset="0"/>
                <a:cs typeface="Arial" panose="020B0604020202020204" pitchFamily="34" charset="0"/>
              </a:rPr>
              <a:t>diabtes</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mellitus</a:t>
            </a:r>
            <a:r>
              <a:rPr lang="cs-CZ" sz="1100" dirty="0">
                <a:latin typeface="Arial" panose="020B0604020202020204" pitchFamily="34" charset="0"/>
                <a:cs typeface="Arial" panose="020B0604020202020204" pitchFamily="34" charset="0"/>
              </a:rPr>
              <a:t> 2. typu. Kardiologická revue - Interní medicína, Praha: Ambit Media, 2015, roč. 17, č. 3, s. 257-261. ISSN 2336-288X</a:t>
            </a:r>
            <a:r>
              <a:rPr lang="cs-CZ" sz="1100" dirty="0" smtClean="0">
                <a:latin typeface="Arial" panose="020B0604020202020204" pitchFamily="34" charset="0"/>
                <a:cs typeface="Arial" panose="020B0604020202020204" pitchFamily="34" charset="0"/>
              </a:rPr>
              <a:t>.</a:t>
            </a:r>
          </a:p>
          <a:p>
            <a:pPr marL="228600" indent="-228600" algn="just">
              <a:buFont typeface="+mj-lt"/>
              <a:buAutoNum type="arabicPeriod" startAt="16"/>
            </a:pPr>
            <a:endParaRPr lang="cs-CZ" sz="1100" dirty="0">
              <a:latin typeface="Arial" panose="020B0604020202020204" pitchFamily="34" charset="0"/>
              <a:cs typeface="Arial" panose="020B0604020202020204" pitchFamily="34" charset="0"/>
            </a:endParaRPr>
          </a:p>
          <a:p>
            <a:pPr marL="228600" indent="-228600" algn="just">
              <a:buFont typeface="+mj-lt"/>
              <a:buAutoNum type="arabicPeriod" startAt="16"/>
            </a:pPr>
            <a:r>
              <a:rPr lang="cs-CZ" sz="1100" dirty="0">
                <a:latin typeface="Arial" panose="020B0604020202020204" pitchFamily="34" charset="0"/>
                <a:cs typeface="Arial" panose="020B0604020202020204" pitchFamily="34" charset="0"/>
              </a:rPr>
              <a:t>Špinar, j., Špinarová, L. </a:t>
            </a:r>
            <a:r>
              <a:rPr lang="cs-CZ" sz="1100" dirty="0" err="1">
                <a:latin typeface="Arial" panose="020B0604020202020204" pitchFamily="34" charset="0"/>
                <a:cs typeface="Arial" panose="020B0604020202020204" pitchFamily="34" charset="0"/>
              </a:rPr>
              <a:t>Vítovec.J</a:t>
            </a:r>
            <a:r>
              <a:rPr lang="cs-CZ" sz="1100" dirty="0">
                <a:latin typeface="Arial" panose="020B0604020202020204" pitchFamily="34" charset="0"/>
                <a:cs typeface="Arial" panose="020B0604020202020204" pitchFamily="34" charset="0"/>
              </a:rPr>
              <a:t>. Studie TECOS. Hypertenze &amp; kardiovaskulární prevence, Praha: Target - MD, 2015, roč. 4, č. 2, s. 15-17. ISSN 1805-4129</a:t>
            </a:r>
            <a:r>
              <a:rPr lang="cs-CZ" sz="1100" dirty="0" smtClean="0">
                <a:latin typeface="Arial" panose="020B0604020202020204" pitchFamily="34" charset="0"/>
                <a:cs typeface="Arial" panose="020B0604020202020204" pitchFamily="34" charset="0"/>
              </a:rPr>
              <a:t>.</a:t>
            </a:r>
          </a:p>
          <a:p>
            <a:pPr marL="228600" indent="-228600" algn="just">
              <a:buFont typeface="+mj-lt"/>
              <a:buAutoNum type="arabicPeriod" startAt="16"/>
            </a:pPr>
            <a:endParaRPr lang="cs-CZ" sz="1100" dirty="0">
              <a:latin typeface="Arial" panose="020B0604020202020204" pitchFamily="34" charset="0"/>
              <a:cs typeface="Arial" panose="020B0604020202020204" pitchFamily="34" charset="0"/>
            </a:endParaRPr>
          </a:p>
          <a:p>
            <a:pPr marL="228600" indent="-228600" algn="just">
              <a:buFont typeface="+mj-lt"/>
              <a:buAutoNum type="arabicPeriod" startAt="16"/>
            </a:pPr>
            <a:r>
              <a:rPr lang="cs-CZ" sz="1100" dirty="0">
                <a:latin typeface="Arial" panose="020B0604020202020204" pitchFamily="34" charset="0"/>
                <a:cs typeface="Arial" panose="020B0604020202020204" pitchFamily="34" charset="0"/>
              </a:rPr>
              <a:t> Špinar, J., Špinarová, L., Ludka O.. Nové léky pro akutní srdeční selhání. Kardiologická revue - Interní medicína, Praha: Ambit Media, 2015, roč. 17, č. 2, s. 152-154. ISSN 2336-288X</a:t>
            </a:r>
            <a:r>
              <a:rPr lang="cs-CZ" sz="1100" dirty="0" smtClean="0">
                <a:latin typeface="Arial" panose="020B0604020202020204" pitchFamily="34" charset="0"/>
                <a:cs typeface="Arial" panose="020B0604020202020204" pitchFamily="34" charset="0"/>
              </a:rPr>
              <a:t>.</a:t>
            </a:r>
          </a:p>
          <a:p>
            <a:pPr marL="228600" indent="-228600" algn="just">
              <a:buFont typeface="+mj-lt"/>
              <a:buAutoNum type="arabicPeriod" startAt="16"/>
            </a:pPr>
            <a:endParaRPr lang="cs-CZ" sz="1100" dirty="0">
              <a:latin typeface="Arial" panose="020B0604020202020204" pitchFamily="34" charset="0"/>
              <a:cs typeface="Arial" panose="020B0604020202020204" pitchFamily="34" charset="0"/>
            </a:endParaRPr>
          </a:p>
          <a:p>
            <a:pPr marL="228600" indent="-228600" algn="just">
              <a:buFont typeface="+mj-lt"/>
              <a:buAutoNum type="arabicPeriod" startAt="16"/>
            </a:pPr>
            <a:r>
              <a:rPr lang="cs-CZ" sz="1100" dirty="0">
                <a:latin typeface="Arial" panose="020B0604020202020204" pitchFamily="34" charset="0"/>
                <a:cs typeface="Arial" panose="020B0604020202020204" pitchFamily="34" charset="0"/>
              </a:rPr>
              <a:t>Špinar, J., </a:t>
            </a:r>
            <a:r>
              <a:rPr lang="cs-CZ" sz="1100" dirty="0" err="1">
                <a:latin typeface="Arial" panose="020B0604020202020204" pitchFamily="34" charset="0"/>
                <a:cs typeface="Arial" panose="020B0604020202020204" pitchFamily="34" charset="0"/>
              </a:rPr>
              <a:t>Špinarová,L</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Vítovec.J</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Ticagrelor</a:t>
            </a:r>
            <a:r>
              <a:rPr lang="cs-CZ" sz="1100" dirty="0">
                <a:latin typeface="Arial" panose="020B0604020202020204" pitchFamily="34" charset="0"/>
                <a:cs typeface="Arial" panose="020B0604020202020204" pitchFamily="34" charset="0"/>
              </a:rPr>
              <a:t> a duální </a:t>
            </a:r>
            <a:r>
              <a:rPr lang="cs-CZ" sz="1100" dirty="0" err="1">
                <a:latin typeface="Arial" panose="020B0604020202020204" pitchFamily="34" charset="0"/>
                <a:cs typeface="Arial" panose="020B0604020202020204" pitchFamily="34" charset="0"/>
              </a:rPr>
              <a:t>antiagregace</a:t>
            </a:r>
            <a:r>
              <a:rPr lang="cs-CZ" sz="1100" dirty="0">
                <a:latin typeface="Arial" panose="020B0604020202020204" pitchFamily="34" charset="0"/>
                <a:cs typeface="Arial" panose="020B0604020202020204" pitchFamily="34" charset="0"/>
              </a:rPr>
              <a:t> po infarktu myokardu - studie PEGASUS. Farmakoterapie, Praha: </a:t>
            </a:r>
            <a:r>
              <a:rPr lang="cs-CZ" sz="1100" dirty="0" err="1">
                <a:latin typeface="Arial" panose="020B0604020202020204" pitchFamily="34" charset="0"/>
                <a:cs typeface="Arial" panose="020B0604020202020204" pitchFamily="34" charset="0"/>
              </a:rPr>
              <a:t>Farmakon</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Press</a:t>
            </a:r>
            <a:r>
              <a:rPr lang="cs-CZ" sz="1100" dirty="0">
                <a:latin typeface="Arial" panose="020B0604020202020204" pitchFamily="34" charset="0"/>
                <a:cs typeface="Arial" panose="020B0604020202020204" pitchFamily="34" charset="0"/>
              </a:rPr>
              <a:t>, 2015, roč. 11, č. 1, s. 74-80. ISSN 1801-1209</a:t>
            </a:r>
            <a:r>
              <a:rPr lang="cs-CZ" sz="1100" dirty="0" smtClean="0">
                <a:latin typeface="Arial" panose="020B0604020202020204" pitchFamily="34" charset="0"/>
                <a:cs typeface="Arial" panose="020B0604020202020204" pitchFamily="34" charset="0"/>
              </a:rPr>
              <a:t>.</a:t>
            </a:r>
          </a:p>
          <a:p>
            <a:pPr marL="228600" indent="-228600" algn="just">
              <a:buFont typeface="+mj-lt"/>
              <a:buAutoNum type="arabicPeriod" startAt="16"/>
            </a:pPr>
            <a:endParaRPr lang="cs-CZ" sz="1100" dirty="0">
              <a:latin typeface="Arial" panose="020B0604020202020204" pitchFamily="34" charset="0"/>
              <a:cs typeface="Arial" panose="020B0604020202020204" pitchFamily="34" charset="0"/>
            </a:endParaRPr>
          </a:p>
          <a:p>
            <a:pPr marL="228600" indent="-228600" algn="just">
              <a:buFont typeface="+mj-lt"/>
              <a:buAutoNum type="arabicPeriod" startAt="16"/>
            </a:pPr>
            <a:r>
              <a:rPr lang="cs-CZ" sz="1100" dirty="0" smtClean="0">
                <a:latin typeface="Arial" panose="020B0604020202020204" pitchFamily="34" charset="0"/>
                <a:cs typeface="Arial" panose="020B0604020202020204" pitchFamily="34" charset="0"/>
              </a:rPr>
              <a:t>Špinar</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J.,Špinarová</a:t>
            </a:r>
            <a:r>
              <a:rPr lang="cs-CZ" sz="1100" dirty="0">
                <a:latin typeface="Arial" panose="020B0604020202020204" pitchFamily="34" charset="0"/>
                <a:cs typeface="Arial" panose="020B0604020202020204" pitchFamily="34" charset="0"/>
              </a:rPr>
              <a:t>, L., Vítovec, J.. Studie IMPROVE-IT změnila strategii </a:t>
            </a:r>
            <a:r>
              <a:rPr lang="cs-CZ" sz="1100" dirty="0" err="1">
                <a:latin typeface="Arial" panose="020B0604020202020204" pitchFamily="34" charset="0"/>
                <a:cs typeface="Arial" panose="020B0604020202020204" pitchFamily="34" charset="0"/>
              </a:rPr>
              <a:t>hypolipidemické</a:t>
            </a:r>
            <a:r>
              <a:rPr lang="cs-CZ" sz="1100" dirty="0">
                <a:latin typeface="Arial" panose="020B0604020202020204" pitchFamily="34" charset="0"/>
                <a:cs typeface="Arial" panose="020B0604020202020204" pitchFamily="34" charset="0"/>
              </a:rPr>
              <a:t> léčby. </a:t>
            </a:r>
            <a:r>
              <a:rPr lang="cs-CZ" sz="1100" dirty="0" err="1">
                <a:latin typeface="Arial" panose="020B0604020202020204" pitchFamily="34" charset="0"/>
                <a:cs typeface="Arial" panose="020B0604020202020204" pitchFamily="34" charset="0"/>
              </a:rPr>
              <a:t>Remedia</a:t>
            </a:r>
            <a:r>
              <a:rPr lang="cs-CZ" sz="1100" dirty="0">
                <a:latin typeface="Arial" panose="020B0604020202020204" pitchFamily="34" charset="0"/>
                <a:cs typeface="Arial" panose="020B0604020202020204" pitchFamily="34" charset="0"/>
              </a:rPr>
              <a:t>, Praha: </a:t>
            </a:r>
            <a:r>
              <a:rPr lang="cs-CZ" sz="1100" dirty="0" err="1">
                <a:latin typeface="Arial" panose="020B0604020202020204" pitchFamily="34" charset="0"/>
                <a:cs typeface="Arial" panose="020B0604020202020204" pitchFamily="34" charset="0"/>
              </a:rPr>
              <a:t>Medical</a:t>
            </a:r>
            <a:r>
              <a:rPr lang="cs-CZ" sz="1100" dirty="0">
                <a:latin typeface="Arial" panose="020B0604020202020204" pitchFamily="34" charset="0"/>
                <a:cs typeface="Arial" panose="020B0604020202020204" pitchFamily="34" charset="0"/>
              </a:rPr>
              <a:t> Tribune, 2015, roč. 25, č. 2, s. 139-142. ISSN 0862-8947</a:t>
            </a:r>
            <a:r>
              <a:rPr lang="cs-CZ" sz="1100" dirty="0" smtClean="0">
                <a:latin typeface="Arial" panose="020B0604020202020204" pitchFamily="34" charset="0"/>
                <a:cs typeface="Arial" panose="020B0604020202020204" pitchFamily="34" charset="0"/>
              </a:rPr>
              <a:t>.</a:t>
            </a:r>
            <a:endParaRPr lang="cs-CZ" sz="1100" dirty="0">
              <a:latin typeface="Arial" panose="020B0604020202020204" pitchFamily="34" charset="0"/>
              <a:cs typeface="Arial" panose="020B0604020202020204" pitchFamily="34" charset="0"/>
            </a:endParaRPr>
          </a:p>
        </p:txBody>
      </p:sp>
      <p:sp>
        <p:nvSpPr>
          <p:cNvPr id="5" name="Obdélník 4"/>
          <p:cNvSpPr/>
          <p:nvPr/>
        </p:nvSpPr>
        <p:spPr>
          <a:xfrm>
            <a:off x="2286000" y="-679817"/>
            <a:ext cx="4572000" cy="584775"/>
          </a:xfrm>
          <a:prstGeom prst="rect">
            <a:avLst/>
          </a:prstGeom>
        </p:spPr>
        <p:txBody>
          <a:bodyPr>
            <a:spAutoFit/>
          </a:bodyPr>
          <a:lstStyle/>
          <a:p>
            <a:endParaRPr lang="cs-CZ" dirty="0" smtClean="0"/>
          </a:p>
          <a:p>
            <a:endParaRPr lang="cs-CZ" dirty="0"/>
          </a:p>
        </p:txBody>
      </p:sp>
    </p:spTree>
    <p:extLst>
      <p:ext uri="{BB962C8B-B14F-4D97-AF65-F5344CB8AC3E}">
        <p14:creationId xmlns:p14="http://schemas.microsoft.com/office/powerpoint/2010/main" val="2650543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 y="242634"/>
            <a:ext cx="9540551" cy="5863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nchor="ctr">
            <a:spAutoFit/>
          </a:bodyPr>
          <a:lstStyle/>
          <a:p>
            <a:r>
              <a:rPr lang="cs-CZ" sz="1800" b="1" dirty="0">
                <a:solidFill>
                  <a:srgbClr val="FFFF00"/>
                </a:solidFill>
                <a:latin typeface="Arial" charset="0"/>
              </a:rPr>
              <a:t>Personální obsazení – pracovní skupiny a programy</a:t>
            </a:r>
            <a:endParaRPr lang="cs-CZ" sz="1800" dirty="0">
              <a:solidFill>
                <a:srgbClr val="FFFF00"/>
              </a:solidFill>
              <a:latin typeface="Arial" charset="0"/>
            </a:endParaRPr>
          </a:p>
          <a:p>
            <a:r>
              <a:rPr lang="cs-CZ" sz="1800" dirty="0">
                <a:latin typeface="Arial" charset="0"/>
              </a:rPr>
              <a:t>Vedoucí lékař </a:t>
            </a:r>
            <a:r>
              <a:rPr lang="cs-CZ" sz="1800" dirty="0" err="1">
                <a:latin typeface="Arial" charset="0"/>
              </a:rPr>
              <a:t>angiolinek</a:t>
            </a:r>
            <a:r>
              <a:rPr lang="cs-CZ" sz="1800" dirty="0">
                <a:latin typeface="Arial" charset="0"/>
              </a:rPr>
              <a:t> I+II :  </a:t>
            </a:r>
            <a:r>
              <a:rPr lang="cs-CZ" sz="1800" dirty="0" smtClean="0">
                <a:latin typeface="Arial" charset="0"/>
              </a:rPr>
              <a:t>as. MUDr</a:t>
            </a:r>
            <a:r>
              <a:rPr lang="cs-CZ" sz="1800" dirty="0">
                <a:latin typeface="Arial" charset="0"/>
              </a:rPr>
              <a:t>. Petr Kala, Ph.D.</a:t>
            </a:r>
          </a:p>
          <a:p>
            <a:r>
              <a:rPr lang="cs-CZ" sz="1800" dirty="0">
                <a:latin typeface="Arial" charset="0"/>
              </a:rPr>
              <a:t>Vedoucí lékař </a:t>
            </a:r>
            <a:r>
              <a:rPr lang="cs-CZ" sz="1800" dirty="0" err="1">
                <a:latin typeface="Arial" charset="0"/>
              </a:rPr>
              <a:t>arytmo</a:t>
            </a:r>
            <a:r>
              <a:rPr lang="cs-CZ" sz="1800" dirty="0">
                <a:latin typeface="Arial" charset="0"/>
              </a:rPr>
              <a:t> sálů : doc. MUDr. Milan Kozák, Ph.D.</a:t>
            </a:r>
          </a:p>
          <a:p>
            <a:r>
              <a:rPr lang="cs-CZ" sz="1800" dirty="0">
                <a:latin typeface="Arial" charset="0"/>
              </a:rPr>
              <a:t>Vedoucí lékař ambulancí : MUDr. Martina </a:t>
            </a:r>
            <a:r>
              <a:rPr lang="cs-CZ" sz="1800" dirty="0" err="1">
                <a:latin typeface="Arial" charset="0"/>
              </a:rPr>
              <a:t>Šišáková</a:t>
            </a:r>
            <a:r>
              <a:rPr lang="cs-CZ" sz="1800" dirty="0">
                <a:latin typeface="Arial" charset="0"/>
              </a:rPr>
              <a:t>, Ph.D.</a:t>
            </a:r>
          </a:p>
          <a:p>
            <a:r>
              <a:rPr lang="cs-CZ" sz="1800" dirty="0">
                <a:latin typeface="Arial" charset="0"/>
              </a:rPr>
              <a:t>Vedoucí lékař  neinvazivní diagnostiky </a:t>
            </a:r>
            <a:r>
              <a:rPr lang="cs-CZ" sz="1800" dirty="0" smtClean="0">
                <a:latin typeface="Arial" charset="0"/>
              </a:rPr>
              <a:t>I (DTC) : </a:t>
            </a:r>
            <a:r>
              <a:rPr lang="cs-CZ" sz="1800" dirty="0">
                <a:latin typeface="Arial" charset="0"/>
              </a:rPr>
              <a:t>MUDr. Svatopluk Nehyba, Ph.D. </a:t>
            </a:r>
            <a:endParaRPr lang="cs-CZ" sz="1800" dirty="0" smtClean="0">
              <a:latin typeface="Arial" charset="0"/>
            </a:endParaRPr>
          </a:p>
          <a:p>
            <a:r>
              <a:rPr lang="cs-CZ" sz="1800" dirty="0" smtClean="0">
                <a:latin typeface="Arial" charset="0"/>
              </a:rPr>
              <a:t>Vedoucí lékař </a:t>
            </a:r>
            <a:r>
              <a:rPr lang="cs-CZ" sz="1800" dirty="0" err="1" smtClean="0">
                <a:latin typeface="Arial" charset="0"/>
              </a:rPr>
              <a:t>neivazivní</a:t>
            </a:r>
            <a:r>
              <a:rPr lang="cs-CZ" sz="1800" dirty="0" smtClean="0">
                <a:latin typeface="Arial" charset="0"/>
              </a:rPr>
              <a:t> diagnostiky II (Echo 13.p.): MUDr. Jan </a:t>
            </a:r>
            <a:r>
              <a:rPr lang="cs-CZ" sz="1800" dirty="0" err="1" smtClean="0">
                <a:latin typeface="Arial" charset="0"/>
              </a:rPr>
              <a:t>Maňoušek</a:t>
            </a:r>
            <a:r>
              <a:rPr lang="cs-CZ" sz="1800" dirty="0" smtClean="0">
                <a:latin typeface="Arial" charset="0"/>
              </a:rPr>
              <a:t>     </a:t>
            </a:r>
            <a:endParaRPr lang="cs-CZ" sz="1800" dirty="0">
              <a:latin typeface="Arial" charset="0"/>
            </a:endParaRPr>
          </a:p>
          <a:p>
            <a:r>
              <a:rPr lang="cs-CZ" sz="1800" dirty="0">
                <a:latin typeface="Arial" charset="0"/>
              </a:rPr>
              <a:t>Vedoucí lékař stacionáře : MUDr. Martin </a:t>
            </a:r>
            <a:r>
              <a:rPr lang="cs-CZ" sz="1800" dirty="0" err="1">
                <a:latin typeface="Arial" charset="0"/>
              </a:rPr>
              <a:t>Poloczek</a:t>
            </a:r>
            <a:endParaRPr lang="cs-CZ" sz="1800" dirty="0">
              <a:latin typeface="Arial" charset="0"/>
            </a:endParaRPr>
          </a:p>
          <a:p>
            <a:r>
              <a:rPr lang="cs-CZ" sz="1800" b="1" i="1" dirty="0">
                <a:solidFill>
                  <a:srgbClr val="FFFF00"/>
                </a:solidFill>
                <a:latin typeface="Arial" charset="0"/>
              </a:rPr>
              <a:t>Pracovní skupiny a programy na IKK:</a:t>
            </a:r>
            <a:endParaRPr lang="cs-CZ" sz="1800" dirty="0">
              <a:solidFill>
                <a:srgbClr val="FFFF00"/>
              </a:solidFill>
              <a:latin typeface="Arial" charset="0"/>
            </a:endParaRPr>
          </a:p>
          <a:p>
            <a:r>
              <a:rPr lang="cs-CZ" sz="1800" dirty="0">
                <a:latin typeface="Arial" charset="0"/>
              </a:rPr>
              <a:t>PS srdeční selhání – vedoucí lékař : prof. MUDr. Jindřich Špinar, CSc.</a:t>
            </a:r>
          </a:p>
          <a:p>
            <a:r>
              <a:rPr lang="cs-CZ" sz="1800" dirty="0">
                <a:latin typeface="Arial" charset="0"/>
              </a:rPr>
              <a:t>PS arytmie a </a:t>
            </a:r>
            <a:r>
              <a:rPr lang="cs-CZ" sz="1800" dirty="0" err="1">
                <a:latin typeface="Arial" charset="0"/>
              </a:rPr>
              <a:t>kardiostimulace</a:t>
            </a:r>
            <a:r>
              <a:rPr lang="cs-CZ" sz="1800" dirty="0">
                <a:latin typeface="Arial" charset="0"/>
              </a:rPr>
              <a:t> – vedoucí lékař: doc. MUDr. Milan Kozák, Ph.D.</a:t>
            </a:r>
          </a:p>
          <a:p>
            <a:r>
              <a:rPr lang="cs-CZ" sz="1800" dirty="0">
                <a:latin typeface="Arial" charset="0"/>
              </a:rPr>
              <a:t>PS akutní a intervenční kardiologie– vedoucí lékař : </a:t>
            </a:r>
            <a:r>
              <a:rPr lang="cs-CZ" sz="1800" dirty="0" smtClean="0">
                <a:latin typeface="Arial" charset="0"/>
              </a:rPr>
              <a:t>as. MUDr</a:t>
            </a:r>
            <a:r>
              <a:rPr lang="cs-CZ" sz="1800" dirty="0">
                <a:latin typeface="Arial" charset="0"/>
              </a:rPr>
              <a:t>. Petr Kala, Ph.D.</a:t>
            </a:r>
          </a:p>
          <a:p>
            <a:r>
              <a:rPr lang="cs-CZ" sz="1800" dirty="0">
                <a:latin typeface="Arial" charset="0"/>
              </a:rPr>
              <a:t>PS echokardiografie - vedoucí lékař :  prim. MUDr. Jiří </a:t>
            </a:r>
            <a:r>
              <a:rPr lang="cs-CZ" sz="1800" dirty="0" err="1">
                <a:latin typeface="Arial" charset="0"/>
              </a:rPr>
              <a:t>Schildberger</a:t>
            </a:r>
            <a:r>
              <a:rPr lang="cs-CZ" sz="1800" dirty="0">
                <a:latin typeface="Arial" charset="0"/>
              </a:rPr>
              <a:t>, Ph.D.</a:t>
            </a:r>
          </a:p>
          <a:p>
            <a:r>
              <a:rPr lang="cs-CZ" sz="1800" dirty="0">
                <a:latin typeface="Arial" charset="0"/>
              </a:rPr>
              <a:t>PS </a:t>
            </a:r>
            <a:r>
              <a:rPr lang="cs-CZ" sz="1800" dirty="0" err="1">
                <a:latin typeface="Arial" charset="0"/>
              </a:rPr>
              <a:t>angiologie</a:t>
            </a:r>
            <a:r>
              <a:rPr lang="cs-CZ" sz="1800" dirty="0">
                <a:latin typeface="Arial" charset="0"/>
              </a:rPr>
              <a:t> – vedoucí lékař :  MUDr. Richard Souček </a:t>
            </a:r>
          </a:p>
          <a:p>
            <a:r>
              <a:rPr lang="cs-CZ" sz="1800" dirty="0">
                <a:latin typeface="Arial" charset="0"/>
              </a:rPr>
              <a:t>Program: Vrozené srdeční vady – vedoucí lékař: MUDr. Tomáš Zatočil</a:t>
            </a:r>
          </a:p>
          <a:p>
            <a:r>
              <a:rPr lang="cs-CZ" sz="1800" dirty="0">
                <a:latin typeface="Arial" charset="0"/>
              </a:rPr>
              <a:t>Program: Plicní hypertenze – vedoucí lékař:  MUDr. Marián </a:t>
            </a:r>
            <a:r>
              <a:rPr lang="cs-CZ" sz="1800" dirty="0" err="1" smtClean="0">
                <a:latin typeface="Arial" charset="0"/>
              </a:rPr>
              <a:t>Felšöci</a:t>
            </a:r>
            <a:r>
              <a:rPr lang="cs-CZ" sz="1800" dirty="0" smtClean="0">
                <a:latin typeface="Arial" charset="0"/>
              </a:rPr>
              <a:t>, Ph.D.</a:t>
            </a:r>
            <a:endParaRPr lang="cs-CZ" sz="1800" dirty="0">
              <a:latin typeface="Arial" charset="0"/>
            </a:endParaRPr>
          </a:p>
          <a:p>
            <a:r>
              <a:rPr lang="cs-CZ" sz="1800" dirty="0" smtClean="0">
                <a:latin typeface="Arial" charset="0"/>
              </a:rPr>
              <a:t>Program</a:t>
            </a:r>
            <a:r>
              <a:rPr lang="cs-CZ" sz="1800" dirty="0">
                <a:latin typeface="Arial" charset="0"/>
              </a:rPr>
              <a:t>: Preventivní kardiologie a hypertenze </a:t>
            </a:r>
            <a:r>
              <a:rPr lang="cs-CZ" sz="1800" dirty="0" smtClean="0">
                <a:latin typeface="Arial" charset="0"/>
              </a:rPr>
              <a:t>–vedoucí </a:t>
            </a:r>
            <a:r>
              <a:rPr lang="cs-CZ" sz="1800" dirty="0">
                <a:latin typeface="Arial" charset="0"/>
              </a:rPr>
              <a:t>lékař : MUDr. Petra Vysočanová</a:t>
            </a:r>
          </a:p>
          <a:p>
            <a:r>
              <a:rPr lang="cs-CZ" sz="1800" dirty="0">
                <a:latin typeface="Arial" charset="0"/>
              </a:rPr>
              <a:t>Program: </a:t>
            </a:r>
            <a:r>
              <a:rPr lang="cs-CZ" sz="1800" dirty="0" err="1">
                <a:latin typeface="Arial" charset="0"/>
              </a:rPr>
              <a:t>Kardiostimulace</a:t>
            </a:r>
            <a:r>
              <a:rPr lang="cs-CZ" sz="1800" dirty="0">
                <a:latin typeface="Arial" charset="0"/>
              </a:rPr>
              <a:t> – vedoucí lékař: as. MUDr. Jitka Vlašínová, Ph.D.</a:t>
            </a:r>
          </a:p>
          <a:p>
            <a:r>
              <a:rPr lang="cs-CZ" sz="1800" dirty="0">
                <a:latin typeface="Arial" charset="0"/>
              </a:rPr>
              <a:t>Program: Ablace – vedoucí lékař: doc.  MUDr. Růžena </a:t>
            </a:r>
            <a:r>
              <a:rPr lang="cs-CZ" sz="1800" dirty="0" err="1">
                <a:latin typeface="Arial" charset="0"/>
              </a:rPr>
              <a:t>Lábrová</a:t>
            </a:r>
            <a:r>
              <a:rPr lang="cs-CZ" sz="1800" dirty="0">
                <a:latin typeface="Arial" charset="0"/>
              </a:rPr>
              <a:t>, Ph.D.</a:t>
            </a:r>
          </a:p>
          <a:p>
            <a:r>
              <a:rPr lang="cs-CZ" sz="1800" dirty="0">
                <a:latin typeface="Arial" charset="0"/>
              </a:rPr>
              <a:t>Koordinátor klinických studií : doc. MUDr. Růžena </a:t>
            </a:r>
            <a:r>
              <a:rPr lang="cs-CZ" sz="1800" dirty="0" err="1">
                <a:latin typeface="Arial" charset="0"/>
              </a:rPr>
              <a:t>Lábrová</a:t>
            </a:r>
            <a:r>
              <a:rPr lang="cs-CZ" sz="1800" dirty="0">
                <a:latin typeface="Arial" charset="0"/>
              </a:rPr>
              <a:t>, Ph.D.</a:t>
            </a:r>
          </a:p>
          <a:p>
            <a:r>
              <a:rPr lang="cs-CZ" sz="1800" dirty="0">
                <a:latin typeface="Arial" charset="0"/>
              </a:rPr>
              <a:t>Vedoucí systému řízení jakosti : MUDr. Pavel Trčka</a:t>
            </a:r>
          </a:p>
          <a:p>
            <a:r>
              <a:rPr lang="cs-CZ" sz="1800" dirty="0">
                <a:latin typeface="Arial" charset="0"/>
              </a:rPr>
              <a:t>DRG kodéři: MUDr. Viktor Musil, </a:t>
            </a:r>
            <a:r>
              <a:rPr lang="cs-CZ" sz="1800" dirty="0" err="1" smtClean="0">
                <a:latin typeface="Arial" charset="0"/>
              </a:rPr>
              <a:t>Ph.D</a:t>
            </a:r>
            <a:r>
              <a:rPr lang="cs-CZ" sz="1800" dirty="0" smtClean="0">
                <a:latin typeface="Arial" charset="0"/>
              </a:rPr>
              <a:t>, MUDr. Irena Andršová, Ph.D.</a:t>
            </a:r>
            <a:endParaRPr lang="cs-CZ" sz="1800" dirty="0">
              <a:latin typeface="Arial"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79513" y="116632"/>
            <a:ext cx="8712968" cy="6678751"/>
          </a:xfrm>
          <a:prstGeom prst="rect">
            <a:avLst/>
          </a:prstGeom>
        </p:spPr>
        <p:txBody>
          <a:bodyPr wrap="square">
            <a:spAutoFit/>
          </a:bodyPr>
          <a:lstStyle/>
          <a:p>
            <a:pPr marL="228600" lvl="0" indent="-228600" algn="just">
              <a:buFont typeface="+mj-lt"/>
              <a:buAutoNum type="arabicPeriod" startAt="21"/>
            </a:pPr>
            <a:r>
              <a:rPr lang="cs-CZ" sz="1100" dirty="0" err="1">
                <a:solidFill>
                  <a:srgbClr val="FFFFFF"/>
                </a:solidFill>
                <a:latin typeface="Arial" panose="020B0604020202020204" pitchFamily="34" charset="0"/>
                <a:cs typeface="Arial" panose="020B0604020202020204" pitchFamily="34" charset="0"/>
              </a:rPr>
              <a:t>Špinar,J</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Widimský</a:t>
            </a:r>
            <a:r>
              <a:rPr lang="cs-CZ" sz="1100" dirty="0">
                <a:solidFill>
                  <a:srgbClr val="FFFFFF"/>
                </a:solidFill>
                <a:latin typeface="Arial" panose="020B0604020202020204" pitchFamily="34" charset="0"/>
                <a:cs typeface="Arial" panose="020B0604020202020204" pitchFamily="34" charset="0"/>
              </a:rPr>
              <a:t>. J. jr. </a:t>
            </a:r>
            <a:r>
              <a:rPr lang="cs-CZ" sz="1100" dirty="0" err="1">
                <a:solidFill>
                  <a:srgbClr val="FFFFFF"/>
                </a:solidFill>
                <a:latin typeface="Arial" panose="020B0604020202020204" pitchFamily="34" charset="0"/>
                <a:cs typeface="Arial" panose="020B0604020202020204" pitchFamily="34" charset="0"/>
              </a:rPr>
              <a:t>Ticagrelor</a:t>
            </a:r>
            <a:r>
              <a:rPr lang="cs-CZ" sz="1100" dirty="0">
                <a:solidFill>
                  <a:srgbClr val="FFFFFF"/>
                </a:solidFill>
                <a:latin typeface="Arial" panose="020B0604020202020204" pitchFamily="34" charset="0"/>
                <a:cs typeface="Arial" panose="020B0604020202020204" pitchFamily="34" charset="0"/>
              </a:rPr>
              <a:t> - stručný lékový profil. Hypertenze &amp; kardiovaskulární prevence, Praha: Target MD, 2015, roč. 4, č. 1, s. 36-38. ISSN 1805-4129. </a:t>
            </a:r>
            <a:endParaRPr lang="cs-CZ" sz="1100" dirty="0" smtClean="0">
              <a:solidFill>
                <a:srgbClr val="FFFFFF"/>
              </a:solidFill>
              <a:latin typeface="Arial" panose="020B0604020202020204" pitchFamily="34" charset="0"/>
              <a:cs typeface="Arial" panose="020B0604020202020204" pitchFamily="34" charset="0"/>
            </a:endParaRPr>
          </a:p>
          <a:p>
            <a:pPr marL="228600" lvl="0" indent="-228600" algn="just">
              <a:buFont typeface="+mj-lt"/>
              <a:buAutoNum type="arabicPeriod" startAt="21"/>
            </a:pPr>
            <a:endParaRPr lang="cs-CZ" sz="1100" dirty="0">
              <a:solidFill>
                <a:srgbClr val="FFFFFF"/>
              </a:solidFill>
              <a:latin typeface="Arial" panose="020B0604020202020204" pitchFamily="34" charset="0"/>
              <a:cs typeface="Arial" panose="020B0604020202020204" pitchFamily="34" charset="0"/>
            </a:endParaRPr>
          </a:p>
          <a:p>
            <a:pPr marL="228600" lvl="0" indent="-228600" algn="just">
              <a:buFont typeface="+mj-lt"/>
              <a:buAutoNum type="arabicPeriod" startAt="21"/>
            </a:pP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Špinar,J</a:t>
            </a:r>
            <a:r>
              <a:rPr lang="cs-CZ" sz="1100" dirty="0">
                <a:solidFill>
                  <a:srgbClr val="FFFFFF"/>
                </a:solidFill>
                <a:latin typeface="Arial" panose="020B0604020202020204" pitchFamily="34" charset="0"/>
                <a:cs typeface="Arial" panose="020B0604020202020204" pitchFamily="34" charset="0"/>
              </a:rPr>
              <a:t>., Špinarová, L., </a:t>
            </a:r>
            <a:r>
              <a:rPr lang="cs-CZ" sz="1100" dirty="0" err="1">
                <a:solidFill>
                  <a:srgbClr val="FFFFFF"/>
                </a:solidFill>
                <a:latin typeface="Arial" panose="020B0604020202020204" pitchFamily="34" charset="0"/>
                <a:cs typeface="Arial" panose="020B0604020202020204" pitchFamily="34" charset="0"/>
              </a:rPr>
              <a:t>Vítovec,J.,Ludka</a:t>
            </a:r>
            <a:r>
              <a:rPr lang="cs-CZ" sz="1100" dirty="0">
                <a:solidFill>
                  <a:srgbClr val="FFFFFF"/>
                </a:solidFill>
                <a:latin typeface="Arial" panose="020B0604020202020204" pitchFamily="34" charset="0"/>
                <a:cs typeface="Arial" panose="020B0604020202020204" pitchFamily="34" charset="0"/>
              </a:rPr>
              <a:t>, O. Studie PEGASUS: dlouhodobá duální </a:t>
            </a:r>
            <a:r>
              <a:rPr lang="cs-CZ" sz="1100" dirty="0" err="1">
                <a:solidFill>
                  <a:srgbClr val="FFFFFF"/>
                </a:solidFill>
                <a:latin typeface="Arial" panose="020B0604020202020204" pitchFamily="34" charset="0"/>
                <a:cs typeface="Arial" panose="020B0604020202020204" pitchFamily="34" charset="0"/>
              </a:rPr>
              <a:t>antiagregace</a:t>
            </a:r>
            <a:r>
              <a:rPr lang="cs-CZ" sz="1100" dirty="0">
                <a:solidFill>
                  <a:srgbClr val="FFFFFF"/>
                </a:solidFill>
                <a:latin typeface="Arial" panose="020B0604020202020204" pitchFamily="34" charset="0"/>
                <a:cs typeface="Arial" panose="020B0604020202020204" pitchFamily="34" charset="0"/>
              </a:rPr>
              <a:t> po infarktu myokardu – </a:t>
            </a:r>
            <a:r>
              <a:rPr lang="cs-CZ" sz="1100" dirty="0" err="1">
                <a:solidFill>
                  <a:srgbClr val="FFFFFF"/>
                </a:solidFill>
                <a:latin typeface="Arial" panose="020B0604020202020204" pitchFamily="34" charset="0"/>
                <a:cs typeface="Arial" panose="020B0604020202020204" pitchFamily="34" charset="0"/>
              </a:rPr>
              <a:t>ticagrelor</a:t>
            </a:r>
            <a:r>
              <a:rPr lang="cs-CZ" sz="1100" dirty="0">
                <a:solidFill>
                  <a:srgbClr val="FFFFFF"/>
                </a:solidFill>
                <a:latin typeface="Arial" panose="020B0604020202020204" pitchFamily="34" charset="0"/>
                <a:cs typeface="Arial" panose="020B0604020202020204" pitchFamily="34" charset="0"/>
              </a:rPr>
              <a:t> + ASA. Acta </a:t>
            </a:r>
            <a:r>
              <a:rPr lang="cs-CZ" sz="1100" dirty="0" err="1">
                <a:solidFill>
                  <a:srgbClr val="FFFFFF"/>
                </a:solidFill>
                <a:latin typeface="Arial" panose="020B0604020202020204" pitchFamily="34" charset="0"/>
                <a:cs typeface="Arial" panose="020B0604020202020204" pitchFamily="34" charset="0"/>
              </a:rPr>
              <a:t>medicinae</a:t>
            </a:r>
            <a:r>
              <a:rPr lang="cs-CZ" sz="1100" dirty="0">
                <a:solidFill>
                  <a:srgbClr val="FFFFFF"/>
                </a:solidFill>
                <a:latin typeface="Arial" panose="020B0604020202020204" pitchFamily="34" charset="0"/>
                <a:cs typeface="Arial" panose="020B0604020202020204" pitchFamily="34" charset="0"/>
              </a:rPr>
              <a:t>, Brno: ERA Média, 2015, roč. 2015, č. 3, s. 8-11. ISSN 1805-398X</a:t>
            </a:r>
            <a:r>
              <a:rPr lang="cs-CZ" sz="1100" dirty="0" smtClean="0">
                <a:solidFill>
                  <a:srgbClr val="FFFFFF"/>
                </a:solidFill>
                <a:latin typeface="Arial" panose="020B0604020202020204" pitchFamily="34" charset="0"/>
                <a:cs typeface="Arial" panose="020B0604020202020204" pitchFamily="34" charset="0"/>
              </a:rPr>
              <a:t>.</a:t>
            </a:r>
          </a:p>
          <a:p>
            <a:pPr marL="228600" lvl="0" indent="-228600" algn="just">
              <a:buFont typeface="+mj-lt"/>
              <a:buAutoNum type="arabicPeriod" startAt="21"/>
            </a:pPr>
            <a:endParaRPr lang="cs-CZ" sz="1100" dirty="0">
              <a:solidFill>
                <a:srgbClr val="FFFFFF"/>
              </a:solidFill>
              <a:latin typeface="Arial" panose="020B0604020202020204" pitchFamily="34" charset="0"/>
              <a:cs typeface="Arial" panose="020B0604020202020204" pitchFamily="34" charset="0"/>
            </a:endParaRPr>
          </a:p>
          <a:p>
            <a:pPr marL="228600" lvl="0" indent="-228600" algn="just">
              <a:buFont typeface="+mj-lt"/>
              <a:buAutoNum type="arabicPeriod" startAt="21"/>
            </a:pPr>
            <a:r>
              <a:rPr lang="cs-CZ" sz="1100" dirty="0" err="1">
                <a:solidFill>
                  <a:srgbClr val="FFFFFF"/>
                </a:solidFill>
                <a:latin typeface="Arial" panose="020B0604020202020204" pitchFamily="34" charset="0"/>
                <a:cs typeface="Arial" panose="020B0604020202020204" pitchFamily="34" charset="0"/>
              </a:rPr>
              <a:t>Špinar,J</a:t>
            </a:r>
            <a:r>
              <a:rPr lang="cs-CZ" sz="1100" dirty="0">
                <a:solidFill>
                  <a:srgbClr val="FFFFFF"/>
                </a:solidFill>
                <a:latin typeface="Arial" panose="020B0604020202020204" pitchFamily="34" charset="0"/>
                <a:cs typeface="Arial" panose="020B0604020202020204" pitchFamily="34" charset="0"/>
              </a:rPr>
              <a:t>., Špinarová, </a:t>
            </a:r>
            <a:r>
              <a:rPr lang="cs-CZ" sz="1100" dirty="0" err="1">
                <a:solidFill>
                  <a:srgbClr val="FFFFFF"/>
                </a:solidFill>
                <a:latin typeface="Arial" panose="020B0604020202020204" pitchFamily="34" charset="0"/>
                <a:cs typeface="Arial" panose="020B0604020202020204" pitchFamily="34" charset="0"/>
              </a:rPr>
              <a:t>L.,Vítovec</a:t>
            </a:r>
            <a:r>
              <a:rPr lang="cs-CZ" sz="1100" dirty="0">
                <a:solidFill>
                  <a:srgbClr val="FFFFFF"/>
                </a:solidFill>
                <a:latin typeface="Arial" panose="020B0604020202020204" pitchFamily="34" charset="0"/>
                <a:cs typeface="Arial" panose="020B0604020202020204" pitchFamily="34" charset="0"/>
              </a:rPr>
              <a:t>, J. Chronické srdeční selhání v roce 2015. Acta </a:t>
            </a:r>
            <a:r>
              <a:rPr lang="cs-CZ" sz="1100" dirty="0" err="1">
                <a:solidFill>
                  <a:srgbClr val="FFFFFF"/>
                </a:solidFill>
                <a:latin typeface="Arial" panose="020B0604020202020204" pitchFamily="34" charset="0"/>
                <a:cs typeface="Arial" panose="020B0604020202020204" pitchFamily="34" charset="0"/>
              </a:rPr>
              <a:t>medicinae</a:t>
            </a:r>
            <a:r>
              <a:rPr lang="cs-CZ" sz="1100" dirty="0">
                <a:solidFill>
                  <a:srgbClr val="FFFFFF"/>
                </a:solidFill>
                <a:latin typeface="Arial" panose="020B0604020202020204" pitchFamily="34" charset="0"/>
                <a:cs typeface="Arial" panose="020B0604020202020204" pitchFamily="34" charset="0"/>
              </a:rPr>
              <a:t>, Brno: ERA Média, 2015, roč. 4, č. 8, s. 12-17. ISSN 1805-398X</a:t>
            </a:r>
            <a:r>
              <a:rPr lang="cs-CZ" sz="1100" dirty="0" smtClean="0">
                <a:solidFill>
                  <a:srgbClr val="FFFFFF"/>
                </a:solidFill>
                <a:latin typeface="Arial" panose="020B0604020202020204" pitchFamily="34" charset="0"/>
                <a:cs typeface="Arial" panose="020B0604020202020204" pitchFamily="34" charset="0"/>
              </a:rPr>
              <a:t>.</a:t>
            </a:r>
          </a:p>
          <a:p>
            <a:pPr marL="228600" lvl="0" indent="-228600" algn="just">
              <a:buFont typeface="+mj-lt"/>
              <a:buAutoNum type="arabicPeriod" startAt="21"/>
            </a:pPr>
            <a:endParaRPr lang="cs-CZ" sz="1100" dirty="0">
              <a:solidFill>
                <a:srgbClr val="FFFFFF"/>
              </a:solidFill>
              <a:latin typeface="Arial" panose="020B0604020202020204" pitchFamily="34" charset="0"/>
              <a:cs typeface="Arial" panose="020B0604020202020204" pitchFamily="34" charset="0"/>
            </a:endParaRPr>
          </a:p>
          <a:p>
            <a:pPr marL="228600" lvl="0" indent="-228600" algn="just">
              <a:buFont typeface="+mj-lt"/>
              <a:buAutoNum type="arabicPeriod" startAt="21"/>
            </a:pPr>
            <a:r>
              <a:rPr lang="cs-CZ" sz="1100" dirty="0" err="1">
                <a:solidFill>
                  <a:srgbClr val="FFFFFF"/>
                </a:solidFill>
                <a:latin typeface="Arial" panose="020B0604020202020204" pitchFamily="34" charset="0"/>
                <a:cs typeface="Arial" panose="020B0604020202020204" pitchFamily="34" charset="0"/>
              </a:rPr>
              <a:t>Špinar,J</a:t>
            </a:r>
            <a:r>
              <a:rPr lang="cs-CZ" sz="1100" dirty="0">
                <a:solidFill>
                  <a:srgbClr val="FFFFFF"/>
                </a:solidFill>
                <a:latin typeface="Arial" panose="020B0604020202020204" pitchFamily="34" charset="0"/>
                <a:cs typeface="Arial" panose="020B0604020202020204" pitchFamily="34" charset="0"/>
              </a:rPr>
              <a:t>., Špinarová,J.,</a:t>
            </a:r>
            <a:r>
              <a:rPr lang="cs-CZ" sz="1100" dirty="0" err="1">
                <a:solidFill>
                  <a:srgbClr val="FFFFFF"/>
                </a:solidFill>
                <a:latin typeface="Arial" panose="020B0604020202020204" pitchFamily="34" charset="0"/>
                <a:cs typeface="Arial" panose="020B0604020202020204" pitchFamily="34" charset="0"/>
              </a:rPr>
              <a:t>Vítovec,J</a:t>
            </a:r>
            <a:r>
              <a:rPr lang="cs-CZ" sz="1100" dirty="0">
                <a:solidFill>
                  <a:srgbClr val="FFFFFF"/>
                </a:solidFill>
                <a:latin typeface="Arial" panose="020B0604020202020204" pitchFamily="34" charset="0"/>
                <a:cs typeface="Arial" panose="020B0604020202020204" pitchFamily="34" charset="0"/>
              </a:rPr>
              <a:t>. Studie IMPROVE- IT u pacientů s diabetes </a:t>
            </a:r>
            <a:r>
              <a:rPr lang="cs-CZ" sz="1100" dirty="0" err="1">
                <a:solidFill>
                  <a:srgbClr val="FFFFFF"/>
                </a:solidFill>
                <a:latin typeface="Arial" panose="020B0604020202020204" pitchFamily="34" charset="0"/>
                <a:cs typeface="Arial" panose="020B0604020202020204" pitchFamily="34" charset="0"/>
              </a:rPr>
              <a:t>mellitus</a:t>
            </a:r>
            <a:r>
              <a:rPr lang="cs-CZ" sz="1100" dirty="0">
                <a:solidFill>
                  <a:srgbClr val="FFFFFF"/>
                </a:solidFill>
                <a:latin typeface="Arial" panose="020B0604020202020204" pitchFamily="34" charset="0"/>
                <a:cs typeface="Arial" panose="020B0604020202020204" pitchFamily="34" charset="0"/>
              </a:rPr>
              <a:t>. Kardiologická revue - Interní medicína, Praha: Ambit Media, 2015, roč. 17, č. 3, s. 253-256. ISSN 2336-288X</a:t>
            </a:r>
            <a:r>
              <a:rPr lang="cs-CZ" sz="1100" dirty="0" smtClean="0">
                <a:solidFill>
                  <a:srgbClr val="FFFFFF"/>
                </a:solidFill>
                <a:latin typeface="Arial" panose="020B0604020202020204" pitchFamily="34" charset="0"/>
                <a:cs typeface="Arial" panose="020B0604020202020204" pitchFamily="34" charset="0"/>
              </a:rPr>
              <a:t>.</a:t>
            </a:r>
          </a:p>
          <a:p>
            <a:pPr marL="228600" lvl="0" indent="-228600" algn="just">
              <a:buFont typeface="+mj-lt"/>
              <a:buAutoNum type="arabicPeriod" startAt="21"/>
            </a:pPr>
            <a:endParaRPr lang="cs-CZ" sz="1100" dirty="0">
              <a:solidFill>
                <a:srgbClr val="FFFFFF"/>
              </a:solidFill>
              <a:latin typeface="Arial" panose="020B0604020202020204" pitchFamily="34" charset="0"/>
              <a:cs typeface="Arial" panose="020B0604020202020204" pitchFamily="34" charset="0"/>
            </a:endParaRPr>
          </a:p>
          <a:p>
            <a:pPr marL="228600" lvl="0" indent="-228600" algn="just">
              <a:buFont typeface="+mj-lt"/>
              <a:buAutoNum type="arabicPeriod" startAt="21"/>
            </a:pPr>
            <a:r>
              <a:rPr lang="cs-CZ" sz="1100" dirty="0" err="1">
                <a:solidFill>
                  <a:srgbClr val="FFFFFF"/>
                </a:solidFill>
                <a:latin typeface="Arial" panose="020B0604020202020204" pitchFamily="34" charset="0"/>
                <a:cs typeface="Arial" panose="020B0604020202020204" pitchFamily="34" charset="0"/>
              </a:rPr>
              <a:t>Špinar,J</a:t>
            </a:r>
            <a:r>
              <a:rPr lang="cs-CZ" sz="1100" dirty="0">
                <a:solidFill>
                  <a:srgbClr val="FFFFFF"/>
                </a:solidFill>
                <a:latin typeface="Arial" panose="020B0604020202020204" pitchFamily="34" charset="0"/>
                <a:cs typeface="Arial" panose="020B0604020202020204" pitchFamily="34" charset="0"/>
              </a:rPr>
              <a:t>., Špinarová,L.,</a:t>
            </a:r>
            <a:r>
              <a:rPr lang="cs-CZ" sz="1100" dirty="0" err="1">
                <a:solidFill>
                  <a:srgbClr val="FFFFFF"/>
                </a:solidFill>
                <a:latin typeface="Arial" panose="020B0604020202020204" pitchFamily="34" charset="0"/>
                <a:cs typeface="Arial" panose="020B0604020202020204" pitchFamily="34" charset="0"/>
              </a:rPr>
              <a:t>Vítovec,J</a:t>
            </a:r>
            <a:r>
              <a:rPr lang="cs-CZ" sz="1100" dirty="0">
                <a:solidFill>
                  <a:srgbClr val="FFFFFF"/>
                </a:solidFill>
                <a:latin typeface="Arial" panose="020B0604020202020204" pitchFamily="34" charset="0"/>
                <a:cs typeface="Arial" panose="020B0604020202020204" pitchFamily="34" charset="0"/>
              </a:rPr>
              <a:t>. Studie IMPROVE-IT - </a:t>
            </a:r>
            <a:r>
              <a:rPr lang="cs-CZ" sz="1100" dirty="0" err="1">
                <a:solidFill>
                  <a:srgbClr val="FFFFFF"/>
                </a:solidFill>
                <a:latin typeface="Arial" panose="020B0604020202020204" pitchFamily="34" charset="0"/>
                <a:cs typeface="Arial" panose="020B0604020202020204" pitchFamily="34" charset="0"/>
              </a:rPr>
              <a:t>statin</a:t>
            </a:r>
            <a:r>
              <a:rPr lang="cs-CZ" sz="1100" dirty="0">
                <a:solidFill>
                  <a:srgbClr val="FFFFFF"/>
                </a:solidFill>
                <a:latin typeface="Arial" panose="020B0604020202020204" pitchFamily="34" charset="0"/>
                <a:cs typeface="Arial" panose="020B0604020202020204" pitchFamily="34" charset="0"/>
              </a:rPr>
              <a:t> a </a:t>
            </a:r>
            <a:r>
              <a:rPr lang="cs-CZ" sz="1100" dirty="0" err="1">
                <a:solidFill>
                  <a:srgbClr val="FFFFFF"/>
                </a:solidFill>
                <a:latin typeface="Arial" panose="020B0604020202020204" pitchFamily="34" charset="0"/>
                <a:cs typeface="Arial" panose="020B0604020202020204" pitchFamily="34" charset="0"/>
              </a:rPr>
              <a:t>ezetimib</a:t>
            </a:r>
            <a:r>
              <a:rPr lang="cs-CZ" sz="1100" dirty="0">
                <a:solidFill>
                  <a:srgbClr val="FFFFFF"/>
                </a:solidFill>
                <a:latin typeface="Arial" panose="020B0604020202020204" pitchFamily="34" charset="0"/>
                <a:cs typeface="Arial" panose="020B0604020202020204" pitchFamily="34" charset="0"/>
              </a:rPr>
              <a:t> po akutním koronárním syndromu. Hypertenze &amp; kardiovaskulární prevence, Praha: Target MD, 2015, roč. 4, č. 1, s. 13-15. ISSN 1805-4129</a:t>
            </a:r>
            <a:r>
              <a:rPr lang="cs-CZ" sz="1100" dirty="0" smtClean="0">
                <a:solidFill>
                  <a:srgbClr val="FFFFFF"/>
                </a:solidFill>
                <a:latin typeface="Arial" panose="020B0604020202020204" pitchFamily="34" charset="0"/>
                <a:cs typeface="Arial" panose="020B0604020202020204" pitchFamily="34" charset="0"/>
              </a:rPr>
              <a:t>.</a:t>
            </a:r>
          </a:p>
          <a:p>
            <a:pPr marL="228600" lvl="0" indent="-228600" algn="just">
              <a:buFont typeface="+mj-lt"/>
              <a:buAutoNum type="arabicPeriod" startAt="21"/>
            </a:pPr>
            <a:endParaRPr lang="cs-CZ" sz="1100" dirty="0">
              <a:solidFill>
                <a:srgbClr val="FFFFFF"/>
              </a:solidFill>
              <a:latin typeface="Arial" panose="020B0604020202020204" pitchFamily="34" charset="0"/>
              <a:cs typeface="Arial" panose="020B0604020202020204" pitchFamily="34" charset="0"/>
            </a:endParaRPr>
          </a:p>
          <a:p>
            <a:pPr marL="228600" lvl="0" indent="-228600" algn="just">
              <a:buFont typeface="+mj-lt"/>
              <a:buAutoNum type="arabicPeriod" startAt="21"/>
            </a:pPr>
            <a:r>
              <a:rPr lang="cs-CZ" sz="1100" dirty="0" err="1">
                <a:solidFill>
                  <a:srgbClr val="FFFFFF"/>
                </a:solidFill>
                <a:latin typeface="Arial" panose="020B0604020202020204" pitchFamily="34" charset="0"/>
                <a:cs typeface="Arial" panose="020B0604020202020204" pitchFamily="34" charset="0"/>
              </a:rPr>
              <a:t>Špinar,J</a:t>
            </a:r>
            <a:r>
              <a:rPr lang="cs-CZ" sz="1100" dirty="0">
                <a:solidFill>
                  <a:srgbClr val="FFFFFF"/>
                </a:solidFill>
                <a:latin typeface="Arial" panose="020B0604020202020204" pitchFamily="34" charset="0"/>
                <a:cs typeface="Arial" panose="020B0604020202020204" pitchFamily="34" charset="0"/>
              </a:rPr>
              <a:t>., Špinarová,L.,</a:t>
            </a:r>
            <a:r>
              <a:rPr lang="cs-CZ" sz="1100" dirty="0" err="1">
                <a:solidFill>
                  <a:srgbClr val="FFFFFF"/>
                </a:solidFill>
                <a:latin typeface="Arial" panose="020B0604020202020204" pitchFamily="34" charset="0"/>
                <a:cs typeface="Arial" panose="020B0604020202020204" pitchFamily="34" charset="0"/>
              </a:rPr>
              <a:t>Vítovec,J</a:t>
            </a:r>
            <a:r>
              <a:rPr lang="cs-CZ" sz="1100" dirty="0">
                <a:solidFill>
                  <a:srgbClr val="FFFFFF"/>
                </a:solidFill>
                <a:latin typeface="Arial" panose="020B0604020202020204" pitchFamily="34" charset="0"/>
                <a:cs typeface="Arial" panose="020B0604020202020204" pitchFamily="34" charset="0"/>
              </a:rPr>
              <a:t>. Studie PIANIST - trojkombinace v léčbě hypertenze. Hypertenze &amp; kardiovaskulární prevence, Praha: Target MD, 2015, roč. 4, č. 1, s. 20-23. ISSN 1805-4129</a:t>
            </a:r>
            <a:r>
              <a:rPr lang="cs-CZ" sz="1100" dirty="0" smtClean="0">
                <a:solidFill>
                  <a:srgbClr val="FFFFFF"/>
                </a:solidFill>
                <a:latin typeface="Arial" panose="020B0604020202020204" pitchFamily="34" charset="0"/>
                <a:cs typeface="Arial" panose="020B0604020202020204" pitchFamily="34" charset="0"/>
              </a:rPr>
              <a:t>.</a:t>
            </a:r>
          </a:p>
          <a:p>
            <a:pPr marL="228600" lvl="0" indent="-228600" algn="just">
              <a:buFont typeface="+mj-lt"/>
              <a:buAutoNum type="arabicPeriod" startAt="21"/>
            </a:pPr>
            <a:endParaRPr lang="cs-CZ" sz="1100" dirty="0">
              <a:solidFill>
                <a:srgbClr val="FFFFFF"/>
              </a:solidFill>
              <a:latin typeface="Arial" panose="020B0604020202020204" pitchFamily="34" charset="0"/>
              <a:cs typeface="Arial" panose="020B0604020202020204" pitchFamily="34" charset="0"/>
            </a:endParaRPr>
          </a:p>
          <a:p>
            <a:pPr marL="228600" lvl="0" indent="-228600" algn="just">
              <a:buFont typeface="+mj-lt"/>
              <a:buAutoNum type="arabicPeriod" startAt="21"/>
            </a:pPr>
            <a:r>
              <a:rPr lang="cs-CZ" sz="1100" dirty="0" err="1">
                <a:solidFill>
                  <a:srgbClr val="FFFFFF"/>
                </a:solidFill>
                <a:latin typeface="Arial" panose="020B0604020202020204" pitchFamily="34" charset="0"/>
                <a:cs typeface="Arial" panose="020B0604020202020204" pitchFamily="34" charset="0"/>
              </a:rPr>
              <a:t>Špinar,J</a:t>
            </a:r>
            <a:r>
              <a:rPr lang="cs-CZ" sz="1100" dirty="0">
                <a:solidFill>
                  <a:srgbClr val="FFFFFF"/>
                </a:solidFill>
                <a:latin typeface="Arial" panose="020B0604020202020204" pitchFamily="34" charset="0"/>
                <a:cs typeface="Arial" panose="020B0604020202020204" pitchFamily="34" charset="0"/>
              </a:rPr>
              <a:t>., Špinarová,L.,Vítovec,J.,</a:t>
            </a:r>
            <a:r>
              <a:rPr lang="cs-CZ" sz="1100" dirty="0" err="1">
                <a:solidFill>
                  <a:srgbClr val="FFFFFF"/>
                </a:solidFill>
                <a:latin typeface="Arial" panose="020B0604020202020204" pitchFamily="34" charset="0"/>
                <a:cs typeface="Arial" panose="020B0604020202020204" pitchFamily="34" charset="0"/>
              </a:rPr>
              <a:t>Ludka,O</a:t>
            </a:r>
            <a:r>
              <a:rPr lang="cs-CZ" sz="1100" dirty="0">
                <a:solidFill>
                  <a:srgbClr val="FFFFFF"/>
                </a:solidFill>
                <a:latin typeface="Arial" panose="020B0604020202020204" pitchFamily="34" charset="0"/>
                <a:cs typeface="Arial" panose="020B0604020202020204" pitchFamily="34" charset="0"/>
              </a:rPr>
              <a:t>. Co zaznělo na ESC 2015. Kardiologická revue - Interní medicína, Praha: Ambit Media, 2015, roč. 17, č. 3, s. 270-273. ISSN 1212-4540</a:t>
            </a:r>
            <a:r>
              <a:rPr lang="cs-CZ" sz="1100" dirty="0" smtClean="0">
                <a:solidFill>
                  <a:srgbClr val="FFFFFF"/>
                </a:solidFill>
                <a:latin typeface="Arial" panose="020B0604020202020204" pitchFamily="34" charset="0"/>
                <a:cs typeface="Arial" panose="020B0604020202020204" pitchFamily="34" charset="0"/>
              </a:rPr>
              <a:t>.</a:t>
            </a:r>
          </a:p>
          <a:p>
            <a:pPr marL="228600" lvl="0" indent="-228600" algn="just">
              <a:buFont typeface="+mj-lt"/>
              <a:buAutoNum type="arabicPeriod" startAt="21"/>
            </a:pPr>
            <a:endParaRPr lang="cs-CZ" sz="1100" dirty="0">
              <a:solidFill>
                <a:srgbClr val="FFFFFF"/>
              </a:solidFill>
              <a:latin typeface="Arial" panose="020B0604020202020204" pitchFamily="34" charset="0"/>
              <a:cs typeface="Arial" panose="020B0604020202020204" pitchFamily="34" charset="0"/>
            </a:endParaRPr>
          </a:p>
          <a:p>
            <a:pPr marL="228600" lvl="0" indent="-228600" algn="just">
              <a:buFont typeface="+mj-lt"/>
              <a:buAutoNum type="arabicPeriod" startAt="21"/>
            </a:pPr>
            <a:r>
              <a:rPr lang="cs-CZ" sz="1100" dirty="0" err="1">
                <a:solidFill>
                  <a:srgbClr val="FFFFFF"/>
                </a:solidFill>
                <a:latin typeface="Arial" panose="020B0604020202020204" pitchFamily="34" charset="0"/>
                <a:cs typeface="Arial" panose="020B0604020202020204" pitchFamily="34" charset="0"/>
              </a:rPr>
              <a:t>Špinar,J</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Špinarová,L.Vítovec,J</a:t>
            </a:r>
            <a:r>
              <a:rPr lang="cs-CZ" sz="1100" dirty="0">
                <a:solidFill>
                  <a:srgbClr val="FFFFFF"/>
                </a:solidFill>
                <a:latin typeface="Arial" panose="020B0604020202020204" pitchFamily="34" charset="0"/>
                <a:cs typeface="Arial" panose="020B0604020202020204" pitchFamily="34" charset="0"/>
              </a:rPr>
              <a:t>. Studie TECOS, EXAMINE a SAVOR – čím se liší a co přinášejí? Vnitřní lékařství, Praha: Česká lékařská společnost J.E. Purkyně, 2015, roč. 61, č. 11, s. 976-983. ISSN 0042-773X</a:t>
            </a:r>
            <a:r>
              <a:rPr lang="cs-CZ" sz="1100" dirty="0" smtClean="0">
                <a:solidFill>
                  <a:srgbClr val="FFFFFF"/>
                </a:solidFill>
                <a:latin typeface="Arial" panose="020B0604020202020204" pitchFamily="34" charset="0"/>
                <a:cs typeface="Arial" panose="020B0604020202020204" pitchFamily="34" charset="0"/>
              </a:rPr>
              <a:t>.</a:t>
            </a:r>
          </a:p>
          <a:p>
            <a:pPr marL="228600" lvl="0" indent="-228600" algn="just">
              <a:buFont typeface="+mj-lt"/>
              <a:buAutoNum type="arabicPeriod" startAt="21"/>
            </a:pPr>
            <a:endParaRPr lang="cs-CZ" sz="1100" dirty="0">
              <a:solidFill>
                <a:srgbClr val="FFFFFF"/>
              </a:solidFill>
              <a:latin typeface="Arial" panose="020B0604020202020204" pitchFamily="34" charset="0"/>
              <a:cs typeface="Arial" panose="020B0604020202020204" pitchFamily="34" charset="0"/>
            </a:endParaRPr>
          </a:p>
          <a:p>
            <a:pPr marL="228600" lvl="0" indent="-228600" algn="just">
              <a:buFont typeface="+mj-lt"/>
              <a:buAutoNum type="arabicPeriod" startAt="21"/>
            </a:pPr>
            <a:r>
              <a:rPr lang="cs-CZ" sz="1100" dirty="0" err="1">
                <a:solidFill>
                  <a:srgbClr val="FFFFFF"/>
                </a:solidFill>
                <a:latin typeface="Arial" panose="020B0604020202020204" pitchFamily="34" charset="0"/>
                <a:cs typeface="Arial" panose="020B0604020202020204" pitchFamily="34" charset="0"/>
              </a:rPr>
              <a:t>Špinar,J</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Vítovec,J</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Špinarová,L</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Bendová,M</a:t>
            </a:r>
            <a:r>
              <a:rPr lang="cs-CZ" sz="1100" dirty="0">
                <a:solidFill>
                  <a:srgbClr val="FFFFFF"/>
                </a:solidFill>
                <a:latin typeface="Arial" panose="020B0604020202020204" pitchFamily="34" charset="0"/>
                <a:cs typeface="Arial" panose="020B0604020202020204" pitchFamily="34" charset="0"/>
              </a:rPr>
              <a:t>. Kombinační léčba hypertenze 2015. Vnitřní lékařství, Praha: Česká lékařská společnost J.E. Purkyně, 2015, roč. 61, č. 5, s. 458-465. ISSN 0042-773X</a:t>
            </a:r>
            <a:r>
              <a:rPr lang="cs-CZ" sz="1100" dirty="0" smtClean="0">
                <a:solidFill>
                  <a:srgbClr val="FFFFFF"/>
                </a:solidFill>
                <a:latin typeface="Arial" panose="020B0604020202020204" pitchFamily="34" charset="0"/>
                <a:cs typeface="Arial" panose="020B0604020202020204" pitchFamily="34" charset="0"/>
              </a:rPr>
              <a:t>.</a:t>
            </a:r>
          </a:p>
          <a:p>
            <a:pPr marL="228600" lvl="0" indent="-228600" algn="just">
              <a:buFont typeface="+mj-lt"/>
              <a:buAutoNum type="arabicPeriod" startAt="21"/>
            </a:pPr>
            <a:endParaRPr lang="cs-CZ" sz="1100" dirty="0">
              <a:solidFill>
                <a:srgbClr val="FFFFFF"/>
              </a:solidFill>
              <a:latin typeface="Arial" panose="020B0604020202020204" pitchFamily="34" charset="0"/>
              <a:cs typeface="Arial" panose="020B0604020202020204" pitchFamily="34" charset="0"/>
            </a:endParaRPr>
          </a:p>
          <a:p>
            <a:pPr marL="228600" lvl="0" indent="-228600" algn="just">
              <a:buFont typeface="+mj-lt"/>
              <a:buAutoNum type="arabicPeriod" startAt="21"/>
            </a:pPr>
            <a:r>
              <a:rPr lang="cs-CZ" sz="1100" dirty="0">
                <a:solidFill>
                  <a:srgbClr val="FFFFFF"/>
                </a:solidFill>
                <a:latin typeface="Arial" panose="020B0604020202020204" pitchFamily="34" charset="0"/>
                <a:cs typeface="Arial" panose="020B0604020202020204" pitchFamily="34" charset="0"/>
              </a:rPr>
              <a:t>Špinar,J.,</a:t>
            </a:r>
            <a:r>
              <a:rPr lang="cs-CZ" sz="1100" dirty="0" err="1">
                <a:solidFill>
                  <a:srgbClr val="FFFFFF"/>
                </a:solidFill>
                <a:latin typeface="Arial" panose="020B0604020202020204" pitchFamily="34" charset="0"/>
                <a:cs typeface="Arial" panose="020B0604020202020204" pitchFamily="34" charset="0"/>
              </a:rPr>
              <a:t>Špinarová,L</a:t>
            </a:r>
            <a:r>
              <a:rPr lang="cs-CZ" sz="1100" dirty="0">
                <a:solidFill>
                  <a:srgbClr val="FFFFFF"/>
                </a:solidFill>
                <a:latin typeface="Arial" panose="020B0604020202020204" pitchFamily="34" charset="0"/>
                <a:cs typeface="Arial" panose="020B0604020202020204" pitchFamily="34" charset="0"/>
              </a:rPr>
              <a:t>., Vítovec, J. Pegasus - </a:t>
            </a:r>
            <a:r>
              <a:rPr lang="cs-CZ" sz="1100" dirty="0" err="1">
                <a:solidFill>
                  <a:srgbClr val="FFFFFF"/>
                </a:solidFill>
                <a:latin typeface="Arial" panose="020B0604020202020204" pitchFamily="34" charset="0"/>
                <a:cs typeface="Arial" panose="020B0604020202020204" pitchFamily="34" charset="0"/>
              </a:rPr>
              <a:t>Tikagrelor</a:t>
            </a:r>
            <a:r>
              <a:rPr lang="cs-CZ" sz="1100" dirty="0">
                <a:solidFill>
                  <a:srgbClr val="FFFFFF"/>
                </a:solidFill>
                <a:latin typeface="Arial" panose="020B0604020202020204" pitchFamily="34" charset="0"/>
                <a:cs typeface="Arial" panose="020B0604020202020204" pitchFamily="34" charset="0"/>
              </a:rPr>
              <a:t> v sekundární prevenci u nemocných po infarktu myokardu. Vnitřní lékařství, Praha: Česká lékařská společnost J. E. Purkyně, 2015, roč. 61, č. 6, s. 511-515. ISSN 0042-773X</a:t>
            </a:r>
            <a:r>
              <a:rPr lang="cs-CZ" sz="1100" dirty="0" smtClean="0">
                <a:solidFill>
                  <a:srgbClr val="FFFFFF"/>
                </a:solidFill>
                <a:latin typeface="Arial" panose="020B0604020202020204" pitchFamily="34" charset="0"/>
                <a:cs typeface="Arial" panose="020B0604020202020204" pitchFamily="34" charset="0"/>
              </a:rPr>
              <a:t>.</a:t>
            </a:r>
          </a:p>
          <a:p>
            <a:pPr marL="228600" lvl="0" indent="-228600" algn="just">
              <a:buFont typeface="+mj-lt"/>
              <a:buAutoNum type="arabicPeriod" startAt="21"/>
            </a:pPr>
            <a:endParaRPr lang="cs-CZ" sz="1100" dirty="0">
              <a:solidFill>
                <a:srgbClr val="FFFFFF"/>
              </a:solidFill>
              <a:latin typeface="Arial" panose="020B0604020202020204" pitchFamily="34" charset="0"/>
              <a:cs typeface="Arial" panose="020B0604020202020204" pitchFamily="34" charset="0"/>
            </a:endParaRPr>
          </a:p>
          <a:p>
            <a:pPr marL="228600" lvl="0" indent="-228600" algn="just">
              <a:buFont typeface="+mj-lt"/>
              <a:buAutoNum type="arabicPeriod" startAt="21"/>
            </a:pPr>
            <a:r>
              <a:rPr lang="cs-CZ" sz="1100" dirty="0">
                <a:solidFill>
                  <a:srgbClr val="FFFFFF"/>
                </a:solidFill>
                <a:latin typeface="Arial" panose="020B0604020202020204" pitchFamily="34" charset="0"/>
                <a:cs typeface="Arial" panose="020B0604020202020204" pitchFamily="34" charset="0"/>
              </a:rPr>
              <a:t>Špinarová, M., </a:t>
            </a:r>
            <a:r>
              <a:rPr lang="cs-CZ" sz="1100" dirty="0" err="1">
                <a:solidFill>
                  <a:srgbClr val="FFFFFF"/>
                </a:solidFill>
                <a:latin typeface="Arial" panose="020B0604020202020204" pitchFamily="34" charset="0"/>
                <a:cs typeface="Arial" panose="020B0604020202020204" pitchFamily="34" charset="0"/>
              </a:rPr>
              <a:t>Špinarová,M</a:t>
            </a:r>
            <a:r>
              <a:rPr lang="cs-CZ" sz="1100" dirty="0">
                <a:solidFill>
                  <a:srgbClr val="FFFFFF"/>
                </a:solidFill>
                <a:latin typeface="Arial" panose="020B0604020202020204" pitchFamily="34" charset="0"/>
                <a:cs typeface="Arial" panose="020B0604020202020204" pitchFamily="34" charset="0"/>
              </a:rPr>
              <a:t>., Špinar, J. Klinické klasifikace a skórovací systémy u srdečního selhání. Kardiologická revue - Interní medicína, Praha: Ambit Media, 2015, roč. 17, č. 2, s. 131-135. ISSN 1212-4540</a:t>
            </a:r>
            <a:r>
              <a:rPr lang="cs-CZ" sz="1100" dirty="0" smtClean="0">
                <a:solidFill>
                  <a:srgbClr val="FFFFFF"/>
                </a:solidFill>
                <a:latin typeface="Arial" panose="020B0604020202020204" pitchFamily="34" charset="0"/>
                <a:cs typeface="Arial" panose="020B0604020202020204" pitchFamily="34" charset="0"/>
              </a:rPr>
              <a:t>.</a:t>
            </a:r>
          </a:p>
          <a:p>
            <a:pPr marL="228600" lvl="0" indent="-228600" algn="just">
              <a:buFont typeface="+mj-lt"/>
              <a:buAutoNum type="arabicPeriod" startAt="21"/>
            </a:pPr>
            <a:endParaRPr lang="cs-CZ" sz="1100" dirty="0">
              <a:solidFill>
                <a:srgbClr val="FFFFFF"/>
              </a:solidFill>
              <a:latin typeface="Arial" panose="020B0604020202020204" pitchFamily="34" charset="0"/>
              <a:cs typeface="Arial" panose="020B0604020202020204" pitchFamily="34" charset="0"/>
            </a:endParaRPr>
          </a:p>
          <a:p>
            <a:pPr marL="228600" indent="-228600">
              <a:buFont typeface="+mj-lt"/>
              <a:buAutoNum type="arabicPeriod" startAt="36"/>
            </a:pPr>
            <a:endParaRPr lang="cs-CZ" sz="1000" dirty="0">
              <a:latin typeface="Arial" panose="020B0604020202020204" pitchFamily="34" charset="0"/>
              <a:cs typeface="Arial" panose="020B0604020202020204" pitchFamily="34" charset="0"/>
            </a:endParaRPr>
          </a:p>
          <a:p>
            <a:pPr marL="228600" indent="-228600" algn="just">
              <a:buFont typeface="+mj-lt"/>
              <a:buAutoNum type="arabicPeriod" startAt="32"/>
            </a:pPr>
            <a:r>
              <a:rPr lang="cs-CZ" sz="1100" dirty="0" err="1">
                <a:latin typeface="Arial" panose="020B0604020202020204" pitchFamily="34" charset="0"/>
                <a:cs typeface="Arial" panose="020B0604020202020204" pitchFamily="34" charset="0"/>
              </a:rPr>
              <a:t>Špinarová,L</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Špinar,J</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Vítovec,J</a:t>
            </a:r>
            <a:r>
              <a:rPr lang="cs-CZ" sz="1100" dirty="0">
                <a:latin typeface="Arial" panose="020B0604020202020204" pitchFamily="34" charset="0"/>
                <a:cs typeface="Arial" panose="020B0604020202020204" pitchFamily="34" charset="0"/>
              </a:rPr>
              <a:t>. Co přináší studie EXAMINE - </a:t>
            </a:r>
            <a:r>
              <a:rPr lang="cs-CZ" sz="1100" dirty="0" err="1">
                <a:latin typeface="Arial" panose="020B0604020202020204" pitchFamily="34" charset="0"/>
                <a:cs typeface="Arial" panose="020B0604020202020204" pitchFamily="34" charset="0"/>
              </a:rPr>
              <a:t>alogliptin</a:t>
            </a:r>
            <a:r>
              <a:rPr lang="cs-CZ" sz="1100" dirty="0">
                <a:latin typeface="Arial" panose="020B0604020202020204" pitchFamily="34" charset="0"/>
                <a:cs typeface="Arial" panose="020B0604020202020204" pitchFamily="34" charset="0"/>
              </a:rPr>
              <a:t> po akutním koronárním syndromu u pacientů s diabetem </a:t>
            </a:r>
            <a:r>
              <a:rPr lang="cs-CZ" sz="1100" dirty="0" err="1">
                <a:latin typeface="Arial" panose="020B0604020202020204" pitchFamily="34" charset="0"/>
                <a:cs typeface="Arial" panose="020B0604020202020204" pitchFamily="34" charset="0"/>
              </a:rPr>
              <a:t>mellitem</a:t>
            </a:r>
            <a:r>
              <a:rPr lang="cs-CZ" sz="1100" dirty="0">
                <a:latin typeface="Arial" panose="020B0604020202020204" pitchFamily="34" charset="0"/>
                <a:cs typeface="Arial" panose="020B0604020202020204" pitchFamily="34" charset="0"/>
              </a:rPr>
              <a:t> 2. typu. Intervenční a akutní kardiologie, Olomouc: Solen, 2015, roč. 14, č. 3, s. 100-103. ISSN 1213-807X</a:t>
            </a:r>
            <a:r>
              <a:rPr lang="cs-CZ" sz="1100" dirty="0" smtClean="0">
                <a:latin typeface="Arial" panose="020B0604020202020204" pitchFamily="34" charset="0"/>
                <a:cs typeface="Arial" panose="020B0604020202020204" pitchFamily="34" charset="0"/>
              </a:rPr>
              <a:t>.</a:t>
            </a:r>
          </a:p>
          <a:p>
            <a:pPr marL="228600" indent="-228600" algn="just">
              <a:buFont typeface="+mj-lt"/>
              <a:buAutoNum type="arabicPeriod" startAt="32"/>
            </a:pPr>
            <a:endParaRPr lang="cs-CZ" sz="1100" dirty="0">
              <a:latin typeface="Arial" panose="020B0604020202020204" pitchFamily="34" charset="0"/>
              <a:cs typeface="Arial" panose="020B0604020202020204" pitchFamily="34" charset="0"/>
            </a:endParaRPr>
          </a:p>
          <a:p>
            <a:pPr marL="228600" indent="-228600" algn="just">
              <a:buFont typeface="+mj-lt"/>
              <a:buAutoNum type="arabicPeriod" startAt="32"/>
            </a:pPr>
            <a:r>
              <a:rPr lang="cs-CZ" sz="1100" dirty="0">
                <a:latin typeface="Arial" panose="020B0604020202020204" pitchFamily="34" charset="0"/>
                <a:cs typeface="Arial" panose="020B0604020202020204" pitchFamily="34" charset="0"/>
              </a:rPr>
              <a:t>Vítovec, J., </a:t>
            </a:r>
            <a:r>
              <a:rPr lang="cs-CZ" sz="1100" dirty="0" err="1">
                <a:latin typeface="Arial" panose="020B0604020202020204" pitchFamily="34" charset="0"/>
                <a:cs typeface="Arial" panose="020B0604020202020204" pitchFamily="34" charset="0"/>
              </a:rPr>
              <a:t>Špinar.J</a:t>
            </a:r>
            <a:r>
              <a:rPr lang="cs-CZ" sz="1100" dirty="0">
                <a:latin typeface="Arial" panose="020B0604020202020204" pitchFamily="34" charset="0"/>
                <a:cs typeface="Arial" panose="020B0604020202020204" pitchFamily="34" charset="0"/>
              </a:rPr>
              <a:t>., Špinarová, L. Farmakologická léčba chronického srdečního selhání. Farmakoterapie, Praha: </a:t>
            </a:r>
            <a:r>
              <a:rPr lang="cs-CZ" sz="1100" dirty="0" err="1">
                <a:latin typeface="Arial" panose="020B0604020202020204" pitchFamily="34" charset="0"/>
                <a:cs typeface="Arial" panose="020B0604020202020204" pitchFamily="34" charset="0"/>
              </a:rPr>
              <a:t>Farmakon</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Press</a:t>
            </a:r>
            <a:r>
              <a:rPr lang="cs-CZ" sz="1100" dirty="0">
                <a:latin typeface="Arial" panose="020B0604020202020204" pitchFamily="34" charset="0"/>
                <a:cs typeface="Arial" panose="020B0604020202020204" pitchFamily="34" charset="0"/>
              </a:rPr>
              <a:t>, 2015, roč. 11, č. 1, s. 87-90. ISSN 1801-1209</a:t>
            </a:r>
            <a:r>
              <a:rPr lang="cs-CZ" sz="11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423184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16123" y="4149080"/>
            <a:ext cx="8208912" cy="1831271"/>
          </a:xfrm>
          <a:prstGeom prst="rect">
            <a:avLst/>
          </a:prstGeom>
        </p:spPr>
        <p:txBody>
          <a:bodyPr wrap="square">
            <a:spAutoFit/>
          </a:bodyPr>
          <a:lstStyle/>
          <a:p>
            <a:r>
              <a:rPr lang="cs-CZ" sz="1400" b="1" dirty="0">
                <a:solidFill>
                  <a:srgbClr val="FF6600"/>
                </a:solidFill>
                <a:latin typeface="Arial" panose="020B0604020202020204" pitchFamily="34" charset="0"/>
                <a:cs typeface="Arial" panose="020B0604020202020204" pitchFamily="34" charset="0"/>
              </a:rPr>
              <a:t>Kapitola v odborné knize psaná v národním </a:t>
            </a:r>
            <a:r>
              <a:rPr lang="cs-CZ" sz="1400" b="1" dirty="0" smtClean="0">
                <a:solidFill>
                  <a:srgbClr val="FF6600"/>
                </a:solidFill>
                <a:latin typeface="Arial" panose="020B0604020202020204" pitchFamily="34" charset="0"/>
                <a:cs typeface="Arial" panose="020B0604020202020204" pitchFamily="34" charset="0"/>
              </a:rPr>
              <a:t>jazyce</a:t>
            </a:r>
          </a:p>
          <a:p>
            <a:endParaRPr lang="cs-CZ" sz="1200" dirty="0">
              <a:latin typeface="Arial" panose="020B0604020202020204" pitchFamily="34" charset="0"/>
              <a:cs typeface="Arial" panose="020B0604020202020204" pitchFamily="34" charset="0"/>
            </a:endParaRPr>
          </a:p>
          <a:p>
            <a:pPr marL="228600" lvl="0" indent="-228600">
              <a:buFont typeface="+mj-lt"/>
              <a:buAutoNum type="arabicPeriod"/>
            </a:pPr>
            <a:r>
              <a:rPr lang="cs-CZ" sz="1100" dirty="0">
                <a:solidFill>
                  <a:srgbClr val="FFFFFF"/>
                </a:solidFill>
                <a:latin typeface="Arial" panose="020B0604020202020204" pitchFamily="34" charset="0"/>
                <a:cs typeface="Arial" panose="020B0604020202020204" pitchFamily="34" charset="0"/>
              </a:rPr>
              <a:t>Kala, P. </a:t>
            </a:r>
            <a:r>
              <a:rPr lang="cs-CZ" sz="1100" dirty="0" smtClean="0">
                <a:solidFill>
                  <a:srgbClr val="FFFFFF"/>
                </a:solidFill>
                <a:latin typeface="Arial" panose="020B0604020202020204" pitchFamily="34" charset="0"/>
                <a:cs typeface="Arial" panose="020B0604020202020204" pitchFamily="34" charset="0"/>
              </a:rPr>
              <a:t>Aktuální doporučené postupy pro </a:t>
            </a:r>
            <a:r>
              <a:rPr lang="cs-CZ" sz="1100" dirty="0" err="1" smtClean="0">
                <a:solidFill>
                  <a:srgbClr val="FFFFFF"/>
                </a:solidFill>
                <a:latin typeface="Arial" panose="020B0604020202020204" pitchFamily="34" charset="0"/>
                <a:cs typeface="Arial" panose="020B0604020202020204" pitchFamily="34" charset="0"/>
              </a:rPr>
              <a:t>revaskularizace</a:t>
            </a:r>
            <a:r>
              <a:rPr lang="cs-CZ" sz="1100" dirty="0" smtClean="0">
                <a:solidFill>
                  <a:srgbClr val="FFFFFF"/>
                </a:solidFill>
                <a:latin typeface="Arial" panose="020B0604020202020204" pitchFamily="34" charset="0"/>
                <a:cs typeface="Arial" panose="020B0604020202020204" pitchFamily="34" charset="0"/>
              </a:rPr>
              <a:t> myokardu v kostce.   In:  </a:t>
            </a:r>
            <a:r>
              <a:rPr lang="cs-CZ" sz="1100" dirty="0">
                <a:solidFill>
                  <a:srgbClr val="FFFFFF"/>
                </a:solidFill>
                <a:latin typeface="Arial" panose="020B0604020202020204" pitchFamily="34" charset="0"/>
                <a:cs typeface="Arial" panose="020B0604020202020204" pitchFamily="34" charset="0"/>
              </a:rPr>
              <a:t>Miloš </a:t>
            </a:r>
            <a:r>
              <a:rPr lang="cs-CZ" sz="1100" dirty="0" smtClean="0">
                <a:solidFill>
                  <a:srgbClr val="FFFFFF"/>
                </a:solidFill>
                <a:latin typeface="Arial" panose="020B0604020202020204" pitchFamily="34" charset="0"/>
                <a:cs typeface="Arial" panose="020B0604020202020204" pitchFamily="34" charset="0"/>
              </a:rPr>
              <a:t>Táborský: Novinky v kardiologii 2015. První vydání. Praha, s. 18-29,  ISBN: 978-80-204-3712-9</a:t>
            </a:r>
            <a:endParaRPr lang="cs-CZ" sz="1000" dirty="0" smtClean="0">
              <a:latin typeface="Arial" panose="020B0604020202020204" pitchFamily="34" charset="0"/>
              <a:cs typeface="Arial" panose="020B0604020202020204" pitchFamily="34" charset="0"/>
            </a:endParaRPr>
          </a:p>
          <a:p>
            <a:endParaRPr lang="cs-CZ" sz="1000" dirty="0">
              <a:latin typeface="Arial" panose="020B0604020202020204" pitchFamily="34" charset="0"/>
              <a:cs typeface="Arial" panose="020B0604020202020204" pitchFamily="34" charset="0"/>
            </a:endParaRPr>
          </a:p>
          <a:p>
            <a:pPr marL="228600" indent="-228600">
              <a:buFont typeface="+mj-lt"/>
              <a:buAutoNum type="arabicPeriod" startAt="2"/>
            </a:pPr>
            <a:r>
              <a:rPr lang="cs-CZ" sz="1100" dirty="0">
                <a:latin typeface="Arial" panose="020B0604020202020204" pitchFamily="34" charset="0"/>
                <a:cs typeface="Arial" panose="020B0604020202020204" pitchFamily="34" charset="0"/>
              </a:rPr>
              <a:t>Špinar, J., Špinarová, L. Chronické srdeční selhání.  In Miloš Táborský. Novinky v kardiologii 2015. 1. vydání. Praha: Mladá fronta, 2015. s. 212-229, 18 s. Postgraduální medicína. ISBN 978-80-204-3712-9. </a:t>
            </a:r>
            <a:endParaRPr lang="cs-CZ" sz="1100" dirty="0" smtClean="0">
              <a:latin typeface="Arial" panose="020B0604020202020204" pitchFamily="34" charset="0"/>
              <a:cs typeface="Arial" panose="020B0604020202020204" pitchFamily="34" charset="0"/>
            </a:endParaRPr>
          </a:p>
          <a:p>
            <a:pPr marL="228600" indent="-228600">
              <a:buFont typeface="+mj-lt"/>
              <a:buAutoNum type="arabicPeriod" startAt="2"/>
            </a:pPr>
            <a:endParaRPr lang="cs-CZ" sz="1100" dirty="0">
              <a:latin typeface="Arial" panose="020B0604020202020204" pitchFamily="34" charset="0"/>
              <a:cs typeface="Arial" panose="020B0604020202020204" pitchFamily="34" charset="0"/>
            </a:endParaRPr>
          </a:p>
          <a:p>
            <a:pPr marL="228600" indent="-228600">
              <a:buFont typeface="+mj-lt"/>
              <a:buAutoNum type="arabicPeriod" startAt="2"/>
            </a:pPr>
            <a:r>
              <a:rPr lang="cs-CZ" sz="1100" dirty="0">
                <a:latin typeface="Arial" panose="020B0604020202020204" pitchFamily="34" charset="0"/>
                <a:cs typeface="Arial" panose="020B0604020202020204" pitchFamily="34" charset="0"/>
              </a:rPr>
              <a:t>Špinar, J. </a:t>
            </a:r>
            <a:r>
              <a:rPr lang="cs-CZ" sz="1100" dirty="0" err="1">
                <a:latin typeface="Arial" panose="020B0604020202020204" pitchFamily="34" charset="0"/>
                <a:cs typeface="Arial" panose="020B0604020202020204" pitchFamily="34" charset="0"/>
              </a:rPr>
              <a:t>Syndróm</a:t>
            </a:r>
            <a:r>
              <a:rPr lang="cs-CZ" sz="1100" dirty="0">
                <a:latin typeface="Arial" panose="020B0604020202020204" pitchFamily="34" charset="0"/>
                <a:cs typeface="Arial" panose="020B0604020202020204" pitchFamily="34" charset="0"/>
              </a:rPr>
              <a:t> akutního srdečního selhání.  In Eva </a:t>
            </a:r>
            <a:r>
              <a:rPr lang="cs-CZ" sz="1100" dirty="0" err="1">
                <a:latin typeface="Arial" panose="020B0604020202020204" pitchFamily="34" charset="0"/>
                <a:cs typeface="Arial" panose="020B0604020202020204" pitchFamily="34" charset="0"/>
              </a:rPr>
              <a:t>Gonçalvesová</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Zlyhávanie</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srdca</a:t>
            </a:r>
            <a:r>
              <a:rPr lang="cs-CZ" sz="1100" dirty="0">
                <a:latin typeface="Arial" panose="020B0604020202020204" pitchFamily="34" charset="0"/>
                <a:cs typeface="Arial" panose="020B0604020202020204" pitchFamily="34" charset="0"/>
              </a:rPr>
              <a:t>. Bratislava: </a:t>
            </a:r>
            <a:r>
              <a:rPr lang="cs-CZ" sz="1100" dirty="0" err="1">
                <a:latin typeface="Arial" panose="020B0604020202020204" pitchFamily="34" charset="0"/>
                <a:cs typeface="Arial" panose="020B0604020202020204" pitchFamily="34" charset="0"/>
              </a:rPr>
              <a:t>ProLitera</a:t>
            </a:r>
            <a:r>
              <a:rPr lang="cs-CZ" sz="1100" dirty="0">
                <a:latin typeface="Arial" panose="020B0604020202020204" pitchFamily="34" charset="0"/>
                <a:cs typeface="Arial" panose="020B0604020202020204" pitchFamily="34" charset="0"/>
              </a:rPr>
              <a:t>, 2015. s. 411-418, 8 s. ISBN 978-80-89668-03-8.</a:t>
            </a:r>
          </a:p>
        </p:txBody>
      </p:sp>
      <p:sp>
        <p:nvSpPr>
          <p:cNvPr id="3" name="Obdélník 2"/>
          <p:cNvSpPr/>
          <p:nvPr/>
        </p:nvSpPr>
        <p:spPr>
          <a:xfrm>
            <a:off x="360090" y="260648"/>
            <a:ext cx="8208912" cy="2800767"/>
          </a:xfrm>
          <a:prstGeom prst="rect">
            <a:avLst/>
          </a:prstGeom>
        </p:spPr>
        <p:txBody>
          <a:bodyPr wrap="square">
            <a:spAutoFit/>
          </a:bodyPr>
          <a:lstStyle/>
          <a:p>
            <a:pPr marL="228600" lvl="0" indent="-228600" algn="just">
              <a:buFont typeface="+mj-lt"/>
              <a:buAutoNum type="arabicPeriod" startAt="32"/>
            </a:pPr>
            <a:endParaRPr lang="cs-CZ" sz="1100" dirty="0">
              <a:solidFill>
                <a:srgbClr val="FFFFFF"/>
              </a:solidFill>
              <a:latin typeface="Arial" panose="020B0604020202020204" pitchFamily="34" charset="0"/>
              <a:cs typeface="Arial" panose="020B0604020202020204" pitchFamily="34" charset="0"/>
            </a:endParaRPr>
          </a:p>
          <a:p>
            <a:pPr marL="228600" lvl="0" indent="-228600" algn="just">
              <a:buFont typeface="+mj-lt"/>
              <a:buAutoNum type="arabicPeriod" startAt="34"/>
            </a:pPr>
            <a:r>
              <a:rPr lang="cs-CZ" sz="1100" dirty="0" err="1">
                <a:solidFill>
                  <a:srgbClr val="FFFFFF"/>
                </a:solidFill>
                <a:latin typeface="Arial" panose="020B0604020202020204" pitchFamily="34" charset="0"/>
                <a:cs typeface="Arial" panose="020B0604020202020204" pitchFamily="34" charset="0"/>
              </a:rPr>
              <a:t>Vítovec,J</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Špinar,J</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Špinarová,L</a:t>
            </a:r>
            <a:r>
              <a:rPr lang="cs-CZ" sz="1100" dirty="0">
                <a:solidFill>
                  <a:srgbClr val="FFFFFF"/>
                </a:solidFill>
                <a:latin typeface="Arial" panose="020B0604020202020204" pitchFamily="34" charset="0"/>
                <a:cs typeface="Arial" panose="020B0604020202020204" pitchFamily="34" charset="0"/>
              </a:rPr>
              <a:t>. Význam léčby anémie u pacienta se srdečním selháním. Medicína pro praxi, Olomouc: Solen, 2015, roč. 12, č. 4, s. 162-165. ISSN 1214-8687</a:t>
            </a:r>
            <a:r>
              <a:rPr lang="cs-CZ" sz="1100" dirty="0" smtClean="0">
                <a:solidFill>
                  <a:srgbClr val="FFFFFF"/>
                </a:solidFill>
                <a:latin typeface="Arial" panose="020B0604020202020204" pitchFamily="34" charset="0"/>
                <a:cs typeface="Arial" panose="020B0604020202020204" pitchFamily="34" charset="0"/>
              </a:rPr>
              <a:t>.</a:t>
            </a:r>
          </a:p>
          <a:p>
            <a:pPr marL="228600" lvl="0" indent="-228600" algn="just">
              <a:buFont typeface="+mj-lt"/>
              <a:buAutoNum type="arabicPeriod" startAt="34"/>
            </a:pPr>
            <a:endParaRPr lang="cs-CZ" sz="1100" dirty="0">
              <a:solidFill>
                <a:srgbClr val="FFFFFF"/>
              </a:solidFill>
              <a:latin typeface="Arial" panose="020B0604020202020204" pitchFamily="34" charset="0"/>
              <a:cs typeface="Arial" panose="020B0604020202020204" pitchFamily="34" charset="0"/>
            </a:endParaRPr>
          </a:p>
          <a:p>
            <a:pPr marL="228600" lvl="0" indent="-228600" algn="just">
              <a:buFont typeface="+mj-lt"/>
              <a:buAutoNum type="arabicPeriod" startAt="34"/>
            </a:pPr>
            <a:r>
              <a:rPr lang="cs-CZ" sz="1100" dirty="0" err="1">
                <a:solidFill>
                  <a:srgbClr val="FFFFFF"/>
                </a:solidFill>
                <a:latin typeface="Arial" panose="020B0604020202020204" pitchFamily="34" charset="0"/>
                <a:cs typeface="Arial" panose="020B0604020202020204" pitchFamily="34" charset="0"/>
              </a:rPr>
              <a:t>Vítovec,J</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Špinar,J</a:t>
            </a:r>
            <a:r>
              <a:rPr lang="cs-CZ" sz="1100" dirty="0">
                <a:solidFill>
                  <a:srgbClr val="FFFFFF"/>
                </a:solidFill>
                <a:latin typeface="Arial" panose="020B0604020202020204" pitchFamily="34" charset="0"/>
                <a:cs typeface="Arial" panose="020B0604020202020204" pitchFamily="34" charset="0"/>
              </a:rPr>
              <a:t>.: Betablokátory v léčbě kardiovaskulárních onemocnění. Acta </a:t>
            </a:r>
            <a:r>
              <a:rPr lang="cs-CZ" sz="1100" dirty="0" err="1">
                <a:solidFill>
                  <a:srgbClr val="FFFFFF"/>
                </a:solidFill>
                <a:latin typeface="Arial" panose="020B0604020202020204" pitchFamily="34" charset="0"/>
                <a:cs typeface="Arial" panose="020B0604020202020204" pitchFamily="34" charset="0"/>
              </a:rPr>
              <a:t>medicinae</a:t>
            </a:r>
            <a:r>
              <a:rPr lang="cs-CZ" sz="1100" dirty="0">
                <a:solidFill>
                  <a:srgbClr val="FFFFFF"/>
                </a:solidFill>
                <a:latin typeface="Arial" panose="020B0604020202020204" pitchFamily="34" charset="0"/>
                <a:cs typeface="Arial" panose="020B0604020202020204" pitchFamily="34" charset="0"/>
              </a:rPr>
              <a:t>, Brno: ERA Média, 2015, roč. 4, č. 8, s. 36-38. ISSN 1805-398X</a:t>
            </a:r>
            <a:r>
              <a:rPr lang="cs-CZ" sz="1100" dirty="0" smtClean="0">
                <a:solidFill>
                  <a:srgbClr val="FFFFFF"/>
                </a:solidFill>
                <a:latin typeface="Arial" panose="020B0604020202020204" pitchFamily="34" charset="0"/>
                <a:cs typeface="Arial" panose="020B0604020202020204" pitchFamily="34" charset="0"/>
              </a:rPr>
              <a:t>.</a:t>
            </a:r>
          </a:p>
          <a:p>
            <a:pPr marL="228600" lvl="0" indent="-228600" algn="just">
              <a:buFont typeface="+mj-lt"/>
              <a:buAutoNum type="arabicPeriod" startAt="34"/>
            </a:pPr>
            <a:endParaRPr lang="cs-CZ" sz="1100" dirty="0">
              <a:solidFill>
                <a:srgbClr val="FFFFFF"/>
              </a:solidFill>
              <a:latin typeface="Arial" panose="020B0604020202020204" pitchFamily="34" charset="0"/>
              <a:cs typeface="Arial" panose="020B0604020202020204" pitchFamily="34" charset="0"/>
            </a:endParaRPr>
          </a:p>
          <a:p>
            <a:pPr marL="228600" lvl="0" indent="-228600" algn="just">
              <a:buFont typeface="+mj-lt"/>
              <a:buAutoNum type="arabicPeriod" startAt="34"/>
            </a:pPr>
            <a:r>
              <a:rPr lang="cs-CZ" sz="1100" dirty="0">
                <a:solidFill>
                  <a:srgbClr val="FFFFFF"/>
                </a:solidFill>
                <a:latin typeface="Arial" panose="020B0604020202020204" pitchFamily="34" charset="0"/>
                <a:cs typeface="Arial" panose="020B0604020202020204" pitchFamily="34" charset="0"/>
              </a:rPr>
              <a:t>Vítovec,J.,Špinar,J.,</a:t>
            </a:r>
            <a:r>
              <a:rPr lang="cs-CZ" sz="1100" dirty="0" err="1">
                <a:solidFill>
                  <a:srgbClr val="FFFFFF"/>
                </a:solidFill>
                <a:latin typeface="Arial" panose="020B0604020202020204" pitchFamily="34" charset="0"/>
                <a:cs typeface="Arial" panose="020B0604020202020204" pitchFamily="34" charset="0"/>
              </a:rPr>
              <a:t>Špinarová,L</a:t>
            </a:r>
            <a:r>
              <a:rPr lang="cs-CZ" sz="1100" dirty="0">
                <a:solidFill>
                  <a:srgbClr val="FFFFFF"/>
                </a:solidFill>
                <a:latin typeface="Arial" panose="020B0604020202020204" pitchFamily="34" charset="0"/>
                <a:cs typeface="Arial" panose="020B0604020202020204" pitchFamily="34" charset="0"/>
              </a:rPr>
              <a:t>. Inhibice systému renin-</a:t>
            </a:r>
            <a:r>
              <a:rPr lang="cs-CZ" sz="1100" dirty="0" err="1">
                <a:solidFill>
                  <a:srgbClr val="FFFFFF"/>
                </a:solidFill>
                <a:latin typeface="Arial" panose="020B0604020202020204" pitchFamily="34" charset="0"/>
                <a:cs typeface="Arial" panose="020B0604020202020204" pitchFamily="34" charset="0"/>
              </a:rPr>
              <a:t>angiotenzin</a:t>
            </a:r>
            <a:r>
              <a:rPr lang="cs-CZ" sz="1100" dirty="0">
                <a:solidFill>
                  <a:srgbClr val="FFFFFF"/>
                </a:solidFill>
                <a:latin typeface="Arial" panose="020B0604020202020204" pitchFamily="34" charset="0"/>
                <a:cs typeface="Arial" panose="020B0604020202020204" pitchFamily="34" charset="0"/>
              </a:rPr>
              <a:t>-aldosteron u srdečního selhání aneb od obecného souhlasu (CONSENSUS) po vzorec myšlení (PARADIGM-HF). Vnitřní lékařství, Praha: Česká lékařská společnost J.E. Purkyně, 2015, roč. 61, č. 5, s. 470-474. ISSN </a:t>
            </a:r>
            <a:r>
              <a:rPr lang="cs-CZ" sz="1100" dirty="0" smtClean="0">
                <a:solidFill>
                  <a:srgbClr val="FFFFFF"/>
                </a:solidFill>
                <a:latin typeface="Arial" panose="020B0604020202020204" pitchFamily="34" charset="0"/>
                <a:cs typeface="Arial" panose="020B0604020202020204" pitchFamily="34" charset="0"/>
              </a:rPr>
              <a:t>0042-773X</a:t>
            </a:r>
          </a:p>
          <a:p>
            <a:pPr marL="228600" lvl="0" indent="-228600" algn="just">
              <a:buFont typeface="+mj-lt"/>
              <a:buAutoNum type="arabicPeriod" startAt="34"/>
            </a:pPr>
            <a:endParaRPr lang="cs-CZ" sz="1100" dirty="0">
              <a:solidFill>
                <a:srgbClr val="FFFFFF"/>
              </a:solidFill>
              <a:latin typeface="Arial" panose="020B0604020202020204" pitchFamily="34" charset="0"/>
              <a:cs typeface="Arial" panose="020B0604020202020204" pitchFamily="34" charset="0"/>
            </a:endParaRPr>
          </a:p>
          <a:p>
            <a:pPr marL="228600" lvl="0" indent="-228600" algn="just">
              <a:buFont typeface="+mj-lt"/>
              <a:buAutoNum type="arabicPeriod" startAt="37"/>
            </a:pPr>
            <a:r>
              <a:rPr lang="cs-CZ" sz="1100" dirty="0">
                <a:solidFill>
                  <a:srgbClr val="FFFFFF"/>
                </a:solidFill>
                <a:latin typeface="Arial" panose="020B0604020202020204" pitchFamily="34" charset="0"/>
                <a:cs typeface="Arial" panose="020B0604020202020204" pitchFamily="34" charset="0"/>
              </a:rPr>
              <a:t> Zikmund </a:t>
            </a:r>
            <a:r>
              <a:rPr lang="cs-CZ" sz="1100" dirty="0" err="1">
                <a:solidFill>
                  <a:srgbClr val="FFFFFF"/>
                </a:solidFill>
                <a:latin typeface="Arial" panose="020B0604020202020204" pitchFamily="34" charset="0"/>
                <a:cs typeface="Arial" panose="020B0604020202020204" pitchFamily="34" charset="0"/>
              </a:rPr>
              <a:t>Galková</a:t>
            </a:r>
            <a:r>
              <a:rPr lang="cs-CZ" sz="1100" dirty="0">
                <a:solidFill>
                  <a:srgbClr val="FFFFFF"/>
                </a:solidFill>
                <a:latin typeface="Arial" panose="020B0604020202020204" pitchFamily="34" charset="0"/>
                <a:cs typeface="Arial" panose="020B0604020202020204" pitchFamily="34" charset="0"/>
              </a:rPr>
              <a:t>, L.,  Špinar, J., Ludka, O.:  Skórovací systémy preventivní kardiologie. Kardiologická revue - Interní medicína, Praha: Ambit Media, 2015, roč. 17, č. 2, s. 112-116. ISSN 2336-288X</a:t>
            </a:r>
            <a:r>
              <a:rPr lang="cs-CZ" sz="1100" dirty="0" smtClean="0">
                <a:solidFill>
                  <a:srgbClr val="FFFFFF"/>
                </a:solidFill>
                <a:latin typeface="Arial" panose="020B0604020202020204" pitchFamily="34" charset="0"/>
                <a:cs typeface="Arial" panose="020B0604020202020204" pitchFamily="34" charset="0"/>
              </a:rPr>
              <a:t>.</a:t>
            </a:r>
          </a:p>
          <a:p>
            <a:pPr marL="228600" lvl="0" indent="-228600" algn="just">
              <a:buFont typeface="+mj-lt"/>
              <a:buAutoNum type="arabicPeriod" startAt="37"/>
            </a:pPr>
            <a:endParaRPr lang="cs-CZ" sz="1100" dirty="0">
              <a:solidFill>
                <a:srgbClr val="FFFFFF"/>
              </a:solidFill>
              <a:latin typeface="Arial" panose="020B0604020202020204" pitchFamily="34" charset="0"/>
              <a:cs typeface="Arial" panose="020B0604020202020204" pitchFamily="34" charset="0"/>
            </a:endParaRPr>
          </a:p>
          <a:p>
            <a:pPr marL="228600" lvl="0" indent="-228600" algn="just">
              <a:buFont typeface="+mj-lt"/>
              <a:buAutoNum type="arabicPeriod" startAt="37"/>
            </a:pPr>
            <a:r>
              <a:rPr lang="cs-CZ" sz="1100" dirty="0">
                <a:solidFill>
                  <a:srgbClr val="FFFFFF"/>
                </a:solidFill>
                <a:latin typeface="Arial" panose="020B0604020202020204" pitchFamily="34" charset="0"/>
                <a:cs typeface="Arial" panose="020B0604020202020204" pitchFamily="34" charset="0"/>
              </a:rPr>
              <a:t> Zikmund </a:t>
            </a:r>
            <a:r>
              <a:rPr lang="cs-CZ" sz="1100" dirty="0" err="1">
                <a:solidFill>
                  <a:srgbClr val="FFFFFF"/>
                </a:solidFill>
                <a:latin typeface="Arial" panose="020B0604020202020204" pitchFamily="34" charset="0"/>
                <a:cs typeface="Arial" panose="020B0604020202020204" pitchFamily="34" charset="0"/>
              </a:rPr>
              <a:t>Galková</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L.,Špinar</a:t>
            </a:r>
            <a:r>
              <a:rPr lang="cs-CZ" sz="1100" dirty="0">
                <a:solidFill>
                  <a:srgbClr val="FFFFFF"/>
                </a:solidFill>
                <a:latin typeface="Arial" panose="020B0604020202020204" pitchFamily="34" charset="0"/>
                <a:cs typeface="Arial" panose="020B0604020202020204" pitchFamily="34" charset="0"/>
              </a:rPr>
              <a:t>, </a:t>
            </a:r>
            <a:r>
              <a:rPr lang="cs-CZ" sz="1100" dirty="0" err="1">
                <a:solidFill>
                  <a:srgbClr val="FFFFFF"/>
                </a:solidFill>
                <a:latin typeface="Arial" panose="020B0604020202020204" pitchFamily="34" charset="0"/>
                <a:cs typeface="Arial" panose="020B0604020202020204" pitchFamily="34" charset="0"/>
              </a:rPr>
              <a:t>J.,Ludka</a:t>
            </a:r>
            <a:r>
              <a:rPr lang="cs-CZ" sz="1100" dirty="0">
                <a:solidFill>
                  <a:srgbClr val="FFFFFF"/>
                </a:solidFill>
                <a:latin typeface="Arial" panose="020B0604020202020204" pitchFamily="34" charset="0"/>
                <a:cs typeface="Arial" panose="020B0604020202020204" pitchFamily="34" charset="0"/>
              </a:rPr>
              <a:t>, O. Skórovací systémy před kardiochirurgickou operací. Kardiologická revue - Interní medicína, Praha: Ambit Media, 2015, roč. 17, č. 2, s. 103-104. ISSN 2336-288X.</a:t>
            </a:r>
          </a:p>
        </p:txBody>
      </p:sp>
    </p:spTree>
    <p:extLst>
      <p:ext uri="{BB962C8B-B14F-4D97-AF65-F5344CB8AC3E}">
        <p14:creationId xmlns:p14="http://schemas.microsoft.com/office/powerpoint/2010/main" val="1526542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5652120" y="2132856"/>
            <a:ext cx="3708520" cy="136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nchor="ctr">
            <a:spAutoFit/>
          </a:bodyPr>
          <a:lstStyle/>
          <a:p>
            <a:r>
              <a:rPr lang="cs-CZ" b="1" dirty="0">
                <a:solidFill>
                  <a:srgbClr val="FF3300"/>
                </a:solidFill>
                <a:latin typeface="Arial" charset="0"/>
                <a:cs typeface="Times New Roman" pitchFamily="18" charset="0"/>
              </a:rPr>
              <a:t>Lékaři s plným </a:t>
            </a:r>
            <a:r>
              <a:rPr lang="cs-CZ" b="1" dirty="0" smtClean="0">
                <a:solidFill>
                  <a:srgbClr val="FF3300"/>
                </a:solidFill>
                <a:latin typeface="Arial" charset="0"/>
                <a:cs typeface="Times New Roman" pitchFamily="18" charset="0"/>
              </a:rPr>
              <a:t>školským úvazkem</a:t>
            </a:r>
            <a:r>
              <a:rPr lang="cs-CZ" b="1" dirty="0">
                <a:solidFill>
                  <a:srgbClr val="FF3300"/>
                </a:solidFill>
                <a:latin typeface="Arial" charset="0"/>
                <a:cs typeface="Times New Roman" pitchFamily="18" charset="0"/>
              </a:rPr>
              <a:t>:</a:t>
            </a:r>
          </a:p>
          <a:p>
            <a:pPr algn="just" eaLnBrk="0" hangingPunct="0"/>
            <a:endParaRPr lang="cs-CZ" sz="1400" b="1" dirty="0" smtClean="0">
              <a:solidFill>
                <a:srgbClr val="FFFFFF"/>
              </a:solidFill>
              <a:latin typeface="Arial" charset="0"/>
              <a:cs typeface="Times New Roman" pitchFamily="18" charset="0"/>
            </a:endParaRPr>
          </a:p>
          <a:p>
            <a:pPr algn="just" eaLnBrk="0" hangingPunct="0"/>
            <a:r>
              <a:rPr lang="cs-CZ" sz="1400" b="1" dirty="0" smtClean="0">
                <a:solidFill>
                  <a:srgbClr val="FFFFFF"/>
                </a:solidFill>
                <a:latin typeface="Arial" charset="0"/>
                <a:cs typeface="Times New Roman" pitchFamily="18" charset="0"/>
              </a:rPr>
              <a:t>Prof</a:t>
            </a:r>
            <a:r>
              <a:rPr lang="cs-CZ" sz="1400" b="1" dirty="0">
                <a:solidFill>
                  <a:srgbClr val="FFFFFF"/>
                </a:solidFill>
                <a:latin typeface="Arial" charset="0"/>
                <a:cs typeface="Times New Roman" pitchFamily="18" charset="0"/>
              </a:rPr>
              <a:t>. MUDr. Jindřich Špinar, CSc.</a:t>
            </a:r>
            <a:endParaRPr lang="cs-CZ" sz="1400" b="1" dirty="0">
              <a:solidFill>
                <a:srgbClr val="FFFFFF"/>
              </a:solidFill>
              <a:latin typeface="Arial" charset="0"/>
            </a:endParaRPr>
          </a:p>
          <a:p>
            <a:pPr algn="just" eaLnBrk="0" hangingPunct="0"/>
            <a:r>
              <a:rPr lang="cs-CZ" sz="1400" b="1" dirty="0">
                <a:solidFill>
                  <a:srgbClr val="FFFFFF"/>
                </a:solidFill>
                <a:latin typeface="Arial" charset="0"/>
                <a:cs typeface="Times New Roman" pitchFamily="18" charset="0"/>
              </a:rPr>
              <a:t>Doc</a:t>
            </a:r>
            <a:r>
              <a:rPr lang="cs-CZ" sz="1400" b="1">
                <a:solidFill>
                  <a:srgbClr val="FFFFFF"/>
                </a:solidFill>
                <a:latin typeface="Arial" charset="0"/>
                <a:cs typeface="Times New Roman" pitchFamily="18" charset="0"/>
              </a:rPr>
              <a:t>. </a:t>
            </a:r>
            <a:r>
              <a:rPr lang="cs-CZ" sz="1400" b="1" smtClean="0">
                <a:solidFill>
                  <a:srgbClr val="FFFFFF"/>
                </a:solidFill>
                <a:latin typeface="Arial" charset="0"/>
                <a:cs typeface="Times New Roman" pitchFamily="18" charset="0"/>
              </a:rPr>
              <a:t> MUDr</a:t>
            </a:r>
            <a:r>
              <a:rPr lang="cs-CZ" sz="1400" b="1" dirty="0">
                <a:solidFill>
                  <a:srgbClr val="FFFFFF"/>
                </a:solidFill>
                <a:latin typeface="Arial" charset="0"/>
                <a:cs typeface="Times New Roman" pitchFamily="18" charset="0"/>
              </a:rPr>
              <a:t>. Milan Kozák, Ph.D.</a:t>
            </a:r>
            <a:endParaRPr lang="cs-CZ" sz="1400" b="1" dirty="0">
              <a:solidFill>
                <a:srgbClr val="FFFFFF"/>
              </a:solidFill>
              <a:latin typeface="Arial" charset="0"/>
            </a:endParaRPr>
          </a:p>
          <a:p>
            <a:pPr algn="just" eaLnBrk="0" hangingPunct="0"/>
            <a:r>
              <a:rPr lang="cs-CZ" sz="1400" b="1" dirty="0">
                <a:solidFill>
                  <a:srgbClr val="FFFFFF"/>
                </a:solidFill>
                <a:latin typeface="Arial" charset="0"/>
                <a:cs typeface="Times New Roman" pitchFamily="18" charset="0"/>
              </a:rPr>
              <a:t>Doc. </a:t>
            </a:r>
            <a:r>
              <a:rPr lang="cs-CZ" sz="1400" b="1" dirty="0" smtClean="0">
                <a:solidFill>
                  <a:srgbClr val="FFFFFF"/>
                </a:solidFill>
                <a:latin typeface="Arial" charset="0"/>
                <a:cs typeface="Times New Roman" pitchFamily="18" charset="0"/>
              </a:rPr>
              <a:t> MUDr</a:t>
            </a:r>
            <a:r>
              <a:rPr lang="cs-CZ" sz="1400" b="1" dirty="0">
                <a:solidFill>
                  <a:srgbClr val="FFFFFF"/>
                </a:solidFill>
                <a:latin typeface="Arial" charset="0"/>
                <a:cs typeface="Times New Roman" pitchFamily="18" charset="0"/>
              </a:rPr>
              <a:t>. Lubomír Křivan, Ph.D.</a:t>
            </a:r>
            <a:endParaRPr lang="cs-CZ" sz="1400" b="1" dirty="0">
              <a:solidFill>
                <a:srgbClr val="FFFFFF"/>
              </a:solidFill>
              <a:latin typeface="Arial" charset="0"/>
            </a:endParaRPr>
          </a:p>
          <a:p>
            <a:pPr algn="just" eaLnBrk="0" hangingPunct="0"/>
            <a:r>
              <a:rPr lang="cs-CZ" sz="1400" b="1" dirty="0" smtClean="0">
                <a:solidFill>
                  <a:srgbClr val="FFFFFF"/>
                </a:solidFill>
                <a:latin typeface="Arial" charset="0"/>
                <a:cs typeface="Times New Roman" pitchFamily="18" charset="0"/>
              </a:rPr>
              <a:t>   As</a:t>
            </a:r>
            <a:r>
              <a:rPr lang="cs-CZ" sz="1400" b="1" dirty="0">
                <a:solidFill>
                  <a:srgbClr val="FFFFFF"/>
                </a:solidFill>
                <a:latin typeface="Arial" charset="0"/>
                <a:cs typeface="Times New Roman" pitchFamily="18" charset="0"/>
              </a:rPr>
              <a:t>. MUDr. Jitka Vlašínová, Ph.D.</a:t>
            </a:r>
            <a:endParaRPr lang="cs-CZ" sz="1400" b="1" dirty="0">
              <a:solidFill>
                <a:srgbClr val="FFFFFF"/>
              </a:solidFill>
              <a:latin typeface="Arial" charset="0"/>
            </a:endParaRPr>
          </a:p>
        </p:txBody>
      </p:sp>
      <p:graphicFrame>
        <p:nvGraphicFramePr>
          <p:cNvPr id="10298" name="Group 58"/>
          <p:cNvGraphicFramePr>
            <a:graphicFrameLocks noGrp="1"/>
          </p:cNvGraphicFramePr>
          <p:nvPr>
            <p:extLst>
              <p:ext uri="{D42A27DB-BD31-4B8C-83A1-F6EECF244321}">
                <p14:modId xmlns:p14="http://schemas.microsoft.com/office/powerpoint/2010/main" val="200991193"/>
              </p:ext>
            </p:extLst>
          </p:nvPr>
        </p:nvGraphicFramePr>
        <p:xfrm>
          <a:off x="193783" y="260351"/>
          <a:ext cx="5435600" cy="6644614"/>
        </p:xfrm>
        <a:graphic>
          <a:graphicData uri="http://schemas.openxmlformats.org/drawingml/2006/table">
            <a:tbl>
              <a:tblPr/>
              <a:tblGrid>
                <a:gridCol w="2717800"/>
                <a:gridCol w="2717800"/>
              </a:tblGrid>
              <a:tr h="1882446">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sz="1200" b="1" i="0" u="none" strike="noStrike" cap="none" normalizeH="0" baseline="0" dirty="0" smtClean="0">
                          <a:ln>
                            <a:noFill/>
                          </a:ln>
                          <a:solidFill>
                            <a:srgbClr val="FF3300"/>
                          </a:solidFill>
                          <a:effectLst/>
                          <a:latin typeface="Arial" charset="0"/>
                          <a:cs typeface="Times New Roman" pitchFamily="18" charset="0"/>
                        </a:rPr>
                        <a:t>Zdravotničtí lékaři</a:t>
                      </a:r>
                      <a:endParaRPr kumimoji="0" lang="cs-CZ" sz="11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MUDr. Irena Andršová, Ph.D.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MUDr. Otakar Boček                                                            MUDr. Tomáš Brychta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MUDr. Marian </a:t>
                      </a:r>
                      <a:r>
                        <a:rPr kumimoji="0" lang="cs-CZ" sz="1100" b="1" i="0" u="none" strike="noStrike" cap="none" normalizeH="0" baseline="0" dirty="0" err="1" smtClean="0">
                          <a:ln>
                            <a:noFill/>
                          </a:ln>
                          <a:solidFill>
                            <a:schemeClr val="tx1"/>
                          </a:solidFill>
                          <a:effectLst/>
                          <a:latin typeface="Arial" charset="0"/>
                          <a:cs typeface="Times New Roman" pitchFamily="18" charset="0"/>
                        </a:rPr>
                        <a:t>Felš</a:t>
                      </a:r>
                      <a:r>
                        <a:rPr kumimoji="0" lang="en-US" sz="1100" b="1" i="0" u="none" strike="noStrike" cap="none" normalizeH="0" baseline="0" dirty="0" smtClean="0">
                          <a:ln>
                            <a:noFill/>
                          </a:ln>
                          <a:solidFill>
                            <a:schemeClr val="tx1"/>
                          </a:solidFill>
                          <a:effectLst/>
                          <a:latin typeface="Arial" charset="0"/>
                          <a:cs typeface="Times New Roman" pitchFamily="18" charset="0"/>
                        </a:rPr>
                        <a:t>ö</a:t>
                      </a:r>
                      <a:r>
                        <a:rPr kumimoji="0" lang="cs-CZ" sz="1100" b="1" i="0" u="none" strike="noStrike" cap="none" normalizeH="0" baseline="0" dirty="0" err="1" smtClean="0">
                          <a:ln>
                            <a:noFill/>
                          </a:ln>
                          <a:solidFill>
                            <a:schemeClr val="tx1"/>
                          </a:solidFill>
                          <a:effectLst/>
                          <a:latin typeface="Arial" charset="0"/>
                          <a:cs typeface="Times New Roman" pitchFamily="18" charset="0"/>
                        </a:rPr>
                        <a:t>ci</a:t>
                      </a:r>
                      <a:r>
                        <a:rPr kumimoji="0" lang="cs-CZ" sz="1100" b="1" i="0" u="none" strike="noStrike" cap="none" normalizeH="0" baseline="0" dirty="0" smtClean="0">
                          <a:ln>
                            <a:noFill/>
                          </a:ln>
                          <a:solidFill>
                            <a:schemeClr val="tx1"/>
                          </a:solidFill>
                          <a:effectLst/>
                          <a:latin typeface="Arial" charset="0"/>
                          <a:cs typeface="Times New Roman" pitchFamily="18" charset="0"/>
                        </a:rPr>
                        <a:t>, Ph.D.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cs-CZ" sz="1100" b="1" i="0" u="none" strike="noStrike" cap="none" normalizeH="0" baseline="0" dirty="0" smtClean="0">
                          <a:ln>
                            <a:noFill/>
                          </a:ln>
                          <a:solidFill>
                            <a:schemeClr val="tx1"/>
                          </a:solidFill>
                          <a:effectLst/>
                          <a:latin typeface="Arial" charset="0"/>
                          <a:cs typeface="Times New Roman" pitchFamily="18" charset="0"/>
                        </a:rPr>
                        <a:t>MUDr. Veronika Fendrychová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Doc. MUDr. Martin Fiala, Ph.D.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MUDr. Alena Floriánová</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MUDr. Kateřina Helánová, Ph.D.</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MUDr. Martin Hetmer</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MUDr. Kateřina Hořáková</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MUDr. Eva </a:t>
                      </a:r>
                      <a:r>
                        <a:rPr kumimoji="0" lang="cs-CZ" sz="1100" b="1" i="0" u="none" strike="noStrike" cap="none" normalizeH="0" baseline="0" dirty="0" err="1" smtClean="0">
                          <a:ln>
                            <a:noFill/>
                          </a:ln>
                          <a:solidFill>
                            <a:schemeClr val="tx1"/>
                          </a:solidFill>
                          <a:effectLst/>
                          <a:latin typeface="Arial" charset="0"/>
                          <a:cs typeface="Times New Roman" pitchFamily="18" charset="0"/>
                        </a:rPr>
                        <a:t>Hlavinová</a:t>
                      </a:r>
                      <a:endParaRPr kumimoji="0" lang="cs-CZ" sz="11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MUDr. Petr Jeřábek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As. MUDr. Petr Kala, Ph.D.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MUDr. Jan Kaňovský , Ph.D.                                                      Doc. MUDr. Růžena </a:t>
                      </a:r>
                      <a:r>
                        <a:rPr kumimoji="0" lang="cs-CZ" sz="1100" b="1" i="0" u="none" strike="noStrike" cap="none" normalizeH="0" baseline="0" dirty="0" err="1" smtClean="0">
                          <a:ln>
                            <a:noFill/>
                          </a:ln>
                          <a:solidFill>
                            <a:schemeClr val="tx1"/>
                          </a:solidFill>
                          <a:effectLst/>
                          <a:latin typeface="Arial" charset="0"/>
                          <a:cs typeface="Times New Roman" pitchFamily="18" charset="0"/>
                        </a:rPr>
                        <a:t>Lábrová</a:t>
                      </a:r>
                      <a:r>
                        <a:rPr kumimoji="0" lang="cs-CZ" sz="1100" b="1" i="0" u="none" strike="noStrike" cap="none" normalizeH="0" baseline="0" dirty="0" smtClean="0">
                          <a:ln>
                            <a:noFill/>
                          </a:ln>
                          <a:solidFill>
                            <a:schemeClr val="tx1"/>
                          </a:solidFill>
                          <a:effectLst/>
                          <a:latin typeface="Arial" charset="0"/>
                          <a:cs typeface="Times New Roman" pitchFamily="18" charset="0"/>
                        </a:rPr>
                        <a:t>, Ph.D.</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MUDr. Petr Lokaj, Ph.D.</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Doc.  MUDr. Ondřej </a:t>
                      </a:r>
                      <a:r>
                        <a:rPr kumimoji="0" lang="cs-CZ" sz="1100" b="1" i="0" u="none" strike="noStrike" cap="none" normalizeH="0" baseline="0" dirty="0" err="1" smtClean="0">
                          <a:ln>
                            <a:noFill/>
                          </a:ln>
                          <a:solidFill>
                            <a:schemeClr val="tx1"/>
                          </a:solidFill>
                          <a:effectLst/>
                          <a:latin typeface="Arial" charset="0"/>
                          <a:cs typeface="Times New Roman" pitchFamily="18" charset="0"/>
                        </a:rPr>
                        <a:t>Ludka</a:t>
                      </a:r>
                      <a:r>
                        <a:rPr kumimoji="0" lang="cs-CZ" sz="1100" b="1" i="0" u="none" strike="noStrike" cap="none" normalizeH="0" baseline="0" dirty="0" smtClean="0">
                          <a:ln>
                            <a:noFill/>
                          </a:ln>
                          <a:solidFill>
                            <a:schemeClr val="tx1"/>
                          </a:solidFill>
                          <a:effectLst/>
                          <a:latin typeface="Arial" charset="0"/>
                          <a:cs typeface="Times New Roman" pitchFamily="18" charset="0"/>
                        </a:rPr>
                        <a:t>, Ph.D.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MUDr. Eva Maděrová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MUDr. Jan </a:t>
                      </a:r>
                      <a:r>
                        <a:rPr kumimoji="0" lang="cs-CZ" sz="1100" b="1" i="0" u="none" strike="noStrike" cap="none" normalizeH="0" baseline="0" dirty="0" err="1" smtClean="0">
                          <a:ln>
                            <a:noFill/>
                          </a:ln>
                          <a:solidFill>
                            <a:schemeClr val="tx1"/>
                          </a:solidFill>
                          <a:effectLst/>
                          <a:latin typeface="Arial" charset="0"/>
                          <a:cs typeface="Times New Roman" pitchFamily="18" charset="0"/>
                        </a:rPr>
                        <a:t>Maňoušek</a:t>
                      </a:r>
                      <a:r>
                        <a:rPr kumimoji="0" lang="cs-CZ" sz="1100" b="1" i="0" u="none" strike="noStrike" cap="none" normalizeH="0" baseline="0" dirty="0" smtClean="0">
                          <a:ln>
                            <a:noFill/>
                          </a:ln>
                          <a:solidFill>
                            <a:schemeClr val="tx1"/>
                          </a:solidFill>
                          <a:effectLst/>
                          <a:latin typeface="Arial"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MUDr. Roman Miklík, Ph.D.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MUDr. Viktor Musil , Ph.D.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MUDr. Svatopluk Nehyba, Ph.D.</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Doc. MUDr. Tomáš Novotný, Ph.D.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MUDr.  Ilona </a:t>
                      </a:r>
                      <a:r>
                        <a:rPr kumimoji="0" lang="cs-CZ" sz="1100" b="1" i="0" u="none" strike="noStrike" cap="none" normalizeH="0" baseline="0" dirty="0" err="1" smtClean="0">
                          <a:ln>
                            <a:noFill/>
                          </a:ln>
                          <a:solidFill>
                            <a:schemeClr val="tx1"/>
                          </a:solidFill>
                          <a:effectLst/>
                          <a:latin typeface="Arial" charset="0"/>
                          <a:cs typeface="Times New Roman" pitchFamily="18" charset="0"/>
                        </a:rPr>
                        <a:t>Pařenicová</a:t>
                      </a:r>
                      <a:r>
                        <a:rPr kumimoji="0" lang="cs-CZ" sz="1100" b="1" i="0" u="none" strike="noStrike" cap="none" normalizeH="0" baseline="0" dirty="0" smtClean="0">
                          <a:ln>
                            <a:noFill/>
                          </a:ln>
                          <a:solidFill>
                            <a:schemeClr val="tx1"/>
                          </a:solidFill>
                          <a:effectLst/>
                          <a:latin typeface="Arial"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Doc. MUDr. Mgr. Jiří  Pařenica, Ph.D.</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MUDr. Martin Poloczek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MUDr. Helena Podroužková, Ph.D.</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As. MUDr. Milan </a:t>
                      </a:r>
                      <a:r>
                        <a:rPr kumimoji="0" lang="cs-CZ" sz="1100" b="1" i="0" u="none" strike="noStrike" cap="none" normalizeH="0" baseline="0" dirty="0" err="1" smtClean="0">
                          <a:ln>
                            <a:noFill/>
                          </a:ln>
                          <a:solidFill>
                            <a:schemeClr val="tx1"/>
                          </a:solidFill>
                          <a:effectLst/>
                          <a:latin typeface="Arial" charset="0"/>
                          <a:cs typeface="Times New Roman" pitchFamily="18" charset="0"/>
                        </a:rPr>
                        <a:t>Sepši</a:t>
                      </a:r>
                      <a:r>
                        <a:rPr kumimoji="0" lang="cs-CZ" sz="1100" b="1" i="0" u="none" strike="noStrike" cap="none" normalizeH="0" baseline="0" dirty="0" smtClean="0">
                          <a:ln>
                            <a:noFill/>
                          </a:ln>
                          <a:solidFill>
                            <a:schemeClr val="tx1"/>
                          </a:solidFill>
                          <a:effectLst/>
                          <a:latin typeface="Arial" charset="0"/>
                          <a:cs typeface="Times New Roman" pitchFamily="18" charset="0"/>
                        </a:rPr>
                        <a:t>, Ph.D.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MUDr. Richard Souček                                                       MUDr. Martina  </a:t>
                      </a:r>
                      <a:r>
                        <a:rPr kumimoji="0" lang="cs-CZ" sz="1100" b="1" i="0" u="none" strike="noStrike" cap="none" normalizeH="0" baseline="0" dirty="0" err="1" smtClean="0">
                          <a:ln>
                            <a:noFill/>
                          </a:ln>
                          <a:solidFill>
                            <a:schemeClr val="tx1"/>
                          </a:solidFill>
                          <a:effectLst/>
                          <a:latin typeface="Arial" charset="0"/>
                          <a:cs typeface="Times New Roman" pitchFamily="18" charset="0"/>
                        </a:rPr>
                        <a:t>Šišáková</a:t>
                      </a:r>
                      <a:r>
                        <a:rPr kumimoji="0" lang="cs-CZ" sz="1100" b="1" i="0" u="none" strike="noStrike" cap="none" normalizeH="0" baseline="0" dirty="0" smtClean="0">
                          <a:ln>
                            <a:noFill/>
                          </a:ln>
                          <a:solidFill>
                            <a:schemeClr val="tx1"/>
                          </a:solidFill>
                          <a:effectLst/>
                          <a:latin typeface="Arial" charset="0"/>
                          <a:cs typeface="Times New Roman" pitchFamily="18" charset="0"/>
                        </a:rPr>
                        <a:t> , Ph.D.                                                MUDr. Iva Šindelková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MUDr. Roman Štípal, </a:t>
                      </a:r>
                      <a:r>
                        <a:rPr kumimoji="0" lang="cs-CZ" sz="1100" b="1" i="0" u="none" strike="noStrike" cap="none" normalizeH="0" baseline="0" dirty="0" err="1" smtClean="0">
                          <a:ln>
                            <a:noFill/>
                          </a:ln>
                          <a:solidFill>
                            <a:schemeClr val="tx1"/>
                          </a:solidFill>
                          <a:effectLst/>
                          <a:latin typeface="Arial" charset="0"/>
                          <a:cs typeface="Times New Roman" pitchFamily="18" charset="0"/>
                        </a:rPr>
                        <a:t>Ph</a:t>
                      </a:r>
                      <a:r>
                        <a:rPr kumimoji="0" lang="cs-CZ" sz="1100" b="1" i="0" u="none" strike="noStrike" cap="none" normalizeH="0" baseline="0" dirty="0" smtClean="0">
                          <a:ln>
                            <a:noFill/>
                          </a:ln>
                          <a:solidFill>
                            <a:schemeClr val="tx1"/>
                          </a:solidFill>
                          <a:effectLst/>
                          <a:latin typeface="Arial" charset="0"/>
                          <a:cs typeface="Times New Roman" pitchFamily="18" charset="0"/>
                        </a:rPr>
                        <a:t>. D.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MUDr. Lenka Šujaková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MUDr. Michaela Tichá                                      MUDr. Ondřej Toman, Ph.D.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MUDr. Pavel Trčka                                                            MUDr. Petra Vysočanová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MUDr. Tomáš Zatočil</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200" b="1" i="0" u="none" strike="noStrike" cap="none" normalizeH="0" baseline="0" dirty="0" smtClean="0">
                          <a:ln>
                            <a:noFill/>
                          </a:ln>
                          <a:solidFill>
                            <a:srgbClr val="FF3300"/>
                          </a:solidFill>
                          <a:effectLst/>
                          <a:latin typeface="Arial" charset="0"/>
                          <a:cs typeface="Times New Roman" pitchFamily="18" charset="0"/>
                        </a:rPr>
                        <a:t>Lékaři s nadúvazkem na LF MU</a:t>
                      </a:r>
                      <a:endParaRPr kumimoji="0" lang="cs-CZ" sz="1200" b="0" i="0" u="none" strike="noStrike" cap="none" normalizeH="0" baseline="0" dirty="0" smtClean="0">
                        <a:ln>
                          <a:noFill/>
                        </a:ln>
                        <a:solidFill>
                          <a:srgbClr val="FF3300"/>
                        </a:solidFill>
                        <a:effectLst/>
                        <a:latin typeface="Arial"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cs-CZ" sz="1200" b="0" i="0" u="none" strike="noStrike" cap="none" normalizeH="0" baseline="0" dirty="0" smtClean="0">
                        <a:ln>
                          <a:noFill/>
                        </a:ln>
                        <a:solidFill>
                          <a:schemeClr val="tx1"/>
                        </a:solidFill>
                        <a:effectLst/>
                        <a:latin typeface="Arial"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Doc. MUDr. Martin Fiala, Ph.D.</a:t>
                      </a: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As. MUDr. Petr Kala, Ph.D.</a:t>
                      </a: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Doc. MUDr. Růžena </a:t>
                      </a:r>
                      <a:r>
                        <a:rPr kumimoji="0" lang="cs-CZ" sz="1100" b="1" i="0" u="none" strike="noStrike" cap="none" normalizeH="0" baseline="0" dirty="0" err="1" smtClean="0">
                          <a:ln>
                            <a:noFill/>
                          </a:ln>
                          <a:solidFill>
                            <a:schemeClr val="tx1"/>
                          </a:solidFill>
                          <a:effectLst/>
                          <a:latin typeface="Arial" charset="0"/>
                          <a:cs typeface="Times New Roman" pitchFamily="18" charset="0"/>
                        </a:rPr>
                        <a:t>Lábrová</a:t>
                      </a:r>
                      <a:r>
                        <a:rPr kumimoji="0" lang="cs-CZ" sz="1100" b="1" i="0" u="none" strike="noStrike" cap="none" normalizeH="0" baseline="0" dirty="0" smtClean="0">
                          <a:ln>
                            <a:noFill/>
                          </a:ln>
                          <a:solidFill>
                            <a:schemeClr val="tx1"/>
                          </a:solidFill>
                          <a:effectLst/>
                          <a:latin typeface="Arial" charset="0"/>
                          <a:cs typeface="Times New Roman" pitchFamily="18" charset="0"/>
                        </a:rPr>
                        <a:t>, Ph.D.</a:t>
                      </a: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MUDr. Petr Lokaj, Ph.D.</a:t>
                      </a: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Doc. MUDr. Ondřej </a:t>
                      </a:r>
                      <a:r>
                        <a:rPr kumimoji="0" lang="cs-CZ" sz="1100" b="1" i="0" u="none" strike="noStrike" cap="none" normalizeH="0" baseline="0" dirty="0" err="1" smtClean="0">
                          <a:ln>
                            <a:noFill/>
                          </a:ln>
                          <a:solidFill>
                            <a:schemeClr val="tx1"/>
                          </a:solidFill>
                          <a:effectLst/>
                          <a:latin typeface="Arial" charset="0"/>
                          <a:cs typeface="Times New Roman" pitchFamily="18" charset="0"/>
                        </a:rPr>
                        <a:t>Ludka</a:t>
                      </a:r>
                      <a:r>
                        <a:rPr kumimoji="0" lang="cs-CZ" sz="1100" b="1" i="0" u="none" strike="noStrike" cap="none" normalizeH="0" baseline="0" dirty="0" smtClean="0">
                          <a:ln>
                            <a:noFill/>
                          </a:ln>
                          <a:solidFill>
                            <a:schemeClr val="tx1"/>
                          </a:solidFill>
                          <a:effectLst/>
                          <a:latin typeface="Arial" charset="0"/>
                          <a:cs typeface="Times New Roman" pitchFamily="18" charset="0"/>
                        </a:rPr>
                        <a:t>, Ph.D.</a:t>
                      </a: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Doc. MUDr. Tomáš Novotný, Ph.D.</a:t>
                      </a: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Doc. MUDr. Mgr. Jiří </a:t>
                      </a:r>
                      <a:r>
                        <a:rPr kumimoji="0" lang="cs-CZ" sz="1100" b="1" i="0" u="none" strike="noStrike" cap="none" normalizeH="0" baseline="0" dirty="0" err="1" smtClean="0">
                          <a:ln>
                            <a:noFill/>
                          </a:ln>
                          <a:solidFill>
                            <a:schemeClr val="tx1"/>
                          </a:solidFill>
                          <a:effectLst/>
                          <a:latin typeface="Arial" charset="0"/>
                          <a:cs typeface="Times New Roman" pitchFamily="18" charset="0"/>
                        </a:rPr>
                        <a:t>Pařenica</a:t>
                      </a:r>
                      <a:r>
                        <a:rPr kumimoji="0" lang="cs-CZ" sz="1100" b="1" i="0" u="none" strike="noStrike" cap="none" normalizeH="0" baseline="0" dirty="0" smtClean="0">
                          <a:ln>
                            <a:noFill/>
                          </a:ln>
                          <a:solidFill>
                            <a:schemeClr val="tx1"/>
                          </a:solidFill>
                          <a:effectLst/>
                          <a:latin typeface="Arial" charset="0"/>
                          <a:cs typeface="Times New Roman" pitchFamily="18" charset="0"/>
                        </a:rPr>
                        <a:t>, Ph.D.</a:t>
                      </a: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MUDr. Milan </a:t>
                      </a:r>
                      <a:r>
                        <a:rPr kumimoji="0" lang="cs-CZ" sz="1100" b="1" i="0" u="none" strike="noStrike" cap="none" normalizeH="0" baseline="0" dirty="0" err="1" smtClean="0">
                          <a:ln>
                            <a:noFill/>
                          </a:ln>
                          <a:solidFill>
                            <a:schemeClr val="tx1"/>
                          </a:solidFill>
                          <a:effectLst/>
                          <a:latin typeface="Arial" charset="0"/>
                          <a:cs typeface="Times New Roman" pitchFamily="18" charset="0"/>
                        </a:rPr>
                        <a:t>Sepši</a:t>
                      </a:r>
                      <a:r>
                        <a:rPr kumimoji="0" lang="cs-CZ" sz="1100" b="1" i="0" u="none" strike="noStrike" cap="none" normalizeH="0" baseline="0" dirty="0" smtClean="0">
                          <a:ln>
                            <a:noFill/>
                          </a:ln>
                          <a:solidFill>
                            <a:schemeClr val="tx1"/>
                          </a:solidFill>
                          <a:effectLst/>
                          <a:latin typeface="Arial" charset="0"/>
                          <a:cs typeface="Times New Roman" pitchFamily="18" charset="0"/>
                        </a:rPr>
                        <a:t>, Ph.D.</a:t>
                      </a: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1" i="0" u="none" strike="noStrike" cap="none" normalizeH="0" baseline="0" dirty="0" smtClean="0">
                          <a:ln>
                            <a:noFill/>
                          </a:ln>
                          <a:solidFill>
                            <a:schemeClr val="tx1"/>
                          </a:solidFill>
                          <a:effectLst/>
                          <a:latin typeface="Arial" charset="0"/>
                          <a:cs typeface="Times New Roman" pitchFamily="18" charset="0"/>
                        </a:rPr>
                        <a:t>MUDr. Petra Vysočanová</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1907">
                <a:tc vMerge="1">
                  <a:txBody>
                    <a:bodyPr/>
                    <a:lstStyle/>
                    <a:p>
                      <a:endParaRPr lang="cs-CZ"/>
                    </a:p>
                  </a:txBody>
                  <a:tcPr/>
                </a:tc>
                <a:tc>
                  <a:txBody>
                    <a:bodyPr/>
                    <a:lstStyle/>
                    <a:p>
                      <a:endParaRPr lang="cs-CZ" sz="1200" b="1" dirty="0" smtClean="0">
                        <a:solidFill>
                          <a:srgbClr val="FF0000"/>
                        </a:solidFill>
                        <a:latin typeface="Arial" panose="020B0604020202020204" pitchFamily="34" charset="0"/>
                        <a:cs typeface="Arial" panose="020B0604020202020204" pitchFamily="34" charset="0"/>
                      </a:endParaRPr>
                    </a:p>
                    <a:p>
                      <a:r>
                        <a:rPr lang="cs-CZ" sz="1200" b="1" dirty="0" smtClean="0">
                          <a:solidFill>
                            <a:srgbClr val="FF0000"/>
                          </a:solidFill>
                          <a:latin typeface="Arial" panose="020B0604020202020204" pitchFamily="34" charset="0"/>
                          <a:cs typeface="Arial" panose="020B0604020202020204" pitchFamily="34" charset="0"/>
                        </a:rPr>
                        <a:t>Lékaři – úvazek v rámci postgraduálního studia</a:t>
                      </a:r>
                    </a:p>
                    <a:p>
                      <a:r>
                        <a:rPr lang="cs-CZ" sz="1200" b="1" dirty="0" smtClean="0">
                          <a:latin typeface="Arial" panose="020B0604020202020204" pitchFamily="34" charset="0"/>
                          <a:cs typeface="Arial" panose="020B0604020202020204" pitchFamily="34" charset="0"/>
                        </a:rPr>
                        <a:t> </a:t>
                      </a:r>
                    </a:p>
                    <a:p>
                      <a:r>
                        <a:rPr lang="cs-CZ" sz="1100" b="1" dirty="0" smtClean="0">
                          <a:latin typeface="Arial" panose="020B0604020202020204" pitchFamily="34" charset="0"/>
                          <a:cs typeface="Arial" panose="020B0604020202020204" pitchFamily="34" charset="0"/>
                        </a:rPr>
                        <a:t>MUDr. Eva Ganovská</a:t>
                      </a:r>
                    </a:p>
                    <a:p>
                      <a:r>
                        <a:rPr lang="cs-CZ" sz="1100" b="1" dirty="0" smtClean="0">
                          <a:latin typeface="Arial" panose="020B0604020202020204" pitchFamily="34" charset="0"/>
                          <a:cs typeface="Arial" panose="020B0604020202020204" pitchFamily="34" charset="0"/>
                        </a:rPr>
                        <a:t>MUDr. Kateřina</a:t>
                      </a:r>
                      <a:r>
                        <a:rPr lang="cs-CZ" sz="1100" b="1" baseline="0" dirty="0" smtClean="0">
                          <a:latin typeface="Arial" panose="020B0604020202020204" pitchFamily="34" charset="0"/>
                          <a:cs typeface="Arial" panose="020B0604020202020204" pitchFamily="34" charset="0"/>
                        </a:rPr>
                        <a:t> Gončarová</a:t>
                      </a:r>
                      <a:endParaRPr lang="cs-CZ" sz="1100" b="1" dirty="0" smtClean="0">
                        <a:latin typeface="Arial" panose="020B0604020202020204" pitchFamily="34" charset="0"/>
                        <a:cs typeface="Arial" panose="020B0604020202020204" pitchFamily="34" charset="0"/>
                      </a:endParaRPr>
                    </a:p>
                    <a:p>
                      <a:r>
                        <a:rPr lang="cs-CZ" sz="1100" b="1" dirty="0" smtClean="0">
                          <a:latin typeface="Arial" panose="020B0604020202020204" pitchFamily="34" charset="0"/>
                          <a:cs typeface="Arial" panose="020B0604020202020204" pitchFamily="34" charset="0"/>
                        </a:rPr>
                        <a:t>MUDr. Jiří </a:t>
                      </a:r>
                      <a:r>
                        <a:rPr lang="cs-CZ" sz="1100" b="1" dirty="0" err="1" smtClean="0">
                          <a:latin typeface="Arial" panose="020B0604020202020204" pitchFamily="34" charset="0"/>
                          <a:cs typeface="Arial" panose="020B0604020202020204" pitchFamily="34" charset="0"/>
                        </a:rPr>
                        <a:t>Hlásenský</a:t>
                      </a:r>
                      <a:endParaRPr lang="cs-CZ" sz="1100" b="1" dirty="0" smtClean="0">
                        <a:latin typeface="Arial" panose="020B0604020202020204" pitchFamily="34" charset="0"/>
                        <a:cs typeface="Arial" panose="020B0604020202020204" pitchFamily="34" charset="0"/>
                      </a:endParaRPr>
                    </a:p>
                    <a:p>
                      <a:r>
                        <a:rPr lang="cs-CZ" sz="1100" b="1" dirty="0" smtClean="0">
                          <a:latin typeface="Arial" panose="020B0604020202020204" pitchFamily="34" charset="0"/>
                          <a:cs typeface="Arial" panose="020B0604020202020204" pitchFamily="34" charset="0"/>
                        </a:rPr>
                        <a:t>MUDr. Mária Holická</a:t>
                      </a:r>
                    </a:p>
                    <a:p>
                      <a:r>
                        <a:rPr lang="cs-CZ" sz="1100" b="1" dirty="0" smtClean="0">
                          <a:latin typeface="Arial" panose="020B0604020202020204" pitchFamily="34" charset="0"/>
                          <a:cs typeface="Arial" panose="020B0604020202020204" pitchFamily="34" charset="0"/>
                        </a:rPr>
                        <a:t>MUDr. Lumír Koc</a:t>
                      </a:r>
                    </a:p>
                    <a:p>
                      <a:r>
                        <a:rPr lang="cs-CZ" sz="1100" b="1" dirty="0" smtClean="0">
                          <a:latin typeface="Arial" panose="020B0604020202020204" pitchFamily="34" charset="0"/>
                          <a:cs typeface="Arial" panose="020B0604020202020204" pitchFamily="34" charset="0"/>
                        </a:rPr>
                        <a:t>MUDr. Petr </a:t>
                      </a:r>
                      <a:r>
                        <a:rPr lang="cs-CZ" sz="1100" b="1" dirty="0" err="1" smtClean="0">
                          <a:latin typeface="Arial" panose="020B0604020202020204" pitchFamily="34" charset="0"/>
                          <a:cs typeface="Arial" panose="020B0604020202020204" pitchFamily="34" charset="0"/>
                        </a:rPr>
                        <a:t>Kubena</a:t>
                      </a:r>
                      <a:endParaRPr lang="cs-CZ" sz="1100" b="1" dirty="0" smtClean="0">
                        <a:latin typeface="Arial" panose="020B0604020202020204" pitchFamily="34" charset="0"/>
                        <a:cs typeface="Arial" panose="020B0604020202020204" pitchFamily="34" charset="0"/>
                      </a:endParaRPr>
                    </a:p>
                    <a:p>
                      <a:r>
                        <a:rPr lang="cs-CZ" sz="1100" b="1" dirty="0" smtClean="0">
                          <a:latin typeface="Arial" panose="020B0604020202020204" pitchFamily="34" charset="0"/>
                          <a:cs typeface="Arial" panose="020B0604020202020204" pitchFamily="34" charset="0"/>
                        </a:rPr>
                        <a:t>MUDr. Zuzana </a:t>
                      </a:r>
                      <a:r>
                        <a:rPr lang="cs-CZ" sz="1100" b="1" dirty="0" err="1" smtClean="0">
                          <a:latin typeface="Arial" panose="020B0604020202020204" pitchFamily="34" charset="0"/>
                          <a:cs typeface="Arial" panose="020B0604020202020204" pitchFamily="34" charset="0"/>
                        </a:rPr>
                        <a:t>Mihalová</a:t>
                      </a:r>
                      <a:r>
                        <a:rPr lang="cs-CZ" sz="1100" b="1" dirty="0" smtClean="0">
                          <a:latin typeface="Arial" panose="020B0604020202020204" pitchFamily="34" charset="0"/>
                          <a:cs typeface="Arial" panose="020B0604020202020204" pitchFamily="34" charset="0"/>
                        </a:rPr>
                        <a:t> </a:t>
                      </a:r>
                    </a:p>
                    <a:p>
                      <a:r>
                        <a:rPr lang="cs-CZ" sz="1100" b="1" dirty="0" smtClean="0">
                          <a:latin typeface="Arial" panose="020B0604020202020204" pitchFamily="34" charset="0"/>
                          <a:cs typeface="Arial" panose="020B0604020202020204" pitchFamily="34" charset="0"/>
                        </a:rPr>
                        <a:t>MUDr. Monika Mikolášková</a:t>
                      </a:r>
                    </a:p>
                    <a:p>
                      <a:r>
                        <a:rPr lang="cs-CZ" sz="1100" b="1" dirty="0" smtClean="0">
                          <a:latin typeface="Arial" panose="020B0604020202020204" pitchFamily="34" charset="0"/>
                          <a:cs typeface="Arial" panose="020B0604020202020204" pitchFamily="34" charset="0"/>
                        </a:rPr>
                        <a:t>MUDr. Tereza Nováková</a:t>
                      </a:r>
                    </a:p>
                    <a:p>
                      <a:r>
                        <a:rPr lang="cs-CZ" sz="1100" b="1" dirty="0" smtClean="0">
                          <a:latin typeface="Arial" panose="020B0604020202020204" pitchFamily="34" charset="0"/>
                          <a:cs typeface="Arial" panose="020B0604020202020204" pitchFamily="34" charset="0"/>
                        </a:rPr>
                        <a:t>MUDr. Tomáš </a:t>
                      </a:r>
                      <a:r>
                        <a:rPr lang="cs-CZ" sz="1100" b="1" dirty="0" err="1" smtClean="0">
                          <a:latin typeface="Arial" panose="020B0604020202020204" pitchFamily="34" charset="0"/>
                          <a:cs typeface="Arial" panose="020B0604020202020204" pitchFamily="34" charset="0"/>
                        </a:rPr>
                        <a:t>Ondrúš</a:t>
                      </a:r>
                      <a:endParaRPr lang="cs-CZ" sz="1100" b="1" dirty="0" smtClean="0">
                        <a:latin typeface="Arial" panose="020B0604020202020204" pitchFamily="34" charset="0"/>
                        <a:cs typeface="Arial" panose="020B0604020202020204" pitchFamily="34" charset="0"/>
                      </a:endParaRPr>
                    </a:p>
                    <a:p>
                      <a:r>
                        <a:rPr lang="cs-CZ" sz="1100" b="1" dirty="0" smtClean="0">
                          <a:latin typeface="Arial" panose="020B0604020202020204" pitchFamily="34" charset="0"/>
                          <a:cs typeface="Arial" panose="020B0604020202020204" pitchFamily="34" charset="0"/>
                        </a:rPr>
                        <a:t>MUDr. Marie </a:t>
                      </a:r>
                      <a:r>
                        <a:rPr lang="cs-CZ" sz="1100" b="1" dirty="0" err="1" smtClean="0">
                          <a:latin typeface="Arial" panose="020B0604020202020204" pitchFamily="34" charset="0"/>
                          <a:cs typeface="Arial" panose="020B0604020202020204" pitchFamily="34" charset="0"/>
                        </a:rPr>
                        <a:t>Pavlušová</a:t>
                      </a:r>
                      <a:endParaRPr lang="cs-CZ" sz="1100" b="1" dirty="0" smtClean="0">
                        <a:latin typeface="Arial" panose="020B0604020202020204" pitchFamily="34" charset="0"/>
                        <a:cs typeface="Arial" panose="020B0604020202020204" pitchFamily="34" charset="0"/>
                      </a:endParaRPr>
                    </a:p>
                    <a:p>
                      <a:r>
                        <a:rPr lang="cs-CZ" sz="1100" b="1" dirty="0" smtClean="0">
                          <a:latin typeface="Arial" panose="020B0604020202020204" pitchFamily="34" charset="0"/>
                          <a:cs typeface="Arial" panose="020B0604020202020204" pitchFamily="34" charset="0"/>
                        </a:rPr>
                        <a:t>MUDr. Lenka Přívarová</a:t>
                      </a:r>
                    </a:p>
                    <a:p>
                      <a:r>
                        <a:rPr lang="cs-CZ" sz="1100" b="1" dirty="0" smtClean="0">
                          <a:latin typeface="Arial" panose="020B0604020202020204" pitchFamily="34" charset="0"/>
                          <a:cs typeface="Arial" panose="020B0604020202020204" pitchFamily="34" charset="0"/>
                        </a:rPr>
                        <a:t>MUDr. Roman Říha</a:t>
                      </a:r>
                    </a:p>
                    <a:p>
                      <a:r>
                        <a:rPr lang="cs-CZ" sz="1100" b="1" dirty="0" smtClean="0">
                          <a:latin typeface="Arial" panose="020B0604020202020204" pitchFamily="34" charset="0"/>
                          <a:cs typeface="Arial" panose="020B0604020202020204" pitchFamily="34" charset="0"/>
                        </a:rPr>
                        <a:t>MUDr. Martin Tesák </a:t>
                      </a:r>
                    </a:p>
                    <a:p>
                      <a:r>
                        <a:rPr lang="cs-CZ" sz="1100" b="1" dirty="0" smtClean="0">
                          <a:latin typeface="Arial" panose="020B0604020202020204" pitchFamily="34" charset="0"/>
                          <a:cs typeface="Arial" panose="020B0604020202020204" pitchFamily="34" charset="0"/>
                        </a:rPr>
                        <a:t>MUDr. Lujza Zikmund </a:t>
                      </a:r>
                      <a:r>
                        <a:rPr lang="cs-CZ" sz="1100" b="1" dirty="0" err="1" smtClean="0">
                          <a:latin typeface="Arial" panose="020B0604020202020204" pitchFamily="34" charset="0"/>
                          <a:cs typeface="Arial" panose="020B0604020202020204" pitchFamily="34" charset="0"/>
                        </a:rPr>
                        <a:t>Galková</a:t>
                      </a:r>
                      <a:endParaRPr lang="cs-CZ" sz="1100" b="1" dirty="0" smtClean="0">
                        <a:latin typeface="Arial" panose="020B0604020202020204" pitchFamily="34" charset="0"/>
                        <a:cs typeface="Arial" panose="020B0604020202020204" pitchFamily="34" charset="0"/>
                      </a:endParaRPr>
                    </a:p>
                    <a:p>
                      <a:endParaRPr lang="cs-CZ" sz="1100" dirty="0">
                        <a:latin typeface="Arial" panose="020B0604020202020204" pitchFamily="34" charset="0"/>
                        <a:cs typeface="Arial" panose="020B060402020202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206" name="Text Box 50"/>
          <p:cNvSpPr txBox="1">
            <a:spLocks noChangeArrowheads="1"/>
          </p:cNvSpPr>
          <p:nvPr/>
        </p:nvSpPr>
        <p:spPr bwMode="auto">
          <a:xfrm>
            <a:off x="5580116" y="260351"/>
            <a:ext cx="22124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cs-CZ" sz="3200" b="1" dirty="0">
                <a:solidFill>
                  <a:srgbClr val="FFFF00"/>
                </a:solidFill>
                <a:latin typeface="Arial" charset="0"/>
              </a:rPr>
              <a:t>Lékaři IKK</a:t>
            </a:r>
          </a:p>
        </p:txBody>
      </p:sp>
    </p:spTree>
    <p:extLst>
      <p:ext uri="{BB962C8B-B14F-4D97-AF65-F5344CB8AC3E}">
        <p14:creationId xmlns:p14="http://schemas.microsoft.com/office/powerpoint/2010/main" val="1654598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0"/>
            <a:ext cx="8229600" cy="1371600"/>
          </a:xfrm>
        </p:spPr>
        <p:txBody>
          <a:bodyPr/>
          <a:lstStyle/>
          <a:p>
            <a:pPr eaLnBrk="1" hangingPunct="1"/>
            <a:r>
              <a:rPr lang="cs-CZ" sz="2400" b="1" dirty="0" smtClean="0">
                <a:solidFill>
                  <a:srgbClr val="FFFF00"/>
                </a:solidFill>
                <a:effectLst/>
                <a:latin typeface="Arial" charset="0"/>
              </a:rPr>
              <a:t>NLZP + THP pracovnice</a:t>
            </a:r>
          </a:p>
        </p:txBody>
      </p:sp>
      <p:graphicFrame>
        <p:nvGraphicFramePr>
          <p:cNvPr id="2" name="Objekt 1"/>
          <p:cNvGraphicFramePr>
            <a:graphicFrameLocks noChangeAspect="1"/>
          </p:cNvGraphicFramePr>
          <p:nvPr>
            <p:extLst>
              <p:ext uri="{D42A27DB-BD31-4B8C-83A1-F6EECF244321}">
                <p14:modId xmlns:p14="http://schemas.microsoft.com/office/powerpoint/2010/main" val="1152311799"/>
              </p:ext>
            </p:extLst>
          </p:nvPr>
        </p:nvGraphicFramePr>
        <p:xfrm>
          <a:off x="683568" y="980728"/>
          <a:ext cx="8020050" cy="5760640"/>
        </p:xfrm>
        <a:graphic>
          <a:graphicData uri="http://schemas.openxmlformats.org/presentationml/2006/ole">
            <mc:AlternateContent xmlns:mc="http://schemas.openxmlformats.org/markup-compatibility/2006">
              <mc:Choice xmlns:v="urn:schemas-microsoft-com:vml" Requires="v">
                <p:oleObj spid="_x0000_s47131" name="Acrobat Document" r:id="rId3" imgW="8019889" imgH="5667195" progId="AcroExch.Document.11">
                  <p:embed/>
                </p:oleObj>
              </mc:Choice>
              <mc:Fallback>
                <p:oleObj name="Acrobat Document" r:id="rId3" imgW="8019889" imgH="5667195" progId="AcroExch.Document.11">
                  <p:embed/>
                  <p:pic>
                    <p:nvPicPr>
                      <p:cNvPr id="0" name=""/>
                      <p:cNvPicPr/>
                      <p:nvPr/>
                    </p:nvPicPr>
                    <p:blipFill>
                      <a:blip r:embed="rId4"/>
                      <a:stretch>
                        <a:fillRect/>
                      </a:stretch>
                    </p:blipFill>
                    <p:spPr>
                      <a:xfrm>
                        <a:off x="683568" y="980728"/>
                        <a:ext cx="8020050" cy="576064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Textured</Template>
  <TotalTime>6917</TotalTime>
  <Words>7945</Words>
  <Application>Microsoft Office PowerPoint</Application>
  <PresentationFormat>Předvádění na obrazovce (4:3)</PresentationFormat>
  <Paragraphs>1036</Paragraphs>
  <Slides>71</Slides>
  <Notes>7</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71</vt:i4>
      </vt:variant>
    </vt:vector>
  </HeadingPairs>
  <TitlesOfParts>
    <vt:vector size="74" baseType="lpstr">
      <vt:lpstr>Textured</vt:lpstr>
      <vt:lpstr>Acrobat Document</vt:lpstr>
      <vt:lpstr>Graf</vt:lpstr>
      <vt:lpstr>Ročenka 2015</vt:lpstr>
      <vt:lpstr>Prezentace aplikace PowerPoint</vt:lpstr>
      <vt:lpstr>Prezentace aplikace PowerPoint</vt:lpstr>
      <vt:lpstr>Obsah :</vt:lpstr>
      <vt:lpstr>Prezentace aplikace PowerPoint</vt:lpstr>
      <vt:lpstr>Prezentace aplikace PowerPoint</vt:lpstr>
      <vt:lpstr>Prezentace aplikace PowerPoint</vt:lpstr>
      <vt:lpstr>Prezentace aplikace PowerPoint</vt:lpstr>
      <vt:lpstr>NLZP + THP pracovnice</vt:lpstr>
      <vt:lpstr>Prezentace aplikace PowerPoint</vt:lpstr>
      <vt:lpstr>Ambulance – provozní doba  7.00-15.30 hod</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Lůžková část   13. patro hlavní výškové budovy </vt:lpstr>
      <vt:lpstr>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b) Arytmologické pracoviště</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Laboratoř neinvazivních metod – 13. patro LT</vt:lpstr>
      <vt:lpstr>Echokardiografické vyšetření – celkové počty</vt:lpstr>
      <vt:lpstr>Prezentace aplikace PowerPoint</vt:lpstr>
      <vt:lpstr>Prezentace aplikace PowerPoint</vt:lpstr>
      <vt:lpstr>Prezentace aplikace PowerPoint</vt:lpstr>
      <vt:lpstr>Prezentace aplikace PowerPoint</vt:lpstr>
      <vt:lpstr>Prezentace aplikace PowerPoint</vt:lpstr>
      <vt:lpstr>Významné události</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Fakultni Nemocnice Brno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36785</dc:creator>
  <cp:lastModifiedBy>Kolarova Alena</cp:lastModifiedBy>
  <cp:revision>1057</cp:revision>
  <cp:lastPrinted>2016-05-16T12:26:43Z</cp:lastPrinted>
  <dcterms:created xsi:type="dcterms:W3CDTF">2012-03-27T09:22:29Z</dcterms:created>
  <dcterms:modified xsi:type="dcterms:W3CDTF">2016-06-10T08:54:47Z</dcterms:modified>
</cp:coreProperties>
</file>