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257" r:id="rId2"/>
    <p:sldId id="258" r:id="rId3"/>
    <p:sldId id="267" r:id="rId4"/>
    <p:sldId id="268" r:id="rId5"/>
    <p:sldId id="270" r:id="rId6"/>
    <p:sldId id="271" r:id="rId7"/>
    <p:sldId id="272" r:id="rId8"/>
    <p:sldId id="273" r:id="rId9"/>
    <p:sldId id="269" r:id="rId10"/>
    <p:sldId id="274" r:id="rId11"/>
    <p:sldId id="265" r:id="rId12"/>
    <p:sldId id="261" r:id="rId13"/>
    <p:sldId id="266" r:id="rId14"/>
    <p:sldId id="259" r:id="rId15"/>
    <p:sldId id="275" r:id="rId16"/>
    <p:sldId id="276" r:id="rId17"/>
    <p:sldId id="277" r:id="rId18"/>
    <p:sldId id="260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5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3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68FA37-3B99-430C-8863-8303DC7535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0007-70E7-48EA-A97A-25679A1788C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2CAC-E938-44F4-B571-AE61A932903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7586-C2FA-415D-88A1-8F48F029B48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20797-E0C2-45C9-9E6A-F1E5CE95D92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5928-69FA-4444-AA01-D8DBCC1C02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6ABA8-D8A4-4B6A-B287-6ED31F96C1D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B4986-B8CA-4A1D-8A02-234BF222A03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753D0-3222-4A30-9B73-F73C7714BEE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C340-29F2-4DA6-A525-C41DAC7E596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E84C-1663-4CCC-951F-9AE9DFEFCCE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BF5DA-72A5-4AC6-B905-7F6EFD930D3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d.muni.cz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680FA175-6999-4206-9F1A-5D24DE7F4BD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35" name="Picture 9" descr="Faculty of Medicine MU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3550" y="1158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179388" y="188913"/>
          <a:ext cx="709612" cy="777875"/>
        </p:xfrm>
        <a:graphic>
          <a:graphicData uri="http://schemas.openxmlformats.org/presentationml/2006/ole">
            <p:oleObj spid="_x0000_s1026" name="obrázek" r:id="rId16" imgW="6009160" imgH="6581236" progId="Word.Picture.8">
              <p:embed/>
            </p:oleObj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d.muni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d.muni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00213"/>
            <a:ext cx="6399212" cy="1287462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Poranění jater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989513"/>
            <a:ext cx="6551612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>
                <a:solidFill>
                  <a:srgbClr val="FFCC00"/>
                </a:solidFill>
              </a:rPr>
              <a:t>Bohatá Š.</a:t>
            </a:r>
            <a:r>
              <a:rPr lang="cs-CZ" sz="2000" baseline="30000" dirty="0" smtClean="0">
                <a:solidFill>
                  <a:srgbClr val="FFCC00"/>
                </a:solidFill>
              </a:rPr>
              <a:t>1</a:t>
            </a:r>
            <a:r>
              <a:rPr lang="cs-CZ" sz="2000" dirty="0" smtClean="0">
                <a:solidFill>
                  <a:srgbClr val="FFCC00"/>
                </a:solidFill>
              </a:rPr>
              <a:t>, Kysela P. </a:t>
            </a:r>
            <a:r>
              <a:rPr lang="cs-CZ" sz="2000" baseline="30000" dirty="0" smtClean="0">
                <a:solidFill>
                  <a:srgbClr val="FFCC00"/>
                </a:solidFill>
              </a:rPr>
              <a:t>2</a:t>
            </a:r>
            <a:r>
              <a:rPr lang="cs-CZ" sz="2000" dirty="0" smtClean="0">
                <a:solidFill>
                  <a:srgbClr val="FFCC00"/>
                </a:solidFill>
              </a:rPr>
              <a:t>, </a:t>
            </a:r>
            <a:r>
              <a:rPr lang="cs-CZ" sz="2000" dirty="0" err="1" smtClean="0">
                <a:solidFill>
                  <a:srgbClr val="FFCC00"/>
                </a:solidFill>
              </a:rPr>
              <a:t>Štouračová</a:t>
            </a:r>
            <a:r>
              <a:rPr lang="cs-CZ" sz="2000" dirty="0" smtClean="0">
                <a:solidFill>
                  <a:srgbClr val="FFCC00"/>
                </a:solidFill>
              </a:rPr>
              <a:t> A.</a:t>
            </a:r>
            <a:r>
              <a:rPr lang="cs-CZ" sz="2000" baseline="30000" dirty="0" smtClean="0">
                <a:solidFill>
                  <a:srgbClr val="FFCC00"/>
                </a:solidFill>
              </a:rPr>
              <a:t>1</a:t>
            </a:r>
            <a:endParaRPr lang="cs-CZ" sz="2000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aseline="30000" dirty="0" smtClean="0"/>
              <a:t>1</a:t>
            </a:r>
            <a:r>
              <a:rPr lang="cs-CZ" sz="2000" dirty="0" smtClean="0"/>
              <a:t>Radiologická klinika FN Brno a LF MU  Brno</a:t>
            </a:r>
          </a:p>
          <a:p>
            <a:pPr marL="342900" indent="-342900" algn="ctr" eaLnBrk="1" hangingPunct="1">
              <a:buClrTx/>
              <a:buSzTx/>
              <a:defRPr/>
            </a:pPr>
            <a:r>
              <a:rPr lang="cs-CZ" sz="1600" kern="1200" dirty="0" smtClean="0">
                <a:solidFill>
                  <a:srgbClr val="CCCCFF"/>
                </a:solidFill>
              </a:rPr>
              <a:t>přednosta prof. MUDr. V. Válek, CSc., MBA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aseline="30000" dirty="0" smtClean="0"/>
              <a:t>2</a:t>
            </a:r>
            <a:r>
              <a:rPr lang="cs-CZ" sz="2000" dirty="0" smtClean="0"/>
              <a:t> Chirurgická klinika FN Brno a LF MU Brno</a:t>
            </a:r>
          </a:p>
        </p:txBody>
      </p:sp>
      <p:pic>
        <p:nvPicPr>
          <p:cNvPr id="5124" name="Picture 5" descr="Faculty of Medicine M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550" y="1158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50889"/>
            <a:ext cx="3276600" cy="184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2E6E8-5D8A-4E0A-926C-3A11ACD6CF09}" type="slidenum">
              <a:rPr lang="cs-CZ" altLang="en-US"/>
              <a:pPr>
                <a:defRPr/>
              </a:pPr>
              <a:t>10</a:t>
            </a:fld>
            <a:endParaRPr lang="cs-CZ" altLang="en-US"/>
          </a:p>
        </p:txBody>
      </p:sp>
      <p:sp>
        <p:nvSpPr>
          <p:cNvPr id="14339" name="Obdélník 4"/>
          <p:cNvSpPr>
            <a:spLocks noChangeArrowheads="1"/>
          </p:cNvSpPr>
          <p:nvPr/>
        </p:nvSpPr>
        <p:spPr bwMode="auto">
          <a:xfrm>
            <a:off x="1269603" y="692150"/>
            <a:ext cx="445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FFC000"/>
                </a:solidFill>
              </a:rPr>
              <a:t>Periportal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tracking</a:t>
            </a:r>
            <a:r>
              <a:rPr lang="cs-CZ" dirty="0">
                <a:solidFill>
                  <a:srgbClr val="FFC000"/>
                </a:solidFill>
              </a:rPr>
              <a:t> – </a:t>
            </a:r>
            <a:r>
              <a:rPr lang="cs-CZ" dirty="0" err="1">
                <a:solidFill>
                  <a:srgbClr val="FFC000"/>
                </a:solidFill>
              </a:rPr>
              <a:t>periportální</a:t>
            </a:r>
            <a:r>
              <a:rPr lang="cs-CZ" dirty="0">
                <a:solidFill>
                  <a:srgbClr val="FFC000"/>
                </a:solidFill>
              </a:rPr>
              <a:t> disociace</a:t>
            </a:r>
          </a:p>
        </p:txBody>
      </p:sp>
      <p:pic>
        <p:nvPicPr>
          <p:cNvPr id="14340" name="Picture 2" descr="C:\Documents and Settings\Administrator\Plocha\trauma jater\0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851275" y="1341438"/>
            <a:ext cx="4968875" cy="412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41" name="Obdélník 7"/>
          <p:cNvSpPr>
            <a:spLocks noChangeArrowheads="1"/>
          </p:cNvSpPr>
          <p:nvPr/>
        </p:nvSpPr>
        <p:spPr bwMode="auto">
          <a:xfrm>
            <a:off x="250825" y="1268413"/>
            <a:ext cx="381635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dirty="0" err="1"/>
              <a:t>hypodenzní</a:t>
            </a:r>
            <a:r>
              <a:rPr lang="cs-CZ" dirty="0"/>
              <a:t> pruhy podél větví v. </a:t>
            </a:r>
            <a:r>
              <a:rPr lang="cs-CZ" dirty="0" err="1"/>
              <a:t>portae</a:t>
            </a:r>
            <a:endParaRPr lang="cs-CZ" dirty="0"/>
          </a:p>
          <a:p>
            <a:pPr>
              <a:buFont typeface="Arial" charset="0"/>
              <a:buChar char="•"/>
            </a:pP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periferně od lacerace může být známkou </a:t>
            </a:r>
            <a:r>
              <a:rPr lang="cs-CZ" dirty="0">
                <a:solidFill>
                  <a:srgbClr val="FF0000"/>
                </a:solidFill>
              </a:rPr>
              <a:t>hemoragické </a:t>
            </a:r>
            <a:r>
              <a:rPr lang="cs-CZ" dirty="0" err="1">
                <a:solidFill>
                  <a:srgbClr val="FF0000"/>
                </a:solidFill>
              </a:rPr>
              <a:t>disekce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periportální</a:t>
            </a:r>
            <a:r>
              <a:rPr lang="cs-CZ" dirty="0"/>
              <a:t> pojivové tkáně</a:t>
            </a:r>
          </a:p>
          <a:p>
            <a:pPr>
              <a:buFont typeface="Arial" charset="0"/>
              <a:buChar char="•"/>
            </a:pP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může být ale i důsledkem </a:t>
            </a:r>
            <a:r>
              <a:rPr lang="cs-CZ" dirty="0">
                <a:solidFill>
                  <a:srgbClr val="FF0000"/>
                </a:solidFill>
              </a:rPr>
              <a:t>distenze </a:t>
            </a:r>
            <a:r>
              <a:rPr lang="cs-CZ" dirty="0" err="1">
                <a:solidFill>
                  <a:srgbClr val="FF0000"/>
                </a:solidFill>
              </a:rPr>
              <a:t>periport</a:t>
            </a:r>
            <a:r>
              <a:rPr lang="cs-CZ" dirty="0">
                <a:solidFill>
                  <a:srgbClr val="FF0000"/>
                </a:solidFill>
              </a:rPr>
              <a:t>. lymfatických cest </a:t>
            </a:r>
            <a:r>
              <a:rPr lang="cs-CZ" dirty="0"/>
              <a:t>při zvýšeném žilním tlaku (při terapeut. </a:t>
            </a:r>
            <a:r>
              <a:rPr lang="cs-CZ" dirty="0" err="1"/>
              <a:t>převodnění</a:t>
            </a:r>
            <a:r>
              <a:rPr lang="cs-CZ" dirty="0"/>
              <a:t>, tenzním PNO, </a:t>
            </a:r>
            <a:r>
              <a:rPr lang="cs-CZ" dirty="0" err="1"/>
              <a:t>perikardiální</a:t>
            </a:r>
            <a:r>
              <a:rPr lang="cs-CZ" dirty="0"/>
              <a:t> tamponádě</a:t>
            </a:r>
            <a:r>
              <a:rPr lang="cs-CZ" dirty="0" smtClean="0"/>
              <a:t>…)</a:t>
            </a:r>
            <a:endParaRPr lang="cs-CZ" dirty="0"/>
          </a:p>
          <a:p>
            <a:pPr>
              <a:buFont typeface="Arial" charset="0"/>
              <a:buChar char="•"/>
            </a:pP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 pacienti s tímto nálezem bez zn. dalších lézí parenchymu jsou obvykle úspěšně léčeni </a:t>
            </a:r>
            <a:r>
              <a:rPr lang="cs-CZ" dirty="0" err="1"/>
              <a:t>konzervatině</a:t>
            </a:r>
            <a:endParaRPr lang="cs-CZ" dirty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Penetrující poranění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2959819"/>
            <a:ext cx="5113337" cy="35655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b="1" dirty="0" smtClean="0">
                <a:solidFill>
                  <a:srgbClr val="FF0000"/>
                </a:solidFill>
              </a:rPr>
              <a:t>Radiologické metody:</a:t>
            </a:r>
            <a:endParaRPr lang="cs-CZ" sz="1600" b="1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cs-CZ" sz="1600" dirty="0" smtClean="0"/>
              <a:t>!! vyšetření by neměla vést ke zbytečnému zpoždění, vyšetřování by mělo být zahájeno, jen není-li indikována okamžitá laparotomie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sz="1600" i="1" dirty="0" smtClean="0">
                <a:solidFill>
                  <a:srgbClr val="FFFF00"/>
                </a:solidFill>
              </a:rPr>
              <a:t>Prostý snímek</a:t>
            </a:r>
            <a:r>
              <a:rPr lang="cs-CZ" sz="1600" dirty="0" smtClean="0">
                <a:solidFill>
                  <a:srgbClr val="FFFF00"/>
                </a:solidFill>
              </a:rPr>
              <a:t>: </a:t>
            </a:r>
            <a:r>
              <a:rPr lang="cs-CZ" sz="1600" dirty="0" smtClean="0"/>
              <a:t>volný plyn, cizí kontrastní tělesa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sz="1600" i="1" dirty="0" smtClean="0">
                <a:solidFill>
                  <a:srgbClr val="FFFF00"/>
                </a:solidFill>
              </a:rPr>
              <a:t>US</a:t>
            </a:r>
            <a:r>
              <a:rPr lang="cs-CZ" sz="1600" dirty="0" smtClean="0">
                <a:solidFill>
                  <a:srgbClr val="FFFF00"/>
                </a:solidFill>
              </a:rPr>
              <a:t>:</a:t>
            </a:r>
            <a:r>
              <a:rPr lang="cs-CZ" sz="1600" dirty="0" smtClean="0"/>
              <a:t> hodnocení perikard. prostoru, volné tekutiny v dut. břišní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sz="1600" i="1" dirty="0" smtClean="0">
                <a:solidFill>
                  <a:srgbClr val="FFFF00"/>
                </a:solidFill>
              </a:rPr>
              <a:t>CT</a:t>
            </a:r>
            <a:r>
              <a:rPr lang="cs-CZ" sz="1600" dirty="0" smtClean="0">
                <a:solidFill>
                  <a:srgbClr val="FFFF00"/>
                </a:solidFill>
              </a:rPr>
              <a:t>: </a:t>
            </a:r>
            <a:r>
              <a:rPr lang="cs-CZ" sz="1600" dirty="0" smtClean="0"/>
              <a:t>Většinou se neprovádí, protože penetrující poranění je jasnou indikací k laparotomii. 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395535" y="1124719"/>
            <a:ext cx="4608513" cy="18002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900" b="1" dirty="0" smtClean="0">
                <a:solidFill>
                  <a:srgbClr val="FF0000"/>
                </a:solidFill>
              </a:rPr>
              <a:t>Charakteristiky: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9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900" dirty="0" smtClean="0"/>
              <a:t>stoupající incidence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900" dirty="0" smtClean="0"/>
              <a:t>většinu tvoří  bodná a střelná poranění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900" dirty="0" smtClean="0"/>
              <a:t>často poraněna játra, slezina, střevo, žaludek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900" dirty="0" smtClean="0"/>
              <a:t>mortalita závisí na stupni </a:t>
            </a:r>
            <a:r>
              <a:rPr lang="cs-CZ" sz="2900" dirty="0" err="1" smtClean="0"/>
              <a:t>hypovolémie</a:t>
            </a:r>
            <a:r>
              <a:rPr lang="cs-CZ" sz="2900" dirty="0" smtClean="0"/>
              <a:t> a počtu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900" dirty="0" smtClean="0"/>
              <a:t>	zasažených orgánů</a:t>
            </a: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ECC37-96A9-4171-9291-2AD9A1F6AFA5}" type="slidenum">
              <a:rPr lang="cs-CZ" altLang="en-US"/>
              <a:pPr>
                <a:defRPr/>
              </a:pPr>
              <a:t>11</a:t>
            </a:fld>
            <a:endParaRPr lang="cs-CZ" altLang="en-US"/>
          </a:p>
        </p:txBody>
      </p:sp>
      <p:pic>
        <p:nvPicPr>
          <p:cNvPr id="15366" name="Picture 5" descr="C:\Documents and Settings\Administrator\Plocha\trauma jater\bodna rana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076056" y="1196752"/>
            <a:ext cx="3975100" cy="2876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79F87-959F-4C63-BB43-7ADA903A016E}" type="slidenum">
              <a:rPr lang="cs-CZ" altLang="en-US"/>
              <a:pPr>
                <a:defRPr/>
              </a:pPr>
              <a:t>12</a:t>
            </a:fld>
            <a:endParaRPr lang="cs-CZ" altLang="en-US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72729"/>
            <a:ext cx="4117418" cy="33083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468" y="1052512"/>
            <a:ext cx="3767980" cy="41952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971550" y="5726583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Hematom po biopsii pro difusní jaterní onemocnění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56756-4C3D-4816-A751-E3DF0F2E4E92}" type="slidenum">
              <a:rPr lang="cs-CZ" altLang="en-US"/>
              <a:pPr>
                <a:defRPr/>
              </a:pPr>
              <a:t>13</a:t>
            </a:fld>
            <a:endParaRPr lang="cs-CZ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Terapie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Dříve se většina těchto poranění operovala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86% poranění jater přestalo krvácet do doby operace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67% operací nemělo terapeutický efekt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Proto dnes přes </a:t>
            </a:r>
            <a:r>
              <a:rPr lang="cs-CZ" dirty="0" smtClean="0">
                <a:solidFill>
                  <a:srgbClr val="FFCC00"/>
                </a:solidFill>
              </a:rPr>
              <a:t>80% dospělých a 97% dětských pacientů je řešeno konzervativně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Zobrazovací metody, zvláště </a:t>
            </a:r>
            <a:r>
              <a:rPr lang="cs-CZ" dirty="0" smtClean="0">
                <a:solidFill>
                  <a:srgbClr val="FFCC00"/>
                </a:solidFill>
              </a:rPr>
              <a:t>CT</a:t>
            </a:r>
            <a:r>
              <a:rPr lang="cs-CZ" dirty="0" smtClean="0"/>
              <a:t>, mají klíčový význam pro stanovení postupu u jaterních poranění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FDADB-6A8C-4BF8-B385-CD0F4BC29D89}" type="slidenum">
              <a:rPr lang="cs-CZ" altLang="en-US"/>
              <a:pPr>
                <a:defRPr/>
              </a:pPr>
              <a:t>14</a:t>
            </a:fld>
            <a:endParaRPr lang="cs-CZ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277813"/>
            <a:ext cx="7643812" cy="1139825"/>
          </a:xfrm>
        </p:spPr>
        <p:txBody>
          <a:bodyPr/>
          <a:lstStyle/>
          <a:p>
            <a:pPr eaLnBrk="1" hangingPunct="1"/>
            <a:r>
              <a:rPr lang="cs-CZ" smtClean="0"/>
              <a:t>Jaterní poranění - chirurgie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91512" cy="2405063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cs-CZ" sz="1500" smtClean="0"/>
              <a:t>Indikace k chirurgické revizi u jaterního poranění jsou stále vzácnější</a:t>
            </a:r>
          </a:p>
          <a:p>
            <a:pPr lvl="2" eaLnBrk="1" hangingPunct="1"/>
            <a:r>
              <a:rPr lang="cs-CZ" sz="1500" smtClean="0"/>
              <a:t>Rozvoj endovaskulárních metod</a:t>
            </a:r>
          </a:p>
          <a:p>
            <a:pPr lvl="2" eaLnBrk="1" hangingPunct="1"/>
            <a:r>
              <a:rPr lang="cs-CZ" sz="1500" smtClean="0"/>
              <a:t>Rozvoj intenzivní péče</a:t>
            </a:r>
          </a:p>
          <a:p>
            <a:pPr lvl="2" eaLnBrk="1" hangingPunct="1"/>
            <a:r>
              <a:rPr lang="cs-CZ" sz="1500" smtClean="0"/>
              <a:t>Dostupnost CT</a:t>
            </a:r>
          </a:p>
          <a:p>
            <a:pPr lvl="2" eaLnBrk="1" hangingPunct="1"/>
            <a:r>
              <a:rPr lang="cs-CZ" sz="1500" smtClean="0"/>
              <a:t>Charakter krvácení je jiný než u sleziny, </a:t>
            </a:r>
            <a:r>
              <a:rPr lang="cs-CZ" sz="1500" smtClean="0">
                <a:solidFill>
                  <a:srgbClr val="FFCC00"/>
                </a:solidFill>
              </a:rPr>
              <a:t>často hlavně jaterní žíly - parenchym</a:t>
            </a:r>
          </a:p>
          <a:p>
            <a:pPr eaLnBrk="1" hangingPunct="1"/>
            <a:r>
              <a:rPr lang="cs-CZ" sz="1500" smtClean="0"/>
              <a:t>Podmínkou pro konzervativní postup u traumatu jater je monitorace na JIP a okamžitá dostupnost CT a </a:t>
            </a:r>
            <a:r>
              <a:rPr lang="cs-CZ" sz="1500" smtClean="0">
                <a:solidFill>
                  <a:srgbClr val="FFCC00"/>
                </a:solidFill>
              </a:rPr>
              <a:t>stabilizovaný pacient bez ohledu na velikost hemoperitonea</a:t>
            </a:r>
          </a:p>
          <a:p>
            <a:pPr eaLnBrk="1" hangingPunct="1"/>
            <a:r>
              <a:rPr lang="cs-CZ" sz="1500" smtClean="0"/>
              <a:t>Neanatomické resekce mají méně komplikací než anatomické 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68313" y="4221163"/>
            <a:ext cx="2879725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CC00"/>
                </a:solidFill>
              </a:rPr>
              <a:t>Akutní</a:t>
            </a:r>
          </a:p>
          <a:p>
            <a:pPr>
              <a:spcBef>
                <a:spcPct val="50000"/>
              </a:spcBef>
            </a:pPr>
            <a:r>
              <a:rPr lang="cs-CZ"/>
              <a:t>Nestabilizovatelný pacient</a:t>
            </a:r>
          </a:p>
          <a:p>
            <a:pPr>
              <a:spcBef>
                <a:spcPct val="50000"/>
              </a:spcBef>
            </a:pPr>
            <a:r>
              <a:rPr lang="cs-CZ"/>
              <a:t>Potřeba </a:t>
            </a:r>
            <a:r>
              <a:rPr lang="en-US">
                <a:cs typeface="Arial" charset="0"/>
              </a:rPr>
              <a:t>&gt;</a:t>
            </a:r>
            <a:r>
              <a:rPr lang="cs-CZ">
                <a:cs typeface="Arial" charset="0"/>
              </a:rPr>
              <a:t> 6 TU EM /24h k udržení stability</a:t>
            </a:r>
          </a:p>
          <a:p>
            <a:pPr>
              <a:spcBef>
                <a:spcPct val="50000"/>
              </a:spcBef>
            </a:pPr>
            <a:r>
              <a:rPr lang="cs-CZ">
                <a:cs typeface="Arial" charset="0"/>
              </a:rPr>
              <a:t>Penetrující poranění</a:t>
            </a:r>
            <a:endParaRPr lang="en-US"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011863" y="4365625"/>
            <a:ext cx="2611437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CC00"/>
                </a:solidFill>
              </a:rPr>
              <a:t>Odložené</a:t>
            </a:r>
          </a:p>
          <a:p>
            <a:endParaRPr lang="cs-CZ">
              <a:solidFill>
                <a:srgbClr val="FFCC00"/>
              </a:solidFill>
            </a:endParaRPr>
          </a:p>
          <a:p>
            <a:r>
              <a:rPr lang="cs-CZ"/>
              <a:t>Perkutánně neřešitelný</a:t>
            </a:r>
          </a:p>
          <a:p>
            <a:pPr>
              <a:buFontTx/>
              <a:buChar char="•"/>
            </a:pPr>
            <a:r>
              <a:rPr lang="cs-CZ"/>
              <a:t>Biliom</a:t>
            </a:r>
          </a:p>
          <a:p>
            <a:pPr>
              <a:buFontTx/>
              <a:buChar char="•"/>
            </a:pPr>
            <a:r>
              <a:rPr lang="cs-CZ"/>
              <a:t>Absces</a:t>
            </a:r>
          </a:p>
          <a:p>
            <a:pPr>
              <a:buFontTx/>
              <a:buChar char="•"/>
            </a:pPr>
            <a:endParaRPr lang="cs-CZ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35375" y="5084763"/>
            <a:ext cx="2035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C00000"/>
                </a:solidFill>
              </a:rPr>
              <a:t>Indikace k operaci</a:t>
            </a:r>
          </a:p>
        </p:txBody>
      </p:sp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7B7DD-9AB1-45E4-86CC-5887121C4383}" type="slidenum">
              <a:rPr lang="cs-CZ" altLang="en-US" smtClean="0"/>
              <a:pPr>
                <a:defRPr/>
              </a:pPr>
              <a:t>15</a:t>
            </a:fld>
            <a:endParaRPr lang="cs-CZ" altLang="en-US"/>
          </a:p>
        </p:txBody>
      </p:sp>
      <p:pic>
        <p:nvPicPr>
          <p:cNvPr id="20483" name="Picture 5" descr="G:\Trauma jater\Liver trauma ESGAR 2011\Divacka Monika\CT\5998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688" y="585788"/>
            <a:ext cx="504031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G:\Trauma jater\Liver trauma ESGAR 2011\Divacka Monika\CT\5998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73463"/>
            <a:ext cx="4032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G:\Trauma jater\Liver trauma ESGAR 2011\Divacka Monika\vstupni UZ\5990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" y="404813"/>
            <a:ext cx="433228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13733-9C85-4992-8D47-BB97FD40883F}" type="slidenum">
              <a:rPr lang="cs-CZ" altLang="en-US" smtClean="0"/>
              <a:pPr>
                <a:defRPr/>
              </a:pPr>
              <a:t>16</a:t>
            </a:fld>
            <a:endParaRPr lang="cs-CZ" altLang="en-US"/>
          </a:p>
        </p:txBody>
      </p:sp>
      <p:pic>
        <p:nvPicPr>
          <p:cNvPr id="21507" name="Picture 8" descr="G:\Trauma jater\Liver trauma ESGAR 2011\Divacka Monika\mr_jatra_212824\602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387350"/>
            <a:ext cx="460692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G:\Trauma jater\Liver trauma ESGAR 2011\Divacka Monika\mr_jatra_212824\6021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455988"/>
            <a:ext cx="35290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G:\Trauma jater\Liver trauma ESGAR 2011\Divacka Monika\mr_jatra_212824\6021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0588"/>
            <a:ext cx="46767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G:\Trauma jater\Liver trauma ESGAR 2011\Divacka Monika\mr_jatra_212824\60216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813"/>
            <a:ext cx="49022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BD58-9D75-4901-9F77-E8C38D028A3E}" type="slidenum">
              <a:rPr lang="cs-CZ" altLang="en-US" smtClean="0"/>
              <a:pPr>
                <a:defRPr/>
              </a:pPr>
              <a:t>17</a:t>
            </a:fld>
            <a:endParaRPr lang="cs-CZ" altLang="en-US"/>
          </a:p>
        </p:txBody>
      </p:sp>
      <p:pic>
        <p:nvPicPr>
          <p:cNvPr id="22532" name="Picture 3" descr="G:\Trauma jater\Liver trauma ESGAR 2011\Divacka Monika\CT biliom\6461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50"/>
            <a:ext cx="37036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G:\Trauma jater\Liver trauma ESGAR 2011\Divacka Monika\CT_drenaz\6794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573463"/>
            <a:ext cx="45354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G:\Trauma jater\Liver trauma ESGAR 2011\Divacka Monika\uz 25-9\6078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115888"/>
            <a:ext cx="35988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G:\Trauma jater\Liver trauma ESGAR 2011\Divacka Monika\nastrik drenu skia\78937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852738"/>
            <a:ext cx="30241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3C2C6-4E1D-431C-8CF1-DC42DF480516}" type="slidenum">
              <a:rPr lang="cs-CZ" altLang="en-US"/>
              <a:pPr>
                <a:defRPr/>
              </a:pPr>
              <a:t>18</a:t>
            </a:fld>
            <a:endParaRPr lang="cs-CZ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277813"/>
            <a:ext cx="7643812" cy="1139825"/>
          </a:xfrm>
        </p:spPr>
        <p:txBody>
          <a:bodyPr/>
          <a:lstStyle/>
          <a:p>
            <a:pPr eaLnBrk="1" hangingPunct="1"/>
            <a:r>
              <a:rPr lang="cs-CZ" smtClean="0"/>
              <a:t>Požadavky klinika na radiologa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100" smtClean="0">
                <a:solidFill>
                  <a:srgbClr val="FFCC00"/>
                </a:solidFill>
              </a:rPr>
              <a:t>Akutně</a:t>
            </a:r>
            <a:r>
              <a:rPr lang="cs-CZ" sz="21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určení rozsahu poranění, klasifikace, přidružená poranění, pneumoperitoneum, atd.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pravděpodobný zdroj krvácení (tepenné ?)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je možné endovaskulární řešení?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smtClean="0">
                <a:solidFill>
                  <a:srgbClr val="FFCC00"/>
                </a:solidFill>
              </a:rPr>
              <a:t>Follow up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progrese na játrech a progrese hemoperitonea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nutná dostupnost 24 h denně !!!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smtClean="0">
                <a:solidFill>
                  <a:srgbClr val="FFCC00"/>
                </a:solidFill>
              </a:rPr>
              <a:t>Odloženě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posouzení rozvoje komplikací (biliom, serom)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smtClean="0"/>
              <a:t>zvážení perkutánního řešení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26775-1E34-4144-B5A0-A092ADAF7BC9}" type="slidenum">
              <a:rPr lang="cs-CZ" altLang="en-US"/>
              <a:pPr>
                <a:defRPr/>
              </a:pPr>
              <a:t>2</a:t>
            </a:fld>
            <a:endParaRPr lang="cs-CZ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Traumata jater - fakta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147050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Druhý nejčastější poraněný orgán při traumatu břicha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! Ale </a:t>
            </a:r>
            <a:r>
              <a:rPr lang="cs-CZ" sz="2400" smtClean="0">
                <a:solidFill>
                  <a:srgbClr val="FFCC00"/>
                </a:solidFill>
              </a:rPr>
              <a:t>poranění jater je</a:t>
            </a:r>
            <a:r>
              <a:rPr lang="cs-CZ" sz="2400" smtClean="0"/>
              <a:t> </a:t>
            </a:r>
            <a:r>
              <a:rPr lang="cs-CZ" sz="2400" smtClean="0">
                <a:solidFill>
                  <a:srgbClr val="FFCC00"/>
                </a:solidFill>
              </a:rPr>
              <a:t>nejčastější příčinou smrti</a:t>
            </a:r>
            <a:r>
              <a:rPr lang="cs-CZ" sz="2400" smtClean="0"/>
              <a:t> při poranění břicha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Nejčastější příčinou poranění jater je </a:t>
            </a:r>
            <a:r>
              <a:rPr lang="cs-CZ" sz="2400" smtClean="0">
                <a:solidFill>
                  <a:srgbClr val="FFCC00"/>
                </a:solidFill>
              </a:rPr>
              <a:t>tupé</a:t>
            </a:r>
            <a:r>
              <a:rPr lang="cs-CZ" sz="2400" smtClean="0"/>
              <a:t> trauma, většinou v důsledku nehody motorového vozidla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Více než 85 % všech poranění jater postihuje segmenty 6, 7 a 8.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3824288"/>
            <a:ext cx="7704137" cy="2341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100" smtClean="0">
                <a:solidFill>
                  <a:srgbClr val="FFCC00"/>
                </a:solidFill>
              </a:rPr>
              <a:t>Mechanismy úrazu: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smtClean="0">
                <a:solidFill>
                  <a:srgbClr val="FF0000"/>
                </a:solidFill>
              </a:rPr>
              <a:t>vzestup intraabdominálního tlaku</a:t>
            </a:r>
            <a:r>
              <a:rPr lang="cs-CZ" sz="2100" smtClean="0"/>
              <a:t> – většinou vede k poranění celého orgánu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smtClean="0">
                <a:solidFill>
                  <a:srgbClr val="FF0000"/>
                </a:solidFill>
              </a:rPr>
              <a:t>komprese</a:t>
            </a:r>
            <a:r>
              <a:rPr lang="cs-CZ" sz="2100" smtClean="0"/>
              <a:t> - orgán stlačen mezi přední stěnou břišní a páteří, resp. dorsokaudální částí hrudního koše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smtClean="0">
                <a:solidFill>
                  <a:srgbClr val="FF0000"/>
                </a:solidFill>
              </a:rPr>
              <a:t>střižné síly, decelerace</a:t>
            </a:r>
            <a:r>
              <a:rPr lang="cs-CZ" sz="2100" smtClean="0"/>
              <a:t> – často vídáme lacerace v místech fixace orgánu závěsným aparátem</a:t>
            </a:r>
          </a:p>
        </p:txBody>
      </p:sp>
      <p:pic>
        <p:nvPicPr>
          <p:cNvPr id="6150" name="Picture 5" descr="Faculty of Medicine M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550" y="1158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E689-D583-4506-A396-07E2971B9342}" type="slidenum">
              <a:rPr lang="cs-CZ" altLang="en-US"/>
              <a:pPr>
                <a:defRPr/>
              </a:pPr>
              <a:t>3</a:t>
            </a:fld>
            <a:endParaRPr lang="cs-CZ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Vyšetřovací modality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1133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100" dirty="0" smtClean="0">
                <a:solidFill>
                  <a:srgbClr val="FF0000"/>
                </a:solidFill>
              </a:rPr>
              <a:t>RTG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zobrazí fraktury okolního skeletu, které mohou vést k poranění jater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dislokace střevních struktur hematomem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zobrazí případné </a:t>
            </a:r>
            <a:r>
              <a:rPr lang="cs-CZ" sz="2000" dirty="0" err="1" smtClean="0">
                <a:solidFill>
                  <a:srgbClr val="FFC000"/>
                </a:solidFill>
              </a:rPr>
              <a:t>pneumoperitoneum</a:t>
            </a:r>
            <a:endParaRPr lang="cs-CZ" sz="20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 smtClean="0">
                <a:solidFill>
                  <a:srgbClr val="FF0000"/>
                </a:solidFill>
              </a:rPr>
              <a:t>UZ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rychlý a neinvazivní, senzitivita pro volnou tekutinu v DB &gt;100ml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zaměřit se zejména na </a:t>
            </a:r>
            <a:r>
              <a:rPr lang="cs-CZ" sz="2000" dirty="0" err="1" smtClean="0"/>
              <a:t>splenorenální</a:t>
            </a:r>
            <a:r>
              <a:rPr lang="cs-CZ" sz="2000" dirty="0" smtClean="0"/>
              <a:t> </a:t>
            </a:r>
            <a:r>
              <a:rPr lang="cs-CZ" sz="2000" dirty="0" err="1" smtClean="0"/>
              <a:t>recesus</a:t>
            </a:r>
            <a:r>
              <a:rPr lang="cs-CZ" sz="2000" dirty="0" smtClean="0"/>
              <a:t>, </a:t>
            </a:r>
            <a:r>
              <a:rPr lang="cs-CZ" sz="2000" dirty="0" err="1" smtClean="0">
                <a:solidFill>
                  <a:srgbClr val="FFCC00"/>
                </a:solidFill>
              </a:rPr>
              <a:t>Morrisonův</a:t>
            </a:r>
            <a:r>
              <a:rPr lang="cs-CZ" sz="2000" dirty="0" smtClean="0">
                <a:solidFill>
                  <a:srgbClr val="FFCC00"/>
                </a:solidFill>
              </a:rPr>
              <a:t> prostor</a:t>
            </a:r>
            <a:r>
              <a:rPr lang="cs-CZ" sz="2000" dirty="0" smtClean="0"/>
              <a:t>, </a:t>
            </a:r>
            <a:r>
              <a:rPr lang="cs-CZ" sz="2000" dirty="0" err="1" smtClean="0"/>
              <a:t>Douglasův</a:t>
            </a:r>
            <a:r>
              <a:rPr lang="cs-CZ" sz="2000" dirty="0" smtClean="0"/>
              <a:t> prostor a </a:t>
            </a:r>
            <a:r>
              <a:rPr lang="cs-CZ" sz="2000" dirty="0" err="1" smtClean="0"/>
              <a:t>parakolické</a:t>
            </a:r>
            <a:r>
              <a:rPr lang="cs-CZ" sz="2000" dirty="0" smtClean="0"/>
              <a:t> prostory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 smtClean="0">
                <a:solidFill>
                  <a:srgbClr val="FF0000"/>
                </a:solidFill>
              </a:rPr>
              <a:t>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stěžejní metoda při traumatu břicha, zobrazí volnou tekutinu/ krev stejně jako poranění parenchymu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vhodná metoda pro sledování pac. při konzervativní terapii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>
                <a:solidFill>
                  <a:srgbClr val="FFC000"/>
                </a:solidFill>
              </a:rPr>
              <a:t>i.v. kontrast nutný</a:t>
            </a:r>
            <a:r>
              <a:rPr lang="cs-CZ" sz="2000" dirty="0" smtClean="0"/>
              <a:t>, </a:t>
            </a:r>
            <a:r>
              <a:rPr lang="cs-CZ" sz="2000" dirty="0" err="1" smtClean="0"/>
              <a:t>p.o</a:t>
            </a:r>
            <a:r>
              <a:rPr lang="cs-CZ" sz="2000" dirty="0" smtClean="0"/>
              <a:t>. kontrast je-li podezření na perforaci orálního GIT a pac. je stabilní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 smtClean="0">
                <a:solidFill>
                  <a:srgbClr val="FF0000"/>
                </a:solidFill>
              </a:rPr>
              <a:t>MR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jen doplňková metoda při hodnocení </a:t>
            </a:r>
            <a:r>
              <a:rPr lang="cs-CZ" sz="2000" dirty="0" smtClean="0">
                <a:solidFill>
                  <a:srgbClr val="FFC000"/>
                </a:solidFill>
              </a:rPr>
              <a:t>komplikací</a:t>
            </a:r>
            <a:r>
              <a:rPr lang="cs-CZ" sz="2000" dirty="0" smtClean="0"/>
              <a:t> (</a:t>
            </a:r>
            <a:r>
              <a:rPr lang="cs-CZ" sz="2000" dirty="0" err="1" smtClean="0"/>
              <a:t>biliom</a:t>
            </a:r>
            <a:r>
              <a:rPr lang="cs-CZ" sz="2000" dirty="0" smtClean="0"/>
              <a:t> versus hematom, poranění žluč. cest)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 smtClean="0">
                <a:solidFill>
                  <a:srgbClr val="FF0000"/>
                </a:solidFill>
              </a:rPr>
              <a:t>DSA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smtClean="0"/>
              <a:t>diagnostika místa aktiv. krvácení, komplikace: </a:t>
            </a:r>
            <a:r>
              <a:rPr lang="cs-CZ" sz="2000" dirty="0" err="1" smtClean="0"/>
              <a:t>pseudoaneurysma</a:t>
            </a:r>
            <a:r>
              <a:rPr lang="cs-CZ" sz="2000" dirty="0" smtClean="0"/>
              <a:t>, AV píštěl, možnost terapeut. zásahu - </a:t>
            </a:r>
            <a:r>
              <a:rPr lang="cs-CZ" sz="2000" dirty="0" err="1" smtClean="0">
                <a:solidFill>
                  <a:srgbClr val="FFC000"/>
                </a:solidFill>
              </a:rPr>
              <a:t>embolizace</a:t>
            </a:r>
            <a:endParaRPr lang="cs-CZ" sz="2000" dirty="0" smtClean="0">
              <a:solidFill>
                <a:srgbClr val="FFC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 bwMode="auto">
          <a:xfrm>
            <a:off x="395536" y="3068960"/>
            <a:ext cx="864096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cs-CZ" smtClean="0"/>
              <a:t>Grading - AAST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C66B-DBE5-4185-9A0D-6F09E1BC7ABD}" type="slidenum">
              <a:rPr lang="cs-CZ" altLang="en-US"/>
              <a:pPr>
                <a:defRPr/>
              </a:pPr>
              <a:t>4</a:t>
            </a:fld>
            <a:endParaRPr lang="cs-CZ" altLang="en-US"/>
          </a:p>
        </p:txBody>
      </p:sp>
      <p:sp>
        <p:nvSpPr>
          <p:cNvPr id="8196" name="Obdélník 5"/>
          <p:cNvSpPr>
            <a:spLocks noChangeArrowheads="1"/>
          </p:cNvSpPr>
          <p:nvPr/>
        </p:nvSpPr>
        <p:spPr bwMode="auto">
          <a:xfrm>
            <a:off x="395288" y="6289675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AAST =</a:t>
            </a:r>
            <a:r>
              <a:rPr lang="en-US" sz="1400">
                <a:solidFill>
                  <a:schemeClr val="tx2"/>
                </a:solidFill>
              </a:rPr>
              <a:t>American Association for the Surgery of Trauma</a:t>
            </a:r>
            <a:r>
              <a:rPr lang="cs-CZ" sz="1400">
                <a:solidFill>
                  <a:schemeClr val="tx2"/>
                </a:solidFill>
              </a:rPr>
              <a:t> </a:t>
            </a:r>
            <a:endParaRPr lang="cs-CZ" sz="140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39750" y="1330325"/>
          <a:ext cx="7993063" cy="4618356"/>
        </p:xfrm>
        <a:graphic>
          <a:graphicData uri="http://schemas.openxmlformats.org/drawingml/2006/table">
            <a:tbl>
              <a:tblPr/>
              <a:tblGrid>
                <a:gridCol w="1295400"/>
                <a:gridCol w="6697663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Grade I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Hematom: subkapsulární do 10% povrchu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Lacerace: kapsulární trhlina méně než 1 cm hluboká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6651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Grade II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Hematom: subkapsulární do 10-50% povrchu, intraparenchymatózní &lt;10 cm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Lacerace: 1-3 cm hluboká, &lt; 10 cm dlouhá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12366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Grade III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Hematom: subkapsulární &gt; 50% povrchu nebo expandující</a:t>
                      </a:r>
                      <a:b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</a:b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Ruptura subkapsulárního nebo intraparenchymatózního hematomu</a:t>
                      </a:r>
                      <a:b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</a:b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Intraparenchymatózní hematom &gt; 10 cm nebo expandující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Lacerace: hlubší než 3 cm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Grade IV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Lacerace: postihující 25-75% laloku jater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857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Grade 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Lacerace: postižení více jak 75% laloku jater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476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Cévní: postižení jaterních žil nebo vena cava retrohepaticky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Grade VI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lfaen" pitchFamily="18" charset="0"/>
                          <a:cs typeface="Times New Roman" pitchFamily="18" charset="0"/>
                        </a:rPr>
                        <a:t>Cévní: avulze jater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82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89276-4EE0-455D-8658-F806A0E26047}" type="slidenum">
              <a:rPr lang="cs-CZ" altLang="en-US"/>
              <a:pPr>
                <a:defRPr/>
              </a:pPr>
              <a:t>5</a:t>
            </a:fld>
            <a:endParaRPr lang="cs-CZ" altLang="en-US"/>
          </a:p>
        </p:txBody>
      </p:sp>
      <p:sp>
        <p:nvSpPr>
          <p:cNvPr id="9219" name="TextovéPole 11"/>
          <p:cNvSpPr txBox="1">
            <a:spLocks noChangeArrowheads="1"/>
          </p:cNvSpPr>
          <p:nvPr/>
        </p:nvSpPr>
        <p:spPr bwMode="auto">
          <a:xfrm>
            <a:off x="1187450" y="69215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grade I.</a:t>
            </a:r>
          </a:p>
        </p:txBody>
      </p:sp>
      <p:sp>
        <p:nvSpPr>
          <p:cNvPr id="9220" name="TextovéPole 12"/>
          <p:cNvSpPr txBox="1">
            <a:spLocks noChangeArrowheads="1"/>
          </p:cNvSpPr>
          <p:nvPr/>
        </p:nvSpPr>
        <p:spPr bwMode="auto">
          <a:xfrm>
            <a:off x="4356100" y="69215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grade II.</a:t>
            </a:r>
          </a:p>
        </p:txBody>
      </p:sp>
      <p:pic>
        <p:nvPicPr>
          <p:cNvPr id="9221" name="Picture 3" descr="C:\Documents and Settings\Administrator\Plocha\trauma jater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196975"/>
            <a:ext cx="2952750" cy="2668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2" name="Picture 4" descr="C:\Documents and Settings\Administrator\Plocha\trauma jater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196975"/>
            <a:ext cx="3240087" cy="2736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3" name="Picture 5" descr="C:\Documents and Settings\Administrator\Plocha\trauma jater\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484313"/>
            <a:ext cx="2592388" cy="2060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4" name="Picture 6" descr="C:\Documents and Settings\Administrator\Plocha\trauma jater\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6700" y="3933825"/>
            <a:ext cx="2917825" cy="266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225" name="TextovéPole 18"/>
          <p:cNvSpPr txBox="1">
            <a:spLocks noChangeArrowheads="1"/>
          </p:cNvSpPr>
          <p:nvPr/>
        </p:nvSpPr>
        <p:spPr bwMode="auto">
          <a:xfrm>
            <a:off x="250825" y="3573463"/>
            <a:ext cx="187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subkapsulární hematom do 10%</a:t>
            </a:r>
          </a:p>
        </p:txBody>
      </p:sp>
      <p:sp>
        <p:nvSpPr>
          <p:cNvPr id="9226" name="TextovéPole 19"/>
          <p:cNvSpPr txBox="1">
            <a:spLocks noChangeArrowheads="1"/>
          </p:cNvSpPr>
          <p:nvPr/>
        </p:nvSpPr>
        <p:spPr bwMode="auto">
          <a:xfrm>
            <a:off x="5795963" y="40767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subkapsulární hematom 10-50% </a:t>
            </a:r>
          </a:p>
          <a:p>
            <a:endParaRPr lang="cs-CZ" sz="1400"/>
          </a:p>
          <a:p>
            <a:endParaRPr lang="cs-CZ" sz="1400"/>
          </a:p>
          <a:p>
            <a:r>
              <a:rPr lang="cs-CZ" sz="1400"/>
              <a:t>intraparenchymový hematom do 10cm</a:t>
            </a:r>
          </a:p>
        </p:txBody>
      </p:sp>
      <p:pic>
        <p:nvPicPr>
          <p:cNvPr id="922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2FB0D-3EF3-4215-8433-1CFC6F5DA278}" type="slidenum">
              <a:rPr lang="cs-CZ" altLang="en-US"/>
              <a:pPr>
                <a:defRPr/>
              </a:pPr>
              <a:t>6</a:t>
            </a:fld>
            <a:endParaRPr lang="cs-CZ" altLang="en-US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5288" y="1125538"/>
            <a:ext cx="3403600" cy="3743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4" name="TextovéPole 3"/>
          <p:cNvSpPr txBox="1">
            <a:spLocks noChangeArrowheads="1"/>
          </p:cNvSpPr>
          <p:nvPr/>
        </p:nvSpPr>
        <p:spPr bwMode="auto">
          <a:xfrm>
            <a:off x="1403350" y="62071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grade III.</a:t>
            </a:r>
          </a:p>
        </p:txBody>
      </p:sp>
      <p:pic>
        <p:nvPicPr>
          <p:cNvPr id="10245" name="Picture 2" descr="C:\Documents and Settings\Administrator\Plocha\trauma jater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25538"/>
            <a:ext cx="4608512" cy="3743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6" name="TextovéPole 5"/>
          <p:cNvSpPr txBox="1">
            <a:spLocks noChangeArrowheads="1"/>
          </p:cNvSpPr>
          <p:nvPr/>
        </p:nvSpPr>
        <p:spPr bwMode="auto">
          <a:xfrm>
            <a:off x="1042988" y="5157788"/>
            <a:ext cx="5761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hematom &gt;50% povrchu       lacerace hlubší než 3cm</a:t>
            </a:r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3DBD1-BBDB-4648-B8D4-0BBADF363E9A}" type="slidenum">
              <a:rPr lang="cs-CZ" altLang="en-US"/>
              <a:pPr>
                <a:defRPr/>
              </a:pPr>
              <a:t>7</a:t>
            </a:fld>
            <a:endParaRPr lang="cs-CZ" altLang="en-US"/>
          </a:p>
        </p:txBody>
      </p:sp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1403350" y="62071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grade IV.</a:t>
            </a:r>
          </a:p>
        </p:txBody>
      </p:sp>
      <p:pic>
        <p:nvPicPr>
          <p:cNvPr id="11268" name="Picture 2" descr="C:\Documents and Settings\Administrator\Plocha\trauma jater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3384550" cy="2952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69" name="TextovéPole 4"/>
          <p:cNvSpPr txBox="1">
            <a:spLocks noChangeArrowheads="1"/>
          </p:cNvSpPr>
          <p:nvPr/>
        </p:nvSpPr>
        <p:spPr bwMode="auto">
          <a:xfrm>
            <a:off x="107950" y="4356100"/>
            <a:ext cx="381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lacerace postihující 50-75% laloku</a:t>
            </a:r>
          </a:p>
        </p:txBody>
      </p:sp>
      <p:sp>
        <p:nvSpPr>
          <p:cNvPr id="11270" name="TextovéPole 5"/>
          <p:cNvSpPr txBox="1">
            <a:spLocks noChangeArrowheads="1"/>
          </p:cNvSpPr>
          <p:nvPr/>
        </p:nvSpPr>
        <p:spPr bwMode="auto">
          <a:xfrm>
            <a:off x="5076825" y="404813"/>
            <a:ext cx="115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grade V.</a:t>
            </a:r>
          </a:p>
        </p:txBody>
      </p:sp>
      <p:pic>
        <p:nvPicPr>
          <p:cNvPr id="11271" name="Picture 3" descr="C:\Documents and Settings\Administrator\Plocha\trauma jater\1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635375" y="835025"/>
            <a:ext cx="3168650" cy="3025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72" name="Picture 4" descr="C:\Documents and Settings\Administrator\Plocha\trauma jater\0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805488" y="3141663"/>
            <a:ext cx="3159125" cy="309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73" name="TextovéPole 8"/>
          <p:cNvSpPr txBox="1">
            <a:spLocks noChangeArrowheads="1"/>
          </p:cNvSpPr>
          <p:nvPr/>
        </p:nvSpPr>
        <p:spPr bwMode="auto">
          <a:xfrm>
            <a:off x="6732588" y="1844675"/>
            <a:ext cx="2411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postižení jaterních žil nebo VCI retrohepaticky</a:t>
            </a:r>
          </a:p>
        </p:txBody>
      </p:sp>
      <p:pic>
        <p:nvPicPr>
          <p:cNvPr id="1127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7E961-6ED6-438C-B083-A62264237CED}" type="slidenum">
              <a:rPr lang="cs-CZ" altLang="en-US"/>
              <a:pPr>
                <a:defRPr/>
              </a:pPr>
              <a:t>8</a:t>
            </a:fld>
            <a:endParaRPr lang="cs-CZ" altLang="en-US"/>
          </a:p>
        </p:txBody>
      </p:sp>
      <p:sp>
        <p:nvSpPr>
          <p:cNvPr id="12291" name="TextovéPole 2"/>
          <p:cNvSpPr txBox="1">
            <a:spLocks noChangeArrowheads="1"/>
          </p:cNvSpPr>
          <p:nvPr/>
        </p:nvSpPr>
        <p:spPr bwMode="auto">
          <a:xfrm>
            <a:off x="1116013" y="333375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grade V.</a:t>
            </a:r>
          </a:p>
        </p:txBody>
      </p:sp>
      <p:pic>
        <p:nvPicPr>
          <p:cNvPr id="12292" name="Picture 2" descr="C:\Documents and Settings\Administrator\Plocha\trauma jater\2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3850" y="836613"/>
            <a:ext cx="3527425" cy="3170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3" name="Picture 3" descr="C:\Documents and Settings\Administrator\Plocha\trauma jater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33375"/>
            <a:ext cx="3898900" cy="309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4" name="Picture 4" descr="C:\Documents and Settings\Administrator\Plocha\trauma jater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860800"/>
            <a:ext cx="3046412" cy="2736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5" name="Picture 5" descr="C:\Documents and Settings\Administrator\Plocha\trauma jater\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860800"/>
            <a:ext cx="3097212" cy="2722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6" name="Picture 6" descr="C:\Documents and Settings\Administrator\Plocha\trauma jater\g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3644900"/>
            <a:ext cx="3240088" cy="3024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297" name="TextovéPole 8"/>
          <p:cNvSpPr txBox="1">
            <a:spLocks noChangeArrowheads="1"/>
          </p:cNvSpPr>
          <p:nvPr/>
        </p:nvSpPr>
        <p:spPr bwMode="auto">
          <a:xfrm>
            <a:off x="6588125" y="3284538"/>
            <a:ext cx="2411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/>
              <a:t>postižení jaterních žil nebo VCI retrohepaticky</a:t>
            </a:r>
          </a:p>
        </p:txBody>
      </p: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4"/>
          <p:cNvSpPr txBox="1">
            <a:spLocks noChangeArrowheads="1"/>
          </p:cNvSpPr>
          <p:nvPr/>
        </p:nvSpPr>
        <p:spPr bwMode="auto">
          <a:xfrm>
            <a:off x="4499992" y="6381328"/>
            <a:ext cx="381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lacerace postihující </a:t>
            </a:r>
            <a:r>
              <a:rPr lang="cs-CZ" dirty="0" smtClean="0"/>
              <a:t>&gt;</a:t>
            </a:r>
            <a:r>
              <a:rPr lang="cs-CZ" dirty="0" smtClean="0"/>
              <a:t>75</a:t>
            </a:r>
            <a:r>
              <a:rPr lang="cs-CZ" dirty="0"/>
              <a:t>% laloku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BB5CC-A6B1-487B-91D2-0742AA1149E3}" type="slidenum">
              <a:rPr lang="cs-CZ" altLang="en-US"/>
              <a:pPr>
                <a:defRPr/>
              </a:pPr>
              <a:t>9</a:t>
            </a:fld>
            <a:endParaRPr lang="cs-CZ" altLang="en-US"/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1257845" y="692150"/>
            <a:ext cx="518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“</a:t>
            </a:r>
            <a:r>
              <a:rPr lang="cs-CZ" dirty="0" err="1">
                <a:solidFill>
                  <a:srgbClr val="FFC000"/>
                </a:solidFill>
              </a:rPr>
              <a:t>Bear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claw</a:t>
            </a:r>
            <a:r>
              <a:rPr lang="cs-CZ" dirty="0">
                <a:solidFill>
                  <a:srgbClr val="FFC000"/>
                </a:solidFill>
              </a:rPr>
              <a:t>” </a:t>
            </a:r>
            <a:r>
              <a:rPr lang="cs-CZ" dirty="0" err="1">
                <a:solidFill>
                  <a:srgbClr val="FFC000"/>
                </a:solidFill>
              </a:rPr>
              <a:t>lacerations</a:t>
            </a:r>
            <a:r>
              <a:rPr lang="cs-CZ" dirty="0">
                <a:solidFill>
                  <a:srgbClr val="FFC000"/>
                </a:solidFill>
              </a:rPr>
              <a:t> – obraz medvědích drápů</a:t>
            </a:r>
          </a:p>
        </p:txBody>
      </p:sp>
      <p:pic>
        <p:nvPicPr>
          <p:cNvPr id="13316" name="Picture 2" descr="C:\Documents and Settings\Administrator\Plocha\trauma jater\06.JPG"/>
          <p:cNvPicPr>
            <a:picLocks noChangeAspect="1" noChangeArrowheads="1"/>
          </p:cNvPicPr>
          <p:nvPr/>
        </p:nvPicPr>
        <p:blipFill>
          <a:blip r:embed="rId2" cstate="print"/>
          <a:srcRect l="-658"/>
          <a:stretch>
            <a:fillRect/>
          </a:stretch>
        </p:blipFill>
        <p:spPr bwMode="auto">
          <a:xfrm>
            <a:off x="107950" y="1268413"/>
            <a:ext cx="4940300" cy="3097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17" name="Picture 3" descr="C:\Documents and Settings\Administrator\Plocha\trauma jater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268413"/>
            <a:ext cx="3719513" cy="306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318" name="Obdélník 8"/>
          <p:cNvSpPr>
            <a:spLocks noChangeArrowheads="1"/>
          </p:cNvSpPr>
          <p:nvPr/>
        </p:nvSpPr>
        <p:spPr bwMode="auto">
          <a:xfrm>
            <a:off x="107950" y="4652963"/>
            <a:ext cx="4906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Trhliny jdoucí k porta hepatis většinou spojeny</a:t>
            </a:r>
          </a:p>
          <a:p>
            <a:r>
              <a:rPr lang="cs-CZ"/>
              <a:t>s lézí žlučovodů !</a:t>
            </a:r>
          </a:p>
        </p:txBody>
      </p:sp>
      <p:pic>
        <p:nvPicPr>
          <p:cNvPr id="13319" name="Picture 4" descr="C:\Documents and Settings\Administrator\Plocha\trauma jater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194175"/>
            <a:ext cx="2525712" cy="2547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rany">
  <a:themeElements>
    <a:clrScheme name="Hrany 2">
      <a:dk1>
        <a:srgbClr val="333333"/>
      </a:dk1>
      <a:lt1>
        <a:srgbClr val="CCCCFF"/>
      </a:lt1>
      <a:dk2>
        <a:srgbClr val="0B0506"/>
      </a:dk2>
      <a:lt2>
        <a:srgbClr val="FFFFFF"/>
      </a:lt2>
      <a:accent1>
        <a:srgbClr val="3366CC"/>
      </a:accent1>
      <a:accent2>
        <a:srgbClr val="3333CC"/>
      </a:accent2>
      <a:accent3>
        <a:srgbClr val="AAAAAA"/>
      </a:accent3>
      <a:accent4>
        <a:srgbClr val="AEAEDA"/>
      </a:accent4>
      <a:accent5>
        <a:srgbClr val="ADB8E2"/>
      </a:accent5>
      <a:accent6>
        <a:srgbClr val="2D2DB9"/>
      </a:accent6>
      <a:hlink>
        <a:srgbClr val="808080"/>
      </a:hlink>
      <a:folHlink>
        <a:srgbClr val="666633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827</Words>
  <Application>Microsoft Office PowerPoint</Application>
  <PresentationFormat>Předvádění na obrazovce (4:3)</PresentationFormat>
  <Paragraphs>142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Hrany</vt:lpstr>
      <vt:lpstr>obrázek</vt:lpstr>
      <vt:lpstr>Poranění jater</vt:lpstr>
      <vt:lpstr>Traumata jater - fakta</vt:lpstr>
      <vt:lpstr>Vyšetřovací modality</vt:lpstr>
      <vt:lpstr>Grading - AAST</vt:lpstr>
      <vt:lpstr>Snímek 5</vt:lpstr>
      <vt:lpstr>Snímek 6</vt:lpstr>
      <vt:lpstr>Snímek 7</vt:lpstr>
      <vt:lpstr>Snímek 8</vt:lpstr>
      <vt:lpstr>Snímek 9</vt:lpstr>
      <vt:lpstr>Snímek 10</vt:lpstr>
      <vt:lpstr>Penetrující poranění</vt:lpstr>
      <vt:lpstr>Snímek 12</vt:lpstr>
      <vt:lpstr>Terapie</vt:lpstr>
      <vt:lpstr>Jaterní poranění - chirurgie</vt:lpstr>
      <vt:lpstr>Snímek 15</vt:lpstr>
      <vt:lpstr>Snímek 16</vt:lpstr>
      <vt:lpstr>Snímek 17</vt:lpstr>
      <vt:lpstr>Požadavky klinika na radiologa</vt:lpstr>
    </vt:vector>
  </TitlesOfParts>
  <Company>Fakultni Nemocnice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Traumata jater</dc:title>
  <dc:creator>Fakultni Nemocnice Brno</dc:creator>
  <cp:lastModifiedBy>Sarka</cp:lastModifiedBy>
  <cp:revision>70</cp:revision>
  <dcterms:created xsi:type="dcterms:W3CDTF">2000-01-01T00:37:24Z</dcterms:created>
  <dcterms:modified xsi:type="dcterms:W3CDTF">2014-09-04T22:30:30Z</dcterms:modified>
</cp:coreProperties>
</file>