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4" r:id="rId2"/>
    <p:sldId id="283" r:id="rId3"/>
    <p:sldId id="282" r:id="rId4"/>
    <p:sldId id="285" r:id="rId5"/>
    <p:sldId id="286" r:id="rId6"/>
    <p:sldId id="287" r:id="rId7"/>
    <p:sldId id="295" r:id="rId8"/>
    <p:sldId id="289" r:id="rId9"/>
    <p:sldId id="288" r:id="rId10"/>
    <p:sldId id="291" r:id="rId11"/>
    <p:sldId id="292" r:id="rId12"/>
    <p:sldId id="293" r:id="rId13"/>
    <p:sldId id="294" r:id="rId14"/>
    <p:sldId id="296" r:id="rId15"/>
    <p:sldId id="290" r:id="rId16"/>
    <p:sldId id="297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54" autoAdjust="0"/>
  </p:normalViewPr>
  <p:slideViewPr>
    <p:cSldViewPr>
      <p:cViewPr varScale="1">
        <p:scale>
          <a:sx n="97" d="100"/>
          <a:sy n="97" d="100"/>
        </p:scale>
        <p:origin x="-114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32570-961C-4BDC-9281-DEB0CAF6D0C1}" type="datetimeFigureOut">
              <a:rPr lang="cs-CZ" smtClean="0"/>
              <a:t>3.9.2014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89BE1-12D0-4E85-93EC-E9A827A3E6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30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6508-1899-4967-8073-61C84BD2C269}" type="datetimeFigureOut">
              <a:rPr lang="cs-CZ" smtClean="0"/>
              <a:t>3.9.2014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2B8D-5665-45D3-ABE7-0FE7CE8CA1A4}" type="slidenum">
              <a:rPr lang="cs-CZ" smtClean="0"/>
              <a:t>‹#›</a:t>
            </a:fld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6508-1899-4967-8073-61C84BD2C269}" type="datetimeFigureOut">
              <a:rPr lang="cs-CZ" smtClean="0"/>
              <a:t>3.9.2014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2B8D-5665-45D3-ABE7-0FE7CE8CA1A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6508-1899-4967-8073-61C84BD2C269}" type="datetimeFigureOut">
              <a:rPr lang="cs-CZ" smtClean="0"/>
              <a:t>3.9.2014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2B8D-5665-45D3-ABE7-0FE7CE8CA1A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6508-1899-4967-8073-61C84BD2C269}" type="datetimeFigureOut">
              <a:rPr lang="cs-CZ" smtClean="0"/>
              <a:t>3.9.2014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2B8D-5665-45D3-ABE7-0FE7CE8CA1A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6508-1899-4967-8073-61C84BD2C269}" type="datetimeFigureOut">
              <a:rPr lang="cs-CZ" smtClean="0"/>
              <a:t>3.9.2014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2B8D-5665-45D3-ABE7-0FE7CE8CA1A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6508-1899-4967-8073-61C84BD2C269}" type="datetimeFigureOut">
              <a:rPr lang="cs-CZ" smtClean="0"/>
              <a:t>3.9.2014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2B8D-5665-45D3-ABE7-0FE7CE8CA1A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6508-1899-4967-8073-61C84BD2C269}" type="datetimeFigureOut">
              <a:rPr lang="cs-CZ" smtClean="0"/>
              <a:t>3.9.2014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2B8D-5665-45D3-ABE7-0FE7CE8CA1A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6508-1899-4967-8073-61C84BD2C269}" type="datetimeFigureOut">
              <a:rPr lang="cs-CZ" smtClean="0"/>
              <a:t>3.9.2014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2B8D-5665-45D3-ABE7-0FE7CE8CA1A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6508-1899-4967-8073-61C84BD2C269}" type="datetimeFigureOut">
              <a:rPr lang="cs-CZ" smtClean="0"/>
              <a:t>3.9.2014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2B8D-5665-45D3-ABE7-0FE7CE8CA1A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6508-1899-4967-8073-61C84BD2C269}" type="datetimeFigureOut">
              <a:rPr lang="cs-CZ" smtClean="0"/>
              <a:t>3.9.2014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2B8D-5665-45D3-ABE7-0FE7CE8CA1A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6508-1899-4967-8073-61C84BD2C269}" type="datetimeFigureOut">
              <a:rPr lang="cs-CZ" smtClean="0"/>
              <a:t>3.9.2014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2B8D-5665-45D3-ABE7-0FE7CE8CA1A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67A56508-1899-4967-8073-61C84BD2C269}" type="datetimeFigureOut">
              <a:rPr lang="cs-CZ" smtClean="0"/>
              <a:t>3.9.2014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DD9F2B8D-5665-45D3-ABE7-0FE7CE8CA1A4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3"/>
          <a:stretch/>
        </p:blipFill>
        <p:spPr>
          <a:xfrm>
            <a:off x="5868144" y="1811940"/>
            <a:ext cx="2971027" cy="40050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5" r="20665"/>
          <a:stretch/>
        </p:blipFill>
        <p:spPr>
          <a:xfrm>
            <a:off x="2836186" y="1916832"/>
            <a:ext cx="2887942" cy="36677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Hoch 6 let</a:t>
            </a:r>
          </a:p>
          <a:p>
            <a:r>
              <a:rPr lang="cs-CZ" dirty="0" smtClean="0"/>
              <a:t>Zdráv</a:t>
            </a:r>
          </a:p>
          <a:p>
            <a:r>
              <a:rPr lang="cs-CZ" dirty="0" smtClean="0"/>
              <a:t>Od 1 hod. kolikovité bolesti břicha, 1. snímek 17.00</a:t>
            </a:r>
          </a:p>
          <a:p>
            <a:r>
              <a:rPr lang="cs-CZ" dirty="0" smtClean="0"/>
              <a:t>2x mohutně zvracel</a:t>
            </a:r>
          </a:p>
          <a:p>
            <a:r>
              <a:rPr lang="cs-CZ" dirty="0" smtClean="0"/>
              <a:t>Průjem ne</a:t>
            </a:r>
          </a:p>
          <a:p>
            <a:r>
              <a:rPr lang="cs-CZ" dirty="0" smtClean="0"/>
              <a:t>Stolice před 2 dny</a:t>
            </a:r>
          </a:p>
          <a:p>
            <a:r>
              <a:rPr lang="cs-CZ" dirty="0" smtClean="0"/>
              <a:t>Příjem-eupnoe, opocený, bledý</a:t>
            </a:r>
          </a:p>
          <a:p>
            <a:r>
              <a:rPr lang="cs-CZ" dirty="0" smtClean="0"/>
              <a:t>Břicho nad </a:t>
            </a:r>
            <a:r>
              <a:rPr lang="cs-CZ" dirty="0" err="1" smtClean="0"/>
              <a:t>niveau</a:t>
            </a:r>
            <a:r>
              <a:rPr lang="cs-CZ" dirty="0" smtClean="0"/>
              <a:t>, difuzně palpačně bolestivé</a:t>
            </a:r>
          </a:p>
          <a:p>
            <a:r>
              <a:rPr lang="cs-CZ" dirty="0" smtClean="0"/>
              <a:t>Per </a:t>
            </a:r>
            <a:r>
              <a:rPr lang="cs-CZ" dirty="0" err="1" smtClean="0"/>
              <a:t>rectum</a:t>
            </a:r>
            <a:r>
              <a:rPr lang="cs-CZ" dirty="0" smtClean="0"/>
              <a:t>-malé množství řídké stolice</a:t>
            </a:r>
          </a:p>
          <a:p>
            <a:r>
              <a:rPr lang="cs-CZ" dirty="0" smtClean="0"/>
              <a:t>CRP 36.6 v 20.00 …50 v 2 hod, 96.1 v 7.30hod.,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884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Muž 89 let</a:t>
            </a:r>
          </a:p>
          <a:p>
            <a:r>
              <a:rPr lang="cs-CZ" dirty="0" smtClean="0"/>
              <a:t>Bolesti břicha</a:t>
            </a:r>
          </a:p>
          <a:p>
            <a:r>
              <a:rPr lang="cs-CZ" dirty="0" smtClean="0"/>
              <a:t>Opakovaně po TUR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r="17743"/>
          <a:stretch/>
        </p:blipFill>
        <p:spPr>
          <a:xfrm>
            <a:off x="3563887" y="620688"/>
            <a:ext cx="5017339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7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7924800" cy="1143000"/>
          </a:xfrm>
        </p:spPr>
        <p:txBody>
          <a:bodyPr/>
          <a:lstStyle/>
          <a:p>
            <a:r>
              <a:rPr lang="cs-CZ" dirty="0" smtClean="0"/>
              <a:t>Kazuistika 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9" r="17177"/>
          <a:stretch/>
        </p:blipFill>
        <p:spPr>
          <a:xfrm>
            <a:off x="683568" y="1412776"/>
            <a:ext cx="4161993" cy="432048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3" r="17609"/>
          <a:stretch/>
        </p:blipFill>
        <p:spPr>
          <a:xfrm>
            <a:off x="4644008" y="1556792"/>
            <a:ext cx="405507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3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7187" y="-171400"/>
            <a:ext cx="7924800" cy="1143000"/>
          </a:xfrm>
        </p:spPr>
        <p:txBody>
          <a:bodyPr/>
          <a:lstStyle/>
          <a:p>
            <a:r>
              <a:rPr lang="cs-CZ" dirty="0" smtClean="0"/>
              <a:t>Kazuistika 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8" t="-725" r="15544" b="725"/>
          <a:stretch/>
        </p:blipFill>
        <p:spPr>
          <a:xfrm>
            <a:off x="3208646" y="3076697"/>
            <a:ext cx="2810696" cy="345150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9" r="22968"/>
          <a:stretch/>
        </p:blipFill>
        <p:spPr>
          <a:xfrm>
            <a:off x="6209883" y="3331635"/>
            <a:ext cx="2578427" cy="32316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5" r="19013"/>
          <a:stretch/>
        </p:blipFill>
        <p:spPr>
          <a:xfrm>
            <a:off x="3139022" y="93865"/>
            <a:ext cx="2880320" cy="326184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r="19607"/>
          <a:stretch/>
        </p:blipFill>
        <p:spPr>
          <a:xfrm>
            <a:off x="6019342" y="93865"/>
            <a:ext cx="2959510" cy="323777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29392" r="13052" b="24587"/>
          <a:stretch/>
        </p:blipFill>
        <p:spPr>
          <a:xfrm>
            <a:off x="323528" y="1412776"/>
            <a:ext cx="2711626" cy="194292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0" t="14284" r="15035" b="12419"/>
          <a:stretch/>
        </p:blipFill>
        <p:spPr>
          <a:xfrm>
            <a:off x="179513" y="3653009"/>
            <a:ext cx="2855641" cy="219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0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7924800" cy="1143000"/>
          </a:xfrm>
        </p:spPr>
        <p:txBody>
          <a:bodyPr/>
          <a:lstStyle/>
          <a:p>
            <a:r>
              <a:rPr lang="cs-CZ" dirty="0" smtClean="0"/>
              <a:t>Kazuistika 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3" r="8559" b="22260"/>
          <a:stretch/>
        </p:blipFill>
        <p:spPr>
          <a:xfrm>
            <a:off x="4518228" y="1052736"/>
            <a:ext cx="3095201" cy="227125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2" r="10630" b="21157"/>
          <a:stretch/>
        </p:blipFill>
        <p:spPr>
          <a:xfrm>
            <a:off x="4589093" y="3501008"/>
            <a:ext cx="3024336" cy="23486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5" r="10381" b="22137"/>
          <a:stretch/>
        </p:blipFill>
        <p:spPr>
          <a:xfrm>
            <a:off x="611560" y="1124744"/>
            <a:ext cx="3168352" cy="23348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2" r="10438" b="22294"/>
          <a:stretch/>
        </p:blipFill>
        <p:spPr>
          <a:xfrm>
            <a:off x="583476" y="3645024"/>
            <a:ext cx="3180811" cy="233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9600" b="1" dirty="0"/>
              <a:t>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709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29392" r="13052" b="24587"/>
          <a:stretch/>
        </p:blipFill>
        <p:spPr>
          <a:xfrm>
            <a:off x="5148064" y="4005063"/>
            <a:ext cx="3555435" cy="2547533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9" r="17177"/>
          <a:stretch/>
        </p:blipFill>
        <p:spPr>
          <a:xfrm>
            <a:off x="4729537" y="332656"/>
            <a:ext cx="2362743" cy="255708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4624"/>
            <a:ext cx="7924800" cy="4239344"/>
          </a:xfrm>
        </p:spPr>
        <p:txBody>
          <a:bodyPr/>
          <a:lstStyle/>
          <a:p>
            <a:r>
              <a:rPr lang="cs-CZ" dirty="0" smtClean="0"/>
              <a:t>Kazuistika 3</a:t>
            </a:r>
            <a:r>
              <a:rPr lang="cs-CZ" sz="8000" dirty="0" smtClean="0"/>
              <a:t>☺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err="1" smtClean="0"/>
              <a:t>pneumoureter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err="1" smtClean="0"/>
              <a:t>uroteliÁlní</a:t>
            </a:r>
            <a:r>
              <a:rPr lang="cs-CZ" sz="2400" dirty="0" smtClean="0"/>
              <a:t> ca MM a P močovodu</a:t>
            </a:r>
            <a:br>
              <a:rPr lang="cs-CZ" sz="2400" dirty="0" smtClean="0"/>
            </a:br>
            <a:r>
              <a:rPr lang="cs-CZ" sz="2400" dirty="0" err="1" smtClean="0"/>
              <a:t>retroperitoneální</a:t>
            </a:r>
            <a:r>
              <a:rPr lang="cs-CZ" sz="2400" dirty="0" smtClean="0"/>
              <a:t> LU</a:t>
            </a:r>
            <a:br>
              <a:rPr lang="cs-CZ" sz="2400" dirty="0" smtClean="0"/>
            </a:br>
            <a:r>
              <a:rPr lang="cs-CZ" sz="2400" dirty="0" smtClean="0"/>
              <a:t>trombóza VCI</a:t>
            </a:r>
            <a:br>
              <a:rPr lang="cs-CZ" sz="2400" dirty="0" smtClean="0"/>
            </a:br>
            <a:r>
              <a:rPr lang="cs-CZ" sz="2400" dirty="0" smtClean="0"/>
              <a:t>meta skelet, </a:t>
            </a:r>
            <a:r>
              <a:rPr lang="cs-CZ" sz="2400" dirty="0" err="1" smtClean="0"/>
              <a:t>jÁtra</a:t>
            </a:r>
            <a:r>
              <a:rPr lang="cs-CZ" sz="2400" dirty="0" smtClean="0"/>
              <a:t>, </a:t>
            </a:r>
            <a:r>
              <a:rPr lang="cs-CZ" sz="2400" dirty="0" err="1" smtClean="0"/>
              <a:t>plÍce</a:t>
            </a:r>
            <a:r>
              <a:rPr lang="cs-CZ" sz="2400" smtClean="0"/>
              <a:t/>
            </a:r>
            <a:br>
              <a:rPr lang="cs-CZ" sz="2400" smtClean="0"/>
            </a:br>
            <a:r>
              <a:rPr lang="cs-CZ" sz="2400" smtClean="0"/>
              <a:t>Cystitida</a:t>
            </a:r>
            <a:r>
              <a:rPr lang="cs-CZ" sz="2400" dirty="0" smtClean="0"/>
              <a:t>?</a:t>
            </a:r>
            <a:br>
              <a:rPr lang="cs-CZ" sz="2400" dirty="0" smtClean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07504" y="4005063"/>
            <a:ext cx="7924800" cy="4114800"/>
          </a:xfrm>
        </p:spPr>
        <p:txBody>
          <a:bodyPr/>
          <a:lstStyle/>
          <a:p>
            <a:r>
              <a:rPr lang="cs-CZ" dirty="0" smtClean="0"/>
              <a:t>Cystoskopie:  </a:t>
            </a:r>
            <a:r>
              <a:rPr lang="cs-CZ" dirty="0"/>
              <a:t>tu ves </a:t>
            </a:r>
            <a:r>
              <a:rPr lang="cs-CZ" dirty="0" smtClean="0"/>
              <a:t>urin</a:t>
            </a:r>
          </a:p>
          <a:p>
            <a:r>
              <a:rPr lang="cs-CZ" dirty="0" smtClean="0"/>
              <a:t>Závěr: </a:t>
            </a:r>
            <a:r>
              <a:rPr lang="cs-CZ" dirty="0" err="1" smtClean="0"/>
              <a:t>uroteliální</a:t>
            </a:r>
            <a:r>
              <a:rPr lang="cs-CZ" dirty="0" smtClean="0"/>
              <a:t> papilární karcinom ca </a:t>
            </a:r>
            <a:r>
              <a:rPr lang="cs-CZ" dirty="0"/>
              <a:t>ves urin </a:t>
            </a:r>
            <a:endParaRPr lang="cs-CZ" dirty="0" smtClean="0"/>
          </a:p>
          <a:p>
            <a:r>
              <a:rPr lang="cs-CZ" dirty="0" smtClean="0"/>
              <a:t>pT4 </a:t>
            </a:r>
            <a:r>
              <a:rPr lang="cs-CZ" dirty="0"/>
              <a:t>G2 (invaze do </a:t>
            </a:r>
            <a:r>
              <a:rPr lang="cs-CZ" dirty="0" smtClean="0"/>
              <a:t>prostaty), </a:t>
            </a:r>
            <a:r>
              <a:rPr lang="cs-CZ" dirty="0"/>
              <a:t>N</a:t>
            </a:r>
            <a:r>
              <a:rPr lang="cs-CZ" dirty="0" smtClean="0"/>
              <a:t>1 </a:t>
            </a:r>
            <a:r>
              <a:rPr lang="cs-CZ" dirty="0"/>
              <a:t>(RP a pánev) M1 (plíce, játra, </a:t>
            </a:r>
            <a:r>
              <a:rPr lang="cs-CZ" dirty="0" smtClean="0"/>
              <a:t>kosti)</a:t>
            </a:r>
          </a:p>
          <a:p>
            <a:r>
              <a:rPr lang="cs-CZ" dirty="0" smtClean="0"/>
              <a:t>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261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3</a:t>
            </a:r>
            <a:r>
              <a:rPr lang="cs-CZ" sz="3200" dirty="0"/>
              <a:t> </a:t>
            </a:r>
            <a:r>
              <a:rPr lang="cs-CZ" sz="9600" dirty="0"/>
              <a:t>☺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 smtClean="0"/>
              <a:t>Uroteliální</a:t>
            </a:r>
            <a:r>
              <a:rPr lang="cs-CZ" dirty="0" smtClean="0"/>
              <a:t> karcinom kdekoliv tam, kde přítomen </a:t>
            </a:r>
            <a:r>
              <a:rPr lang="cs-CZ" dirty="0" err="1" smtClean="0"/>
              <a:t>urotel</a:t>
            </a:r>
            <a:endParaRPr lang="cs-CZ" dirty="0" smtClean="0"/>
          </a:p>
          <a:p>
            <a:r>
              <a:rPr lang="cs-CZ" dirty="0" smtClean="0"/>
              <a:t>Nejčastěji MM</a:t>
            </a:r>
          </a:p>
          <a:p>
            <a:r>
              <a:rPr lang="cs-CZ" dirty="0" smtClean="0"/>
              <a:t>Predispoziční faktory: nikotin, aldehydy (textilie), cyklofosfamid</a:t>
            </a:r>
          </a:p>
          <a:p>
            <a:r>
              <a:rPr lang="cs-CZ" dirty="0" smtClean="0"/>
              <a:t>Latentní perioda mezi expozicí a exacerbací tu dlouhá 15 – 40 let</a:t>
            </a:r>
          </a:p>
          <a:p>
            <a:r>
              <a:rPr lang="cs-CZ" dirty="0" smtClean="0"/>
              <a:t>Hematurie, někdy známky cystitidy ze sekundární infekce (tu roste častěji na bočných stěnách MM než v trigonu!)</a:t>
            </a:r>
          </a:p>
          <a:p>
            <a:r>
              <a:rPr lang="cs-CZ" dirty="0" smtClean="0"/>
              <a:t>Prorůstá stěnou měchýře  do </a:t>
            </a:r>
            <a:r>
              <a:rPr lang="cs-CZ" dirty="0" err="1" smtClean="0"/>
              <a:t>prsstatické</a:t>
            </a:r>
            <a:r>
              <a:rPr lang="cs-CZ" dirty="0" smtClean="0"/>
              <a:t> </a:t>
            </a:r>
            <a:r>
              <a:rPr lang="cs-CZ" dirty="0" err="1" smtClean="0"/>
              <a:t>uretry</a:t>
            </a:r>
            <a:r>
              <a:rPr lang="cs-CZ" dirty="0" smtClean="0"/>
              <a:t>, semenných váčků, vaginy, </a:t>
            </a:r>
            <a:r>
              <a:rPr lang="cs-CZ" dirty="0" err="1" smtClean="0"/>
              <a:t>perivesikálních</a:t>
            </a:r>
            <a:r>
              <a:rPr lang="cs-CZ" dirty="0" smtClean="0"/>
              <a:t> </a:t>
            </a:r>
            <a:r>
              <a:rPr lang="cs-CZ" dirty="0" err="1" smtClean="0"/>
              <a:t>lymfatik</a:t>
            </a:r>
            <a:r>
              <a:rPr lang="cs-CZ" dirty="0" smtClean="0"/>
              <a:t>, postihuje pánevní  a RP LU</a:t>
            </a:r>
          </a:p>
          <a:p>
            <a:r>
              <a:rPr lang="cs-CZ" dirty="0" smtClean="0"/>
              <a:t>Hematogenní rozsev do jater a plic, skeletu</a:t>
            </a:r>
          </a:p>
          <a:p>
            <a:r>
              <a:rPr lang="cs-CZ" b="1" dirty="0" smtClean="0"/>
              <a:t>CAVE! Vždy CT VU – detekce drobných </a:t>
            </a:r>
            <a:r>
              <a:rPr lang="cs-CZ" b="1" dirty="0" err="1" smtClean="0"/>
              <a:t>uroteliálních</a:t>
            </a:r>
            <a:r>
              <a:rPr lang="cs-CZ" b="1" dirty="0" smtClean="0"/>
              <a:t> ložisek ve vývodném systému </a:t>
            </a:r>
          </a:p>
          <a:p>
            <a:r>
              <a:rPr lang="cs-CZ" dirty="0" smtClean="0"/>
              <a:t> Primárním tu v MM … 2-20% </a:t>
            </a:r>
            <a:r>
              <a:rPr lang="cs-CZ" dirty="0" err="1" smtClean="0"/>
              <a:t>urotel</a:t>
            </a:r>
            <a:r>
              <a:rPr lang="cs-CZ" dirty="0" smtClean="0"/>
              <a:t>. Léze v ureteru a/nebo pánvičce</a:t>
            </a:r>
          </a:p>
          <a:p>
            <a:r>
              <a:rPr lang="cs-CZ" dirty="0" smtClean="0"/>
              <a:t>Primární </a:t>
            </a:r>
            <a:r>
              <a:rPr lang="cs-CZ" dirty="0" err="1" smtClean="0"/>
              <a:t>urotel</a:t>
            </a:r>
            <a:r>
              <a:rPr lang="cs-CZ" dirty="0" smtClean="0"/>
              <a:t>. Ca ve vývodném systému – až 70 % další </a:t>
            </a:r>
            <a:r>
              <a:rPr lang="cs-CZ" dirty="0" err="1" smtClean="0"/>
              <a:t>uroteliální</a:t>
            </a:r>
            <a:r>
              <a:rPr lang="cs-CZ" dirty="0" smtClean="0"/>
              <a:t> léze, z toho 40 % v MM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9" r="22968"/>
          <a:stretch/>
        </p:blipFill>
        <p:spPr>
          <a:xfrm>
            <a:off x="6660232" y="476672"/>
            <a:ext cx="1818501" cy="227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8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7924800" cy="1143000"/>
          </a:xfrm>
        </p:spPr>
        <p:txBody>
          <a:bodyPr/>
          <a:lstStyle/>
          <a:p>
            <a:r>
              <a:rPr lang="cs-CZ" dirty="0"/>
              <a:t>Kazuistika 1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29" y="3796504"/>
            <a:ext cx="4408205" cy="298092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146058" cy="28036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08720"/>
            <a:ext cx="4067944" cy="27508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" y="3743936"/>
            <a:ext cx="4235842" cy="286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3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7924800" cy="1143000"/>
          </a:xfrm>
        </p:spPr>
        <p:txBody>
          <a:bodyPr/>
          <a:lstStyle/>
          <a:p>
            <a:r>
              <a:rPr lang="cs-CZ" dirty="0" smtClean="0"/>
              <a:t>Kazuistika  1 </a:t>
            </a:r>
            <a:r>
              <a:rPr lang="cs-CZ" dirty="0" smtClean="0"/>
              <a:t>-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8800" b="1" dirty="0" smtClean="0"/>
              <a:t>?</a:t>
            </a:r>
            <a:endParaRPr lang="cs-CZ" sz="8800" b="1" dirty="0"/>
          </a:p>
        </p:txBody>
      </p:sp>
    </p:spTree>
    <p:extLst>
      <p:ext uri="{BB962C8B-B14F-4D97-AF65-F5344CB8AC3E}">
        <p14:creationId xmlns:p14="http://schemas.microsoft.com/office/powerpoint/2010/main" val="36730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5630"/>
            <a:ext cx="7924800" cy="1453593"/>
          </a:xfrm>
        </p:spPr>
        <p:txBody>
          <a:bodyPr/>
          <a:lstStyle/>
          <a:p>
            <a:r>
              <a:rPr lang="cs-CZ" dirty="0"/>
              <a:t>Kazuistika  1 </a:t>
            </a:r>
            <a:r>
              <a:rPr lang="cs-CZ" sz="8000" dirty="0"/>
              <a:t>☺</a:t>
            </a:r>
            <a:r>
              <a:rPr lang="cs-CZ" sz="3200" dirty="0"/>
              <a:t> </a:t>
            </a:r>
            <a:r>
              <a:rPr lang="cs-CZ" dirty="0" smtClean="0"/>
              <a:t>- </a:t>
            </a:r>
            <a:r>
              <a:rPr lang="cs-CZ" dirty="0"/>
              <a:t>VOLVULUS </a:t>
            </a:r>
            <a:r>
              <a:rPr lang="cs-CZ" dirty="0" smtClean="0"/>
              <a:t> T</a:t>
            </a:r>
            <a:r>
              <a:rPr lang="cs-CZ" dirty="0" smtClean="0"/>
              <a:t>. střeva  a </a:t>
            </a:r>
            <a:r>
              <a:rPr lang="cs-CZ" dirty="0" err="1" smtClean="0"/>
              <a:t>sigmoidea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11048" y="1844824"/>
            <a:ext cx="5762600" cy="411480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…pod tlakem vytéká kalný zakrvavělý výpotek hnilobného zápachu..</a:t>
            </a:r>
          </a:p>
          <a:p>
            <a:r>
              <a:rPr lang="cs-CZ" dirty="0" smtClean="0"/>
              <a:t>Zjišťujeme  </a:t>
            </a:r>
            <a:r>
              <a:rPr lang="cs-CZ" dirty="0" err="1" smtClean="0"/>
              <a:t>volvulus</a:t>
            </a:r>
            <a:r>
              <a:rPr lang="cs-CZ" dirty="0" smtClean="0"/>
              <a:t> a pokročilou hemorrhagickou </a:t>
            </a:r>
            <a:r>
              <a:rPr lang="cs-CZ" dirty="0" err="1" smtClean="0"/>
              <a:t>infarzaci</a:t>
            </a:r>
            <a:r>
              <a:rPr lang="cs-CZ" dirty="0" smtClean="0"/>
              <a:t>  celého </a:t>
            </a:r>
            <a:r>
              <a:rPr lang="cs-CZ" dirty="0" err="1" smtClean="0"/>
              <a:t>dolichosigmatu</a:t>
            </a:r>
            <a:r>
              <a:rPr lang="cs-CZ" dirty="0" smtClean="0"/>
              <a:t> (příčný tračník, vzestupný tračník a cékum s </a:t>
            </a:r>
            <a:r>
              <a:rPr lang="cs-CZ" dirty="0" err="1" smtClean="0"/>
              <a:t>appendixem</a:t>
            </a:r>
            <a:r>
              <a:rPr lang="cs-CZ" dirty="0" smtClean="0"/>
              <a:t> mají normální prokrvení)</a:t>
            </a:r>
          </a:p>
          <a:p>
            <a:r>
              <a:rPr lang="cs-CZ" dirty="0" err="1" smtClean="0"/>
              <a:t>Infarzace</a:t>
            </a:r>
            <a:r>
              <a:rPr lang="cs-CZ" dirty="0" smtClean="0"/>
              <a:t> postihuje celé tenké střevo vyjma první jejunální kličky a 10 cm terminálního ilea, po </a:t>
            </a:r>
            <a:r>
              <a:rPr lang="cs-CZ" dirty="0" err="1" smtClean="0"/>
              <a:t>uvonění</a:t>
            </a:r>
            <a:r>
              <a:rPr lang="cs-CZ" dirty="0" smtClean="0"/>
              <a:t> </a:t>
            </a:r>
            <a:r>
              <a:rPr lang="cs-CZ" dirty="0" err="1" smtClean="0"/>
              <a:t>sigmatu</a:t>
            </a:r>
            <a:r>
              <a:rPr lang="cs-CZ" dirty="0" smtClean="0"/>
              <a:t> lze </a:t>
            </a:r>
            <a:r>
              <a:rPr lang="cs-CZ" dirty="0" err="1" smtClean="0"/>
              <a:t>volvulus</a:t>
            </a:r>
            <a:r>
              <a:rPr lang="cs-CZ" dirty="0" smtClean="0"/>
              <a:t> </a:t>
            </a:r>
            <a:r>
              <a:rPr lang="cs-CZ" dirty="0" err="1" smtClean="0"/>
              <a:t>detorkvovat</a:t>
            </a:r>
            <a:r>
              <a:rPr lang="cs-CZ" dirty="0" smtClean="0"/>
              <a:t>. Postižené střevo s kompletně významně prodlouženým mezenteriem a </a:t>
            </a:r>
            <a:r>
              <a:rPr lang="cs-CZ" dirty="0" err="1" smtClean="0"/>
              <a:t>mezokolon</a:t>
            </a:r>
            <a:r>
              <a:rPr lang="cs-CZ" dirty="0" smtClean="0"/>
              <a:t> se jeví téměř nekrotické – s ohledem na věk pacienta second </a:t>
            </a:r>
            <a:r>
              <a:rPr lang="cs-CZ" dirty="0" err="1" smtClean="0"/>
              <a:t>look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r>
              <a:rPr lang="cs-CZ" dirty="0" smtClean="0"/>
              <a:t>Za 12 hodin  provedena second </a:t>
            </a:r>
            <a:r>
              <a:rPr lang="cs-CZ" dirty="0" err="1" smtClean="0"/>
              <a:t>look</a:t>
            </a:r>
            <a:r>
              <a:rPr lang="cs-CZ" dirty="0" smtClean="0"/>
              <a:t> operace, kdy celé původně postižené střevo prohloubilo známky nekrózy, provedena resekce a </a:t>
            </a:r>
            <a:r>
              <a:rPr lang="cs-CZ" dirty="0" err="1" smtClean="0"/>
              <a:t>jejuno-ileoanastomoza</a:t>
            </a:r>
            <a:r>
              <a:rPr lang="cs-CZ" dirty="0" smtClean="0"/>
              <a:t>, intraperitoneálně zůstává vitální 65 cm tenkého střeva, appendektomie a resekce nekrotické části </a:t>
            </a:r>
            <a:r>
              <a:rPr lang="cs-CZ" dirty="0" err="1" smtClean="0"/>
              <a:t>dolichosigmatu</a:t>
            </a:r>
            <a:r>
              <a:rPr lang="cs-CZ" dirty="0" smtClean="0"/>
              <a:t>, celkem 45 cm</a:t>
            </a:r>
          </a:p>
          <a:p>
            <a:r>
              <a:rPr lang="cs-CZ" dirty="0" smtClean="0"/>
              <a:t>V levém </a:t>
            </a:r>
            <a:r>
              <a:rPr lang="cs-CZ" dirty="0" err="1" smtClean="0"/>
              <a:t>mezogatriu</a:t>
            </a:r>
            <a:r>
              <a:rPr lang="cs-CZ" dirty="0" smtClean="0"/>
              <a:t> </a:t>
            </a:r>
            <a:r>
              <a:rPr lang="cs-CZ" dirty="0" err="1" smtClean="0"/>
              <a:t>terminání</a:t>
            </a:r>
            <a:r>
              <a:rPr lang="cs-CZ" dirty="0" smtClean="0"/>
              <a:t> kolostomie</a:t>
            </a:r>
            <a:endParaRPr lang="cs-CZ" dirty="0"/>
          </a:p>
        </p:txBody>
      </p:sp>
      <p:pic>
        <p:nvPicPr>
          <p:cNvPr id="4" name="Zástupný symbol pro obsah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5" r="20665"/>
          <a:stretch/>
        </p:blipFill>
        <p:spPr>
          <a:xfrm>
            <a:off x="5940152" y="1484784"/>
            <a:ext cx="2940628" cy="35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  1 </a:t>
            </a:r>
            <a:r>
              <a:rPr lang="cs-CZ" sz="8000" dirty="0"/>
              <a:t>☺ </a:t>
            </a:r>
            <a:r>
              <a:rPr lang="cs-CZ" dirty="0" smtClean="0"/>
              <a:t>- </a:t>
            </a:r>
            <a:r>
              <a:rPr lang="cs-CZ" dirty="0"/>
              <a:t>VOLVULUS </a:t>
            </a:r>
            <a:r>
              <a:rPr lang="cs-CZ" dirty="0" smtClean="0"/>
              <a:t> </a:t>
            </a:r>
            <a:r>
              <a:rPr lang="cs-CZ" dirty="0" err="1" smtClean="0"/>
              <a:t>sigmoidea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11560" y="1628800"/>
            <a:ext cx="79248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 smtClean="0"/>
              <a:t>Volvulus</a:t>
            </a:r>
            <a:r>
              <a:rPr lang="cs-CZ" dirty="0" smtClean="0"/>
              <a:t> </a:t>
            </a:r>
            <a:r>
              <a:rPr lang="cs-CZ" dirty="0" err="1" smtClean="0"/>
              <a:t>mezosigmoidea</a:t>
            </a:r>
            <a:r>
              <a:rPr lang="cs-CZ" dirty="0" smtClean="0"/>
              <a:t> postihuje převážně starší pacienty, často v DD a </a:t>
            </a:r>
            <a:r>
              <a:rPr lang="cs-CZ" dirty="0" err="1" smtClean="0"/>
              <a:t>nuerol</a:t>
            </a:r>
            <a:r>
              <a:rPr lang="cs-CZ" dirty="0" smtClean="0"/>
              <a:t> psychiatrických odd. </a:t>
            </a:r>
            <a:r>
              <a:rPr lang="cs-CZ" dirty="0"/>
              <a:t>(</a:t>
            </a:r>
            <a:r>
              <a:rPr lang="cs-CZ" dirty="0" smtClean="0"/>
              <a:t>parkinsonismus</a:t>
            </a:r>
            <a:r>
              <a:rPr lang="cs-CZ" dirty="0" smtClean="0"/>
              <a:t>, roztroušená skleróza, demyelinizační onemocnění), dietní zvyklosti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BAKER </a:t>
            </a:r>
            <a:r>
              <a:rPr lang="en-US" i="1" dirty="0" err="1" smtClean="0"/>
              <a:t>etal</a:t>
            </a:r>
            <a:r>
              <a:rPr lang="en-US" i="1" dirty="0"/>
              <a:t>. </a:t>
            </a:r>
            <a:r>
              <a:rPr lang="cs-CZ" i="1" dirty="0" smtClean="0"/>
              <a:t>- </a:t>
            </a:r>
            <a:r>
              <a:rPr lang="en-US" dirty="0" smtClean="0"/>
              <a:t>s</a:t>
            </a:r>
            <a:r>
              <a:rPr lang="cs-CZ" dirty="0" err="1" smtClean="0"/>
              <a:t>oubor</a:t>
            </a:r>
            <a:r>
              <a:rPr lang="en-US" dirty="0" smtClean="0"/>
              <a:t> </a:t>
            </a:r>
            <a:r>
              <a:rPr lang="en-US" dirty="0"/>
              <a:t>40 </a:t>
            </a:r>
            <a:r>
              <a:rPr lang="en-US" dirty="0" smtClean="0"/>
              <a:t>p</a:t>
            </a:r>
            <a:r>
              <a:rPr lang="cs-CZ" dirty="0" smtClean="0"/>
              <a:t>t. V UK (průměrný věk 72 let), ze kterých 40% žilo v pečovatelských domech a </a:t>
            </a:r>
            <a:r>
              <a:rPr lang="cs-CZ" dirty="0" err="1" smtClean="0"/>
              <a:t>neurol</a:t>
            </a:r>
            <a:r>
              <a:rPr lang="cs-CZ" dirty="0" smtClean="0"/>
              <a:t> a </a:t>
            </a:r>
            <a:r>
              <a:rPr lang="cs-CZ" dirty="0" err="1" smtClean="0"/>
              <a:t>psych.odd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cs-CZ" dirty="0" err="1"/>
              <a:t>Volvulus</a:t>
            </a:r>
            <a:r>
              <a:rPr lang="cs-CZ" dirty="0"/>
              <a:t> </a:t>
            </a:r>
            <a:r>
              <a:rPr lang="cs-CZ" dirty="0" err="1"/>
              <a:t>mezosigmoidea</a:t>
            </a:r>
            <a:r>
              <a:rPr lang="cs-CZ" dirty="0"/>
              <a:t> </a:t>
            </a:r>
            <a:r>
              <a:rPr lang="cs-CZ" dirty="0" smtClean="0"/>
              <a:t>se </a:t>
            </a:r>
            <a:r>
              <a:rPr lang="cs-CZ" dirty="0" smtClean="0">
                <a:solidFill>
                  <a:srgbClr val="FFFF00"/>
                </a:solidFill>
              </a:rPr>
              <a:t>vzácně vyskytuje u mladších jedinců a dětí</a:t>
            </a:r>
            <a:r>
              <a:rPr lang="cs-CZ" dirty="0" smtClean="0"/>
              <a:t>, kde bývá </a:t>
            </a:r>
            <a:r>
              <a:rPr lang="cs-CZ" dirty="0" err="1" smtClean="0"/>
              <a:t>diagnoza</a:t>
            </a:r>
            <a:r>
              <a:rPr lang="cs-CZ" dirty="0" smtClean="0"/>
              <a:t> opožděná, neboť klinické </a:t>
            </a:r>
            <a:r>
              <a:rPr lang="cs-CZ" dirty="0" smtClean="0"/>
              <a:t>příznaky </a:t>
            </a:r>
            <a:r>
              <a:rPr lang="cs-CZ" dirty="0" smtClean="0"/>
              <a:t>a RTG nebývají typické</a:t>
            </a:r>
          </a:p>
          <a:p>
            <a:pPr marL="0" indent="0">
              <a:buNone/>
            </a:pPr>
            <a:r>
              <a:rPr lang="en-US" dirty="0" smtClean="0"/>
              <a:t> 1940</a:t>
            </a:r>
            <a:r>
              <a:rPr lang="cs-CZ" dirty="0" smtClean="0"/>
              <a:t> - 1999</a:t>
            </a:r>
            <a:r>
              <a:rPr lang="en-US" dirty="0" smtClean="0"/>
              <a:t> </a:t>
            </a:r>
            <a:r>
              <a:rPr lang="cs-CZ" dirty="0" smtClean="0"/>
              <a:t>popsáno </a:t>
            </a:r>
            <a:r>
              <a:rPr lang="en-US" dirty="0" smtClean="0"/>
              <a:t>63 </a:t>
            </a:r>
            <a:r>
              <a:rPr lang="cs-CZ" dirty="0" err="1" smtClean="0"/>
              <a:t>volvulů</a:t>
            </a:r>
            <a:r>
              <a:rPr lang="cs-CZ" dirty="0" smtClean="0"/>
              <a:t> </a:t>
            </a:r>
            <a:r>
              <a:rPr lang="cs-CZ" dirty="0" err="1" smtClean="0"/>
              <a:t>sigmoidea</a:t>
            </a:r>
            <a:r>
              <a:rPr lang="cs-CZ" dirty="0" smtClean="0"/>
              <a:t> u dětí, průměrný věk</a:t>
            </a:r>
            <a:r>
              <a:rPr lang="en-US" dirty="0" smtClean="0"/>
              <a:t> </a:t>
            </a:r>
            <a:r>
              <a:rPr lang="en-US" dirty="0"/>
              <a:t>7 </a:t>
            </a:r>
            <a:r>
              <a:rPr lang="cs-CZ" dirty="0" smtClean="0"/>
              <a:t>let</a:t>
            </a:r>
          </a:p>
          <a:p>
            <a:pPr marL="0" indent="0">
              <a:buNone/>
            </a:pPr>
            <a:r>
              <a:rPr lang="cs-CZ" dirty="0" smtClean="0"/>
              <a:t>Hoši častěji ( 3.5 : 1 )</a:t>
            </a:r>
          </a:p>
          <a:p>
            <a:pPr marL="0" indent="0">
              <a:buNone/>
            </a:pPr>
            <a:r>
              <a:rPr lang="cs-CZ" dirty="0" smtClean="0"/>
              <a:t>Predispozičním faktorem jsou </a:t>
            </a:r>
            <a:r>
              <a:rPr lang="cs-CZ" dirty="0" err="1" smtClean="0">
                <a:solidFill>
                  <a:srgbClr val="FFFF00"/>
                </a:solidFill>
              </a:rPr>
              <a:t>malrotace</a:t>
            </a:r>
            <a:r>
              <a:rPr lang="cs-CZ" dirty="0" smtClean="0">
                <a:solidFill>
                  <a:srgbClr val="FFFF00"/>
                </a:solidFill>
              </a:rPr>
              <a:t> střeva</a:t>
            </a:r>
            <a:r>
              <a:rPr lang="cs-CZ" dirty="0" smtClean="0"/>
              <a:t>, anální stenóza, </a:t>
            </a:r>
            <a:r>
              <a:rPr lang="cs-CZ" dirty="0" err="1" smtClean="0"/>
              <a:t>omfaloenterické</a:t>
            </a:r>
            <a:r>
              <a:rPr lang="cs-CZ" dirty="0" smtClean="0"/>
              <a:t> anomálie- </a:t>
            </a:r>
          </a:p>
          <a:p>
            <a:pPr marL="0" indent="0">
              <a:buNone/>
            </a:pPr>
            <a:r>
              <a:rPr lang="cs-CZ" dirty="0" smtClean="0"/>
              <a:t>U malých dětí se takto může projevit </a:t>
            </a:r>
            <a:r>
              <a:rPr lang="cs-CZ" dirty="0" smtClean="0">
                <a:solidFill>
                  <a:srgbClr val="FFFF00"/>
                </a:solidFill>
              </a:rPr>
              <a:t>m. </a:t>
            </a:r>
            <a:r>
              <a:rPr lang="cs-CZ" dirty="0" err="1" smtClean="0">
                <a:solidFill>
                  <a:srgbClr val="FFFF00"/>
                </a:solidFill>
              </a:rPr>
              <a:t>Hirschprung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95936" y="5994162"/>
            <a:ext cx="445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B. </a:t>
            </a:r>
            <a:r>
              <a:rPr lang="cs-CZ" i="1" dirty="0" err="1"/>
              <a:t>Colebunders</a:t>
            </a:r>
            <a:r>
              <a:rPr lang="cs-CZ" i="1" dirty="0" err="1" smtClean="0"/>
              <a:t>Acta</a:t>
            </a:r>
            <a:r>
              <a:rPr lang="cs-CZ" i="1" dirty="0" smtClean="0"/>
              <a:t> </a:t>
            </a:r>
            <a:r>
              <a:rPr lang="cs-CZ" i="1" dirty="0" err="1"/>
              <a:t>Chir</a:t>
            </a:r>
            <a:r>
              <a:rPr lang="cs-CZ" i="1" dirty="0"/>
              <a:t> Belg</a:t>
            </a:r>
            <a:r>
              <a:rPr lang="cs-CZ" dirty="0"/>
              <a:t>, 2009, </a:t>
            </a:r>
            <a:r>
              <a:rPr lang="cs-CZ" b="1" dirty="0"/>
              <a:t>109</a:t>
            </a:r>
            <a:r>
              <a:rPr lang="cs-CZ" dirty="0"/>
              <a:t>, 504-506</a:t>
            </a:r>
          </a:p>
        </p:txBody>
      </p:sp>
    </p:spTree>
    <p:extLst>
      <p:ext uri="{BB962C8B-B14F-4D97-AF65-F5344CB8AC3E}">
        <p14:creationId xmlns:p14="http://schemas.microsoft.com/office/powerpoint/2010/main" val="133180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  </a:t>
            </a:r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ž</a:t>
            </a:r>
            <a:r>
              <a:rPr lang="cs-CZ" dirty="0" smtClean="0"/>
              <a:t>ena  </a:t>
            </a:r>
            <a:r>
              <a:rPr lang="cs-CZ" dirty="0" smtClean="0"/>
              <a:t>let</a:t>
            </a:r>
          </a:p>
          <a:p>
            <a:r>
              <a:rPr lang="cs-CZ" dirty="0" smtClean="0"/>
              <a:t>Bolesti břicha a </a:t>
            </a:r>
            <a:r>
              <a:rPr lang="cs-CZ" dirty="0" err="1" smtClean="0"/>
              <a:t>meléna</a:t>
            </a:r>
            <a:endParaRPr lang="cs-CZ" dirty="0" smtClean="0"/>
          </a:p>
          <a:p>
            <a:r>
              <a:rPr lang="cs-CZ" dirty="0" smtClean="0"/>
              <a:t>Zdráva</a:t>
            </a:r>
          </a:p>
          <a:p>
            <a:r>
              <a:rPr lang="cs-CZ" dirty="0" smtClean="0"/>
              <a:t>CRP 95 , </a:t>
            </a:r>
            <a:r>
              <a:rPr lang="cs-CZ" dirty="0" err="1" smtClean="0"/>
              <a:t>leu</a:t>
            </a:r>
            <a:r>
              <a:rPr lang="cs-CZ" dirty="0" smtClean="0"/>
              <a:t> </a:t>
            </a:r>
            <a:r>
              <a:rPr lang="cs-CZ" dirty="0" smtClean="0"/>
              <a:t>18</a:t>
            </a:r>
            <a:endParaRPr lang="cs-CZ" dirty="0" smtClean="0"/>
          </a:p>
          <a:p>
            <a:r>
              <a:rPr lang="cs-CZ" dirty="0" smtClean="0"/>
              <a:t>Ery 2.5, </a:t>
            </a:r>
            <a:r>
              <a:rPr lang="cs-CZ" dirty="0" err="1" smtClean="0"/>
              <a:t>Hb</a:t>
            </a:r>
            <a:r>
              <a:rPr lang="cs-CZ" dirty="0" smtClean="0"/>
              <a:t> 78 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5" r="27899"/>
          <a:stretch/>
        </p:blipFill>
        <p:spPr>
          <a:xfrm>
            <a:off x="3707904" y="404664"/>
            <a:ext cx="2497076" cy="37444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3826601" cy="25876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11096" r="15397" b="12031"/>
          <a:stretch/>
        </p:blipFill>
        <p:spPr>
          <a:xfrm>
            <a:off x="5814987" y="4293096"/>
            <a:ext cx="3112492" cy="23659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5" t="12416" r="17657" b="13637"/>
          <a:stretch/>
        </p:blipFill>
        <p:spPr>
          <a:xfrm>
            <a:off x="6091395" y="404664"/>
            <a:ext cx="2743836" cy="211313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t="14111" r="17011" b="13769"/>
          <a:stretch/>
        </p:blipFill>
        <p:spPr>
          <a:xfrm>
            <a:off x="5956859" y="2343899"/>
            <a:ext cx="2970620" cy="22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0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9600" b="1" dirty="0"/>
              <a:t>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80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  </a:t>
            </a:r>
            <a:r>
              <a:rPr lang="cs-CZ" dirty="0" smtClean="0"/>
              <a:t>2 </a:t>
            </a:r>
            <a:r>
              <a:rPr lang="cs-CZ" sz="8000" dirty="0"/>
              <a:t>☺ </a:t>
            </a:r>
            <a:r>
              <a:rPr lang="cs-CZ" dirty="0" smtClean="0"/>
              <a:t>- GIST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Materiál pochází z oblasti žaludku korporálního typu s povrchovou ulcerací</a:t>
            </a:r>
            <a:r>
              <a:rPr lang="cs-CZ" dirty="0" smtClean="0"/>
              <a:t>,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středně </a:t>
            </a:r>
            <a:r>
              <a:rPr lang="cs-CZ" dirty="0"/>
              <a:t>intenzivní cytoplazmatická pozitivita nádorového procesu</a:t>
            </a:r>
          </a:p>
          <a:p>
            <a:r>
              <a:rPr lang="cs-CZ" dirty="0"/>
              <a:t> tumoru nacházíme ischemické </a:t>
            </a:r>
            <a:r>
              <a:rPr lang="cs-CZ" dirty="0" err="1"/>
              <a:t>nekrozy</a:t>
            </a:r>
            <a:r>
              <a:rPr lang="cs-CZ" dirty="0"/>
              <a:t> a ulceraci vyplněnou granulocyty.</a:t>
            </a:r>
          </a:p>
          <a:p>
            <a:endParaRPr lang="cs-CZ" dirty="0"/>
          </a:p>
          <a:p>
            <a:r>
              <a:rPr lang="cs-CZ" dirty="0"/>
              <a:t>Závěr: GIST žaludku s nízkým mitotickým indexem, prognostická skupina 2.</a:t>
            </a:r>
          </a:p>
          <a:p>
            <a:r>
              <a:rPr lang="cs-CZ" dirty="0"/>
              <a:t>M-8936/0         pT2   </a:t>
            </a:r>
            <a:r>
              <a:rPr lang="cs-CZ" dirty="0" err="1"/>
              <a:t>pNX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018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11096" r="15397" b="12031"/>
          <a:stretch/>
        </p:blipFill>
        <p:spPr>
          <a:xfrm>
            <a:off x="4572000" y="836712"/>
            <a:ext cx="4283471" cy="325600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7924800" cy="1143000"/>
          </a:xfrm>
        </p:spPr>
        <p:txBody>
          <a:bodyPr/>
          <a:lstStyle/>
          <a:p>
            <a:r>
              <a:rPr lang="cs-CZ" dirty="0"/>
              <a:t>Kazuistika  </a:t>
            </a:r>
            <a:r>
              <a:rPr lang="cs-CZ" dirty="0" smtClean="0"/>
              <a:t>2 </a:t>
            </a:r>
            <a:r>
              <a:rPr lang="cs-CZ" sz="8000" dirty="0"/>
              <a:t>☺</a:t>
            </a: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dirty="0" smtClean="0"/>
              <a:t>GIST žaludku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95536" y="1412776"/>
            <a:ext cx="7924800" cy="411480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Gastrointestinální </a:t>
            </a:r>
            <a:r>
              <a:rPr lang="cs-CZ" dirty="0" err="1" smtClean="0"/>
              <a:t>stromální</a:t>
            </a:r>
            <a:r>
              <a:rPr lang="cs-CZ" dirty="0" smtClean="0"/>
              <a:t> tumor:</a:t>
            </a:r>
          </a:p>
          <a:p>
            <a:r>
              <a:rPr lang="cs-CZ" dirty="0" smtClean="0"/>
              <a:t>Žaludek je typickou lokalizací (2/3 </a:t>
            </a:r>
            <a:r>
              <a:rPr lang="cs-CZ" dirty="0" smtClean="0"/>
              <a:t>případů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err="1" smtClean="0"/>
              <a:t>Submukozní</a:t>
            </a:r>
            <a:r>
              <a:rPr lang="cs-CZ" dirty="0" smtClean="0"/>
              <a:t> nádor z </a:t>
            </a:r>
            <a:r>
              <a:rPr lang="cs-CZ" dirty="0" err="1" smtClean="0"/>
              <a:t>interstic</a:t>
            </a:r>
            <a:r>
              <a:rPr lang="cs-CZ" dirty="0" smtClean="0"/>
              <a:t>. </a:t>
            </a:r>
            <a:r>
              <a:rPr lang="cs-CZ" dirty="0" err="1" smtClean="0"/>
              <a:t>Cajalových</a:t>
            </a:r>
            <a:r>
              <a:rPr lang="cs-CZ" dirty="0" smtClean="0"/>
              <a:t> buněk</a:t>
            </a:r>
          </a:p>
          <a:p>
            <a:r>
              <a:rPr lang="cs-CZ" dirty="0" smtClean="0"/>
              <a:t> rostoucí </a:t>
            </a:r>
            <a:r>
              <a:rPr lang="cs-CZ" dirty="0" err="1" smtClean="0"/>
              <a:t>exofyticky</a:t>
            </a:r>
            <a:endParaRPr lang="cs-CZ" dirty="0" smtClean="0"/>
          </a:p>
          <a:p>
            <a:r>
              <a:rPr lang="cs-CZ" dirty="0" smtClean="0"/>
              <a:t>Dobře ohraničený</a:t>
            </a:r>
          </a:p>
          <a:p>
            <a:r>
              <a:rPr lang="cs-CZ" dirty="0" smtClean="0"/>
              <a:t>Časté nekrózy a ulcerace – zdroj </a:t>
            </a:r>
            <a:r>
              <a:rPr lang="cs-CZ" dirty="0" err="1" smtClean="0"/>
              <a:t>melény</a:t>
            </a:r>
            <a:r>
              <a:rPr lang="cs-CZ" dirty="0" smtClean="0"/>
              <a:t>!</a:t>
            </a:r>
          </a:p>
          <a:p>
            <a:r>
              <a:rPr lang="cs-CZ" dirty="0" err="1" smtClean="0"/>
              <a:t>Prognoza</a:t>
            </a:r>
            <a:r>
              <a:rPr lang="cs-CZ" dirty="0" smtClean="0"/>
              <a:t> závisí na velikosti (&gt; 5 cm horší)</a:t>
            </a:r>
          </a:p>
          <a:p>
            <a:endParaRPr lang="cs-CZ" dirty="0"/>
          </a:p>
          <a:p>
            <a:r>
              <a:rPr lang="cs-CZ" dirty="0" smtClean="0"/>
              <a:t>DD- lymfom (někdy neodlišitelný), gastrický karcinom (méně </a:t>
            </a:r>
            <a:r>
              <a:rPr lang="cs-CZ" dirty="0" err="1" smtClean="0"/>
              <a:t>vaskularizovaný</a:t>
            </a:r>
            <a:r>
              <a:rPr lang="cs-CZ" dirty="0" smtClean="0"/>
              <a:t>, obstrukce), sarkom (většinou do žaludku prorůstá), </a:t>
            </a:r>
            <a:r>
              <a:rPr lang="cs-CZ" dirty="0" err="1" smtClean="0"/>
              <a:t>submukozní</a:t>
            </a:r>
            <a:r>
              <a:rPr lang="cs-CZ" dirty="0" smtClean="0"/>
              <a:t> lipom (nízká denzita tuku je diagnostická)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5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895</TotalTime>
  <Words>670</Words>
  <Application>Microsoft Office PowerPoint</Application>
  <PresentationFormat>Předvádění na obrazovce (4:3)</PresentationFormat>
  <Paragraphs>81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Horizont</vt:lpstr>
      <vt:lpstr>Kazuistika 1</vt:lpstr>
      <vt:lpstr>Kazuistika 1</vt:lpstr>
      <vt:lpstr>Kazuistika  1 -</vt:lpstr>
      <vt:lpstr>Kazuistika  1 ☺ - VOLVULUS  T. střeva  a sigmoidea</vt:lpstr>
      <vt:lpstr>Kazuistika  1 ☺ - VOLVULUS  sigmoidea </vt:lpstr>
      <vt:lpstr>Kazuistika  2</vt:lpstr>
      <vt:lpstr>Kazuistika 2</vt:lpstr>
      <vt:lpstr>Kazuistika  2 ☺ - GIST</vt:lpstr>
      <vt:lpstr>Kazuistika  2 ☺  GIST žaludku</vt:lpstr>
      <vt:lpstr>Kazuistika 3</vt:lpstr>
      <vt:lpstr>Kazuistika 3</vt:lpstr>
      <vt:lpstr>Kazuistika 3</vt:lpstr>
      <vt:lpstr>Kazuistika 3</vt:lpstr>
      <vt:lpstr>Kazuistika 3</vt:lpstr>
      <vt:lpstr>Kazuistika 3☺   pneumoureter uroteliÁlní ca MM a P močovodu retroperitoneální LU trombóza VCI meta skelet, jÁtra, plÍce Cystitida? </vt:lpstr>
      <vt:lpstr>Kazuistika 3 ☺ </vt:lpstr>
    </vt:vector>
  </TitlesOfParts>
  <Company>FTNsP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a úskalí zobrazovacích metod u vybraných NPB  Akutní bolest břicha u dětí pohled radiologa</dc:title>
  <dc:creator>Votrubová Jana MUDr., CSc.</dc:creator>
  <cp:lastModifiedBy>Votrubová Jana MUDr., CSc.</cp:lastModifiedBy>
  <cp:revision>115</cp:revision>
  <dcterms:created xsi:type="dcterms:W3CDTF">2014-07-31T15:49:07Z</dcterms:created>
  <dcterms:modified xsi:type="dcterms:W3CDTF">2014-09-03T16:42:55Z</dcterms:modified>
</cp:coreProperties>
</file>